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58" r:id="rId3"/>
    <p:sldId id="260" r:id="rId4"/>
    <p:sldId id="263" r:id="rId5"/>
    <p:sldId id="268" r:id="rId6"/>
    <p:sldId id="269" r:id="rId7"/>
    <p:sldId id="270" r:id="rId8"/>
    <p:sldId id="271" r:id="rId9"/>
    <p:sldId id="272" r:id="rId10"/>
    <p:sldId id="273" r:id="rId11"/>
    <p:sldId id="274" r:id="rId12"/>
    <p:sldId id="277" r:id="rId13"/>
    <p:sldId id="275" r:id="rId14"/>
    <p:sldId id="276" r:id="rId15"/>
    <p:sldId id="278" r:id="rId1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100" d="100"/>
          <a:sy n="100" d="100"/>
        </p:scale>
        <p:origin x="-294" y="-16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AE3E26-C0F1-4622-BFC7-CE236B5C706D}" type="datetimeFigureOut">
              <a:rPr lang="cs-CZ" smtClean="0"/>
              <a:pPr/>
              <a:t>10.4.2012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19E841-B649-4EC0-AF95-11B5269D156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37823523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AE3E26-C0F1-4622-BFC7-CE236B5C706D}" type="datetimeFigureOut">
              <a:rPr lang="cs-CZ" smtClean="0"/>
              <a:pPr/>
              <a:t>10.4.2012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19E841-B649-4EC0-AF95-11B5269D156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7590844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AE3E26-C0F1-4622-BFC7-CE236B5C706D}" type="datetimeFigureOut">
              <a:rPr lang="cs-CZ" smtClean="0"/>
              <a:pPr/>
              <a:t>10.4.2012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19E841-B649-4EC0-AF95-11B5269D156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59443778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AE3E26-C0F1-4622-BFC7-CE236B5C706D}" type="datetimeFigureOut">
              <a:rPr lang="cs-CZ" smtClean="0"/>
              <a:pPr/>
              <a:t>10.4.2012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19E841-B649-4EC0-AF95-11B5269D156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22290920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AE3E26-C0F1-4622-BFC7-CE236B5C706D}" type="datetimeFigureOut">
              <a:rPr lang="cs-CZ" smtClean="0"/>
              <a:pPr/>
              <a:t>10.4.2012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19E841-B649-4EC0-AF95-11B5269D156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99535832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AE3E26-C0F1-4622-BFC7-CE236B5C706D}" type="datetimeFigureOut">
              <a:rPr lang="cs-CZ" smtClean="0"/>
              <a:pPr/>
              <a:t>10.4.2012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19E841-B649-4EC0-AF95-11B5269D156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6262115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AE3E26-C0F1-4622-BFC7-CE236B5C706D}" type="datetimeFigureOut">
              <a:rPr lang="cs-CZ" smtClean="0"/>
              <a:pPr/>
              <a:t>10.4.2012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19E841-B649-4EC0-AF95-11B5269D156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05559421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AE3E26-C0F1-4622-BFC7-CE236B5C706D}" type="datetimeFigureOut">
              <a:rPr lang="cs-CZ" smtClean="0"/>
              <a:pPr/>
              <a:t>10.4.2012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19E841-B649-4EC0-AF95-11B5269D156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38307354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AE3E26-C0F1-4622-BFC7-CE236B5C706D}" type="datetimeFigureOut">
              <a:rPr lang="cs-CZ" smtClean="0"/>
              <a:pPr/>
              <a:t>10.4.2012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19E841-B649-4EC0-AF95-11B5269D156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03408921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AE3E26-C0F1-4622-BFC7-CE236B5C706D}" type="datetimeFigureOut">
              <a:rPr lang="cs-CZ" smtClean="0"/>
              <a:pPr/>
              <a:t>10.4.2012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19E841-B649-4EC0-AF95-11B5269D156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69672107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AE3E26-C0F1-4622-BFC7-CE236B5C706D}" type="datetimeFigureOut">
              <a:rPr lang="cs-CZ" smtClean="0"/>
              <a:pPr/>
              <a:t>10.4.2012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19E841-B649-4EC0-AF95-11B5269D156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53979692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BAE3E26-C0F1-4622-BFC7-CE236B5C706D}" type="datetimeFigureOut">
              <a:rPr lang="cs-CZ" smtClean="0"/>
              <a:pPr/>
              <a:t>10.4.2012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919E841-B649-4EC0-AF95-11B5269D156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02181732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6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6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6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6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wmf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651644" y="5085184"/>
            <a:ext cx="5715000" cy="1247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Podnadpis 2"/>
          <p:cNvSpPr txBox="1">
            <a:spLocks/>
          </p:cNvSpPr>
          <p:nvPr/>
        </p:nvSpPr>
        <p:spPr>
          <a:xfrm>
            <a:off x="1403648" y="4296364"/>
            <a:ext cx="6400800" cy="456456"/>
          </a:xfrm>
          <a:prstGeom prst="rect">
            <a:avLst/>
          </a:prstGeom>
        </p:spPr>
        <p:txBody>
          <a:bodyPr vert="horz" lIns="91440" tIns="45720" rIns="91440" bIns="45720" rtlCol="0">
            <a:normAutofit fontScale="85000" lnSpcReduction="20000"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dirty="0" smtClean="0">
                <a:solidFill>
                  <a:schemeClr val="tx1"/>
                </a:solidFill>
              </a:rPr>
              <a:t>VY_32_INOVACE_05-24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2" name="Obdélník 1"/>
          <p:cNvSpPr/>
          <p:nvPr/>
        </p:nvSpPr>
        <p:spPr>
          <a:xfrm>
            <a:off x="3139313" y="764704"/>
            <a:ext cx="2739661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pPr algn="ctr"/>
            <a:r>
              <a:rPr lang="cs-CZ" sz="5400" b="1" cap="none" spc="0" dirty="0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Elektřina</a:t>
            </a:r>
            <a:endParaRPr lang="cs-CZ" sz="5400" b="1" cap="none" spc="0" dirty="0">
              <a:ln w="11430"/>
              <a:gradFill>
                <a:gsLst>
                  <a:gs pos="0">
                    <a:schemeClr val="accent6">
                      <a:tint val="90000"/>
                      <a:satMod val="120000"/>
                    </a:schemeClr>
                  </a:gs>
                  <a:gs pos="25000">
                    <a:schemeClr val="accent6">
                      <a:tint val="93000"/>
                      <a:satMod val="120000"/>
                    </a:schemeClr>
                  </a:gs>
                  <a:gs pos="50000">
                    <a:schemeClr val="accent6">
                      <a:shade val="89000"/>
                      <a:satMod val="110000"/>
                    </a:schemeClr>
                  </a:gs>
                  <a:gs pos="75000">
                    <a:schemeClr val="accent6">
                      <a:tint val="93000"/>
                      <a:satMod val="120000"/>
                    </a:schemeClr>
                  </a:gs>
                  <a:gs pos="100000">
                    <a:schemeClr val="accent6">
                      <a:tint val="90000"/>
                      <a:satMod val="120000"/>
                    </a:schemeClr>
                  </a:gs>
                </a:gsLst>
                <a:lin ang="5400000"/>
              </a:gra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</a:endParaRPr>
          </a:p>
        </p:txBody>
      </p:sp>
      <p:graphicFrame>
        <p:nvGraphicFramePr>
          <p:cNvPr id="6" name="Tabulka 5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1657714404"/>
              </p:ext>
            </p:extLst>
          </p:nvPr>
        </p:nvGraphicFramePr>
        <p:xfrm>
          <a:off x="1438325" y="1916832"/>
          <a:ext cx="6208395" cy="1920240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1508760"/>
                <a:gridCol w="4699635"/>
              </a:tblGrid>
              <a:tr h="0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>
                          <a:effectLst/>
                        </a:rPr>
                        <a:t>Ročník: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>
                          <a:effectLst/>
                        </a:rPr>
                        <a:t> </a:t>
                      </a:r>
                      <a:r>
                        <a:rPr lang="cs-CZ" sz="1400" kern="50" dirty="0" smtClean="0">
                          <a:effectLst/>
                        </a:rPr>
                        <a:t>IX. r.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</a:tr>
              <a:tr h="0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>
                          <a:effectLst/>
                        </a:rPr>
                        <a:t>Vzdělávací oblast: 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 smtClean="0">
                          <a:effectLst/>
                        </a:rPr>
                        <a:t>Člověk a příroda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</a:tr>
              <a:tr h="0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>
                          <a:effectLst/>
                        </a:rPr>
                        <a:t>Vzdělávací obor: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 smtClean="0">
                          <a:effectLst/>
                        </a:rPr>
                        <a:t>Fyzika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</a:tr>
              <a:tr h="0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>
                          <a:effectLst/>
                        </a:rPr>
                        <a:t>Tematický okruh: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 smtClean="0">
                          <a:effectLst/>
                        </a:rPr>
                        <a:t>Elektřina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</a:tr>
              <a:tr h="0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>
                          <a:effectLst/>
                        </a:rPr>
                        <a:t>Téma: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b="1" kern="50" dirty="0" smtClean="0">
                          <a:effectLst/>
                        </a:rPr>
                        <a:t>Elektromagnet</a:t>
                      </a:r>
                      <a:endParaRPr lang="cs-CZ" sz="1200" b="1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</a:tr>
              <a:tr h="0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>
                          <a:effectLst/>
                        </a:rPr>
                        <a:t>Jméno autora:</a:t>
                      </a:r>
                      <a:endParaRPr lang="cs-CZ" sz="1200" kern="5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 smtClean="0">
                          <a:effectLst/>
                        </a:rPr>
                        <a:t>Jaroslava Vondráčková</a:t>
                      </a:r>
                      <a:r>
                        <a:rPr lang="cs-CZ" sz="1400" kern="50" dirty="0">
                          <a:effectLst/>
                        </a:rPr>
                        <a:t> 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</a:tr>
              <a:tr h="0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>
                          <a:effectLst/>
                        </a:rPr>
                        <a:t>Vytvořeno dne:</a:t>
                      </a:r>
                      <a:endParaRPr lang="cs-CZ" sz="1200" kern="5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smtClean="0">
                          <a:effectLst/>
                        </a:rPr>
                        <a:t>26.7.2011</a:t>
                      </a:r>
                      <a:r>
                        <a:rPr lang="cs-CZ" sz="1400" kern="50">
                          <a:effectLst/>
                        </a:rPr>
                        <a:t> </a:t>
                      </a:r>
                      <a:endParaRPr lang="cs-CZ" sz="1200" kern="5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</a:tr>
              <a:tr h="0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>
                          <a:effectLst/>
                        </a:rPr>
                        <a:t>Metodický popis,</a:t>
                      </a:r>
                      <a:endParaRPr lang="cs-CZ" sz="1200" kern="50">
                        <a:effectLst/>
                      </a:endParaRPr>
                    </a:p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>
                          <a:effectLst/>
                        </a:rPr>
                        <a:t>(anotace):</a:t>
                      </a:r>
                      <a:endParaRPr lang="cs-CZ" sz="1200" kern="5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 smtClean="0">
                          <a:effectLst/>
                        </a:rPr>
                        <a:t>Vysvětluje vznik a vlastnosti elektromagnetu,</a:t>
                      </a:r>
                      <a:r>
                        <a:rPr lang="cs-CZ" sz="1400" kern="50" baseline="0" dirty="0" smtClean="0">
                          <a:effectLst/>
                        </a:rPr>
                        <a:t> jeho použití </a:t>
                      </a:r>
                      <a:br>
                        <a:rPr lang="cs-CZ" sz="1400" kern="50" baseline="0" dirty="0" smtClean="0">
                          <a:effectLst/>
                        </a:rPr>
                      </a:br>
                      <a:r>
                        <a:rPr lang="cs-CZ" sz="1400" kern="50" baseline="0" dirty="0" smtClean="0">
                          <a:effectLst/>
                        </a:rPr>
                        <a:t>v různých předmětech denní potřeby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xmlns="" val="316877635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ln>
            <a:solidFill>
              <a:srgbClr val="7030A0"/>
            </a:solidFill>
          </a:ln>
        </p:spPr>
        <p:txBody>
          <a:bodyPr>
            <a:normAutofit/>
          </a:bodyPr>
          <a:lstStyle/>
          <a:p>
            <a:r>
              <a:rPr lang="cs-CZ" sz="3200" b="1" dirty="0" smtClean="0"/>
              <a:t>Magnetické vlastnosti el. proudu</a:t>
            </a:r>
            <a:endParaRPr lang="cs-CZ" sz="3200" b="1" dirty="0"/>
          </a:p>
        </p:txBody>
      </p:sp>
      <p:pic>
        <p:nvPicPr>
          <p:cNvPr id="1026" name="Picture 2" descr="C:\Documents and Settings\Jaroslava\Local Settings\Temporary Internet Files\Content.IE5\T2UJXCPS\MP900400988[1].jpg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 bwMode="auto">
          <a:xfrm>
            <a:off x="3203848" y="2924944"/>
            <a:ext cx="2504661" cy="313159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2051720" y="1628800"/>
            <a:ext cx="4679743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>
                <a:solidFill>
                  <a:srgbClr val="FF0000"/>
                </a:solidFill>
              </a:rPr>
              <a:t>Zopakujeme si. </a:t>
            </a:r>
            <a:r>
              <a:rPr lang="cs-CZ" sz="2000" b="1" dirty="0" smtClean="0"/>
              <a:t>Popiš, co vidíš na obrázku?</a:t>
            </a:r>
            <a:endParaRPr lang="cs-CZ" sz="2000" b="1" dirty="0"/>
          </a:p>
        </p:txBody>
      </p:sp>
    </p:spTree>
    <p:extLst>
      <p:ext uri="{BB962C8B-B14F-4D97-AF65-F5344CB8AC3E}">
        <p14:creationId xmlns:p14="http://schemas.microsoft.com/office/powerpoint/2010/main" xmlns="" val="62426328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ln>
            <a:solidFill>
              <a:srgbClr val="7030A0"/>
            </a:solidFill>
          </a:ln>
        </p:spPr>
        <p:txBody>
          <a:bodyPr>
            <a:normAutofit/>
          </a:bodyPr>
          <a:lstStyle/>
          <a:p>
            <a:r>
              <a:rPr lang="cs-CZ" sz="2400" b="1" dirty="0" smtClean="0"/>
              <a:t>Co udělá vodič s proudem s magnetkou?</a:t>
            </a:r>
            <a:endParaRPr lang="cs-CZ" sz="24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ln>
            <a:solidFill>
              <a:srgbClr val="7030A0"/>
            </a:solidFill>
          </a:ln>
        </p:spPr>
        <p:txBody>
          <a:bodyPr/>
          <a:lstStyle/>
          <a:p>
            <a:endParaRPr lang="cs-CZ" sz="2000" dirty="0" smtClean="0"/>
          </a:p>
          <a:p>
            <a:r>
              <a:rPr lang="cs-CZ" sz="2000" b="1" dirty="0" smtClean="0"/>
              <a:t>Jak lze vysvětlit, že se magnetka vychýlí?</a:t>
            </a:r>
          </a:p>
          <a:p>
            <a:r>
              <a:rPr lang="cs-CZ" sz="2000" b="1" dirty="0" smtClean="0"/>
              <a:t>Kam se natočí magnetka, změníme-li směr proudu v obvodu?</a:t>
            </a:r>
          </a:p>
          <a:p>
            <a:pPr marL="0" indent="0">
              <a:buNone/>
            </a:pPr>
            <a:r>
              <a:rPr lang="cs-CZ" sz="2000" dirty="0" smtClean="0"/>
              <a:t> </a:t>
            </a:r>
          </a:p>
          <a:p>
            <a:endParaRPr lang="cs-CZ" dirty="0"/>
          </a:p>
        </p:txBody>
      </p:sp>
      <p:pic>
        <p:nvPicPr>
          <p:cNvPr id="3075" name="Picture 3" descr="C:\Documents and Settings\Jaroslava\Local Settings\Temporary Internet Files\Content.IE5\WVSIALUT\MC900432597[1]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657714" y="3140968"/>
            <a:ext cx="1828572" cy="18285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cxnSp>
        <p:nvCxnSpPr>
          <p:cNvPr id="7" name="Přímá spojnice 6"/>
          <p:cNvCxnSpPr/>
          <p:nvPr/>
        </p:nvCxnSpPr>
        <p:spPr>
          <a:xfrm flipV="1">
            <a:off x="3059832" y="3356992"/>
            <a:ext cx="3096344" cy="1512168"/>
          </a:xfrm>
          <a:prstGeom prst="line">
            <a:avLst/>
          </a:prstGeom>
          <a:ln w="1905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nice 8"/>
          <p:cNvCxnSpPr/>
          <p:nvPr/>
        </p:nvCxnSpPr>
        <p:spPr>
          <a:xfrm>
            <a:off x="6156176" y="3356992"/>
            <a:ext cx="576064" cy="1080120"/>
          </a:xfrm>
          <a:prstGeom prst="line">
            <a:avLst/>
          </a:prstGeom>
          <a:ln w="1905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Přímá spojnice 10"/>
          <p:cNvCxnSpPr/>
          <p:nvPr/>
        </p:nvCxnSpPr>
        <p:spPr>
          <a:xfrm>
            <a:off x="3059832" y="4869160"/>
            <a:ext cx="597882" cy="1152128"/>
          </a:xfrm>
          <a:prstGeom prst="line">
            <a:avLst/>
          </a:prstGeom>
          <a:ln w="1905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nice 12"/>
          <p:cNvCxnSpPr/>
          <p:nvPr/>
        </p:nvCxnSpPr>
        <p:spPr>
          <a:xfrm flipV="1">
            <a:off x="3657714" y="5445224"/>
            <a:ext cx="1202318" cy="576064"/>
          </a:xfrm>
          <a:prstGeom prst="line">
            <a:avLst/>
          </a:prstGeom>
          <a:ln w="1905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Přímá spojnice 16"/>
          <p:cNvCxnSpPr/>
          <p:nvPr/>
        </p:nvCxnSpPr>
        <p:spPr>
          <a:xfrm>
            <a:off x="4814689" y="5301208"/>
            <a:ext cx="144016" cy="288032"/>
          </a:xfrm>
          <a:prstGeom prst="line">
            <a:avLst/>
          </a:prstGeom>
          <a:ln w="5715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0" name="Přímá spojnice 29"/>
          <p:cNvCxnSpPr/>
          <p:nvPr/>
        </p:nvCxnSpPr>
        <p:spPr>
          <a:xfrm>
            <a:off x="4886697" y="5091633"/>
            <a:ext cx="261367" cy="504056"/>
          </a:xfrm>
          <a:prstGeom prst="line">
            <a:avLst/>
          </a:prstGeom>
          <a:ln w="1905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077" name="Přímá spojnice 3076"/>
          <p:cNvCxnSpPr/>
          <p:nvPr/>
        </p:nvCxnSpPr>
        <p:spPr>
          <a:xfrm flipV="1">
            <a:off x="5017380" y="4437112"/>
            <a:ext cx="1714860" cy="906550"/>
          </a:xfrm>
          <a:prstGeom prst="line">
            <a:avLst/>
          </a:prstGeom>
          <a:ln w="1905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082" name="TextovéPole 3081"/>
          <p:cNvSpPr txBox="1"/>
          <p:nvPr/>
        </p:nvSpPr>
        <p:spPr>
          <a:xfrm>
            <a:off x="4867339" y="4906967"/>
            <a:ext cx="30008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+</a:t>
            </a:r>
            <a:endParaRPr lang="cs-CZ" b="1" dirty="0"/>
          </a:p>
        </p:txBody>
      </p:sp>
      <p:sp>
        <p:nvSpPr>
          <p:cNvPr id="3093" name="Zahnutá šipka nahoru 3092"/>
          <p:cNvSpPr/>
          <p:nvPr/>
        </p:nvSpPr>
        <p:spPr>
          <a:xfrm rot="13851960">
            <a:off x="4978929" y="3320389"/>
            <a:ext cx="613297" cy="204941"/>
          </a:xfrm>
          <a:prstGeom prst="curvedUp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267912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ln>
            <a:solidFill>
              <a:srgbClr val="7030A0"/>
            </a:solidFill>
          </a:ln>
        </p:spPr>
        <p:txBody>
          <a:bodyPr>
            <a:normAutofit/>
          </a:bodyPr>
          <a:lstStyle/>
          <a:p>
            <a:r>
              <a:rPr lang="cs-CZ" sz="2400" b="1" dirty="0" smtClean="0"/>
              <a:t>Elektromagnet</a:t>
            </a:r>
            <a:endParaRPr lang="cs-CZ" sz="24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ln>
            <a:solidFill>
              <a:srgbClr val="7030A0"/>
            </a:solidFill>
          </a:ln>
        </p:spPr>
        <p:txBody>
          <a:bodyPr>
            <a:normAutofit/>
          </a:bodyPr>
          <a:lstStyle/>
          <a:p>
            <a:endParaRPr lang="cs-CZ" sz="2000" dirty="0" smtClean="0"/>
          </a:p>
          <a:p>
            <a:r>
              <a:rPr lang="cs-CZ" sz="2000" b="1" dirty="0" smtClean="0"/>
              <a:t>Důležitá informace: </a:t>
            </a:r>
            <a:r>
              <a:rPr lang="cs-CZ" sz="2000" b="1" dirty="0" smtClean="0">
                <a:solidFill>
                  <a:srgbClr val="002060"/>
                </a:solidFill>
              </a:rPr>
              <a:t>Kolem vodiče s elektrickým proudem je </a:t>
            </a:r>
            <a:r>
              <a:rPr lang="cs-CZ" sz="2000" b="1" i="1" dirty="0" smtClean="0"/>
              <a:t>nejen elektrické pole</a:t>
            </a:r>
            <a:r>
              <a:rPr lang="cs-CZ" sz="2000" b="1" dirty="0" smtClean="0"/>
              <a:t>, ale i </a:t>
            </a:r>
            <a:r>
              <a:rPr lang="cs-CZ" sz="2000" b="1" dirty="0" smtClean="0">
                <a:solidFill>
                  <a:srgbClr val="FF0000"/>
                </a:solidFill>
              </a:rPr>
              <a:t>magnetické pole.</a:t>
            </a:r>
          </a:p>
          <a:p>
            <a:endParaRPr lang="cs-CZ" sz="2000" dirty="0" smtClean="0"/>
          </a:p>
          <a:p>
            <a:r>
              <a:rPr lang="cs-CZ" sz="2000" b="1" dirty="0" smtClean="0"/>
              <a:t>Toto magnetické pole </a:t>
            </a:r>
            <a:r>
              <a:rPr lang="cs-CZ" sz="2000" b="1" dirty="0" smtClean="0">
                <a:solidFill>
                  <a:srgbClr val="C00000"/>
                </a:solidFill>
              </a:rPr>
              <a:t>zesílíme</a:t>
            </a:r>
            <a:r>
              <a:rPr lang="cs-CZ" sz="2000" dirty="0" smtClean="0">
                <a:solidFill>
                  <a:srgbClr val="C00000"/>
                </a:solidFill>
              </a:rPr>
              <a:t>,</a:t>
            </a:r>
            <a:r>
              <a:rPr lang="cs-CZ" sz="2000" dirty="0" smtClean="0"/>
              <a:t> </a:t>
            </a:r>
            <a:r>
              <a:rPr lang="cs-CZ" sz="2000" b="1" dirty="0" smtClean="0"/>
              <a:t>když z vodiče uděláme </a:t>
            </a:r>
            <a:r>
              <a:rPr lang="cs-CZ" sz="2000" b="1" dirty="0" smtClean="0">
                <a:solidFill>
                  <a:srgbClr val="C00000"/>
                </a:solidFill>
              </a:rPr>
              <a:t>cívku</a:t>
            </a:r>
            <a:r>
              <a:rPr lang="cs-CZ" sz="2000" dirty="0" smtClean="0"/>
              <a:t> </a:t>
            </a:r>
            <a:r>
              <a:rPr lang="cs-CZ" sz="2000" b="1" dirty="0" smtClean="0"/>
              <a:t>a do této cívky dáme </a:t>
            </a:r>
            <a:r>
              <a:rPr lang="cs-CZ" sz="2000" b="1" dirty="0" smtClean="0">
                <a:solidFill>
                  <a:srgbClr val="C00000"/>
                </a:solidFill>
              </a:rPr>
              <a:t>železné jádro</a:t>
            </a:r>
            <a:r>
              <a:rPr lang="cs-CZ" sz="2000" dirty="0" smtClean="0">
                <a:solidFill>
                  <a:srgbClr val="C00000"/>
                </a:solidFill>
              </a:rPr>
              <a:t>.</a:t>
            </a:r>
          </a:p>
          <a:p>
            <a:endParaRPr lang="cs-CZ" sz="2000" dirty="0" smtClean="0"/>
          </a:p>
          <a:p>
            <a:r>
              <a:rPr lang="cs-CZ" sz="2000" b="1" dirty="0" smtClean="0"/>
              <a:t>Čím</a:t>
            </a:r>
            <a:r>
              <a:rPr lang="cs-CZ" sz="2000" dirty="0" smtClean="0"/>
              <a:t> </a:t>
            </a:r>
            <a:r>
              <a:rPr lang="cs-CZ" sz="2000" b="1" dirty="0" smtClean="0">
                <a:solidFill>
                  <a:srgbClr val="00B050"/>
                </a:solidFill>
              </a:rPr>
              <a:t>větší proud </a:t>
            </a:r>
            <a:r>
              <a:rPr lang="cs-CZ" sz="2000" b="1" dirty="0" smtClean="0"/>
              <a:t>jím prochází, tím </a:t>
            </a:r>
            <a:r>
              <a:rPr lang="cs-CZ" sz="2000" b="1" dirty="0" smtClean="0">
                <a:solidFill>
                  <a:srgbClr val="00B050"/>
                </a:solidFill>
              </a:rPr>
              <a:t>silnější je magnetické pole.</a:t>
            </a:r>
            <a:endParaRPr lang="cs-CZ" sz="2000" b="1" dirty="0">
              <a:solidFill>
                <a:srgbClr val="00B050"/>
              </a:solidFill>
            </a:endParaRPr>
          </a:p>
        </p:txBody>
      </p:sp>
      <p:pic>
        <p:nvPicPr>
          <p:cNvPr id="11" name="Picture 3" descr="C:\Documents and Settings\Jaroslava\Local Settings\Temporary Internet Files\Content.IE5\J4TFFFTT\MC900345755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 rot="16200000">
            <a:off x="5822892" y="4047077"/>
            <a:ext cx="944575" cy="229423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4106" name="Picture 10" descr="C:\Documents and Settings\Jaroslava\Local Settings\Temporary Internet Files\Content.IE5\9ODUGKQ1\MP900386658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403648" y="4533478"/>
            <a:ext cx="2376264" cy="13681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278571509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32656"/>
            <a:ext cx="8229600" cy="1143000"/>
          </a:xfrm>
          <a:ln>
            <a:solidFill>
              <a:srgbClr val="7030A0"/>
            </a:solidFill>
          </a:ln>
        </p:spPr>
        <p:txBody>
          <a:bodyPr>
            <a:normAutofit/>
          </a:bodyPr>
          <a:lstStyle/>
          <a:p>
            <a:r>
              <a:rPr lang="cs-CZ" sz="2400" b="1" dirty="0" smtClean="0"/>
              <a:t>Použití elektromagnetů I</a:t>
            </a:r>
            <a:endParaRPr lang="cs-CZ" sz="24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ln>
            <a:solidFill>
              <a:srgbClr val="7030A0"/>
            </a:solidFill>
          </a:ln>
        </p:spPr>
        <p:txBody>
          <a:bodyPr>
            <a:normAutofit/>
          </a:bodyPr>
          <a:lstStyle/>
          <a:p>
            <a:endParaRPr lang="cs-CZ" sz="2000" dirty="0" smtClean="0"/>
          </a:p>
          <a:p>
            <a:r>
              <a:rPr lang="cs-CZ" sz="2000" b="1" dirty="0" smtClean="0"/>
              <a:t>Například elektrický </a:t>
            </a:r>
            <a:r>
              <a:rPr lang="cs-CZ" sz="2000" b="1" dirty="0" smtClean="0">
                <a:solidFill>
                  <a:srgbClr val="FF0000"/>
                </a:solidFill>
              </a:rPr>
              <a:t>zvonek</a:t>
            </a:r>
            <a:r>
              <a:rPr lang="cs-CZ" sz="2000" b="1" dirty="0" smtClean="0"/>
              <a:t> u domovních dveří.</a:t>
            </a:r>
            <a:endParaRPr lang="cs-CZ" sz="2000" b="1" dirty="0"/>
          </a:p>
        </p:txBody>
      </p:sp>
      <p:pic>
        <p:nvPicPr>
          <p:cNvPr id="7171" name="Picture 3" descr="C:\Documents and Settings\Jaroslava\Local Settings\Temporary Internet Files\Content.IE5\T2UJXCPS\MP900403160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483768" y="2636912"/>
            <a:ext cx="4176464" cy="32221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138850751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ln>
            <a:solidFill>
              <a:srgbClr val="7030A0"/>
            </a:solidFill>
          </a:ln>
        </p:spPr>
        <p:txBody>
          <a:bodyPr>
            <a:normAutofit/>
          </a:bodyPr>
          <a:lstStyle/>
          <a:p>
            <a:r>
              <a:rPr lang="cs-CZ" sz="2400" b="1" dirty="0" smtClean="0"/>
              <a:t>Umíš vysvětlit, jak zvonek pracuje?</a:t>
            </a:r>
            <a:endParaRPr lang="cs-CZ" sz="2400" b="1" dirty="0"/>
          </a:p>
        </p:txBody>
      </p:sp>
      <p:pic>
        <p:nvPicPr>
          <p:cNvPr id="4" name="Picture 4" descr="C:\Documents and Settings\Jaroslava\Dokumenty\zvonek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259631" y="1700808"/>
            <a:ext cx="6479579" cy="47525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69578210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ln>
            <a:solidFill>
              <a:srgbClr val="7030A0"/>
            </a:solidFill>
          </a:ln>
        </p:spPr>
        <p:txBody>
          <a:bodyPr>
            <a:normAutofit/>
          </a:bodyPr>
          <a:lstStyle/>
          <a:p>
            <a:r>
              <a:rPr lang="cs-CZ" sz="2400" b="1" dirty="0" smtClean="0"/>
              <a:t>Použití elektromagnetu II</a:t>
            </a:r>
            <a:endParaRPr lang="cs-CZ" sz="2400" b="1" dirty="0"/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>
          <a:ln>
            <a:solidFill>
              <a:srgbClr val="7030A0"/>
            </a:solidFill>
          </a:ln>
        </p:spPr>
        <p:txBody>
          <a:bodyPr>
            <a:normAutofit/>
          </a:bodyPr>
          <a:lstStyle/>
          <a:p>
            <a:endParaRPr lang="cs-CZ" sz="2000" dirty="0" smtClean="0"/>
          </a:p>
          <a:p>
            <a:r>
              <a:rPr lang="cs-CZ" sz="2000" b="1" dirty="0" smtClean="0">
                <a:solidFill>
                  <a:srgbClr val="FF0000"/>
                </a:solidFill>
              </a:rPr>
              <a:t>RELÉ</a:t>
            </a:r>
          </a:p>
          <a:p>
            <a:r>
              <a:rPr lang="cs-CZ" sz="2000" b="1" dirty="0" smtClean="0"/>
              <a:t>Elektromagnet může pohybovat spínačem. Spínač tak můžeme ovládat na dálku. Takovému </a:t>
            </a:r>
            <a:r>
              <a:rPr lang="cs-CZ" sz="2000" b="1" dirty="0" smtClean="0">
                <a:solidFill>
                  <a:srgbClr val="FF0000"/>
                </a:solidFill>
              </a:rPr>
              <a:t>„spínači na dálkové ovládání“ se říká relé.</a:t>
            </a:r>
          </a:p>
          <a:p>
            <a:r>
              <a:rPr lang="cs-CZ" sz="2000" b="1" i="1" dirty="0" smtClean="0">
                <a:solidFill>
                  <a:srgbClr val="FF0000"/>
                </a:solidFill>
              </a:rPr>
              <a:t>Čím je relé užitečné?</a:t>
            </a:r>
          </a:p>
          <a:p>
            <a:r>
              <a:rPr lang="cs-CZ" sz="2000" b="1" dirty="0" smtClean="0"/>
              <a:t>I malý proud stačí k tomu, aby elektromagnet přitáhl kotvu. Kotva pak může sepnout nebo vypnout i daleko větší proud, například proud do silného elektromotoru.</a:t>
            </a:r>
          </a:p>
          <a:p>
            <a:r>
              <a:rPr lang="cs-CZ" sz="2000" b="1" dirty="0" smtClean="0"/>
              <a:t>Může současně zapínat nebo vypínat několik obvodů.</a:t>
            </a:r>
          </a:p>
          <a:p>
            <a:r>
              <a:rPr lang="cs-CZ" sz="2000" b="1" dirty="0" smtClean="0"/>
              <a:t>Dnes už relé téměř nahradily tranzistory.</a:t>
            </a:r>
          </a:p>
          <a:p>
            <a:r>
              <a:rPr lang="cs-CZ" sz="2000" b="1" dirty="0" smtClean="0"/>
              <a:t>Relé se však stále používají pro spínání větších proudů – například spínání elektromotorů, bojlerů apod.</a:t>
            </a:r>
            <a:endParaRPr lang="cs-CZ" sz="2000" b="1" dirty="0"/>
          </a:p>
        </p:txBody>
      </p:sp>
    </p:spTree>
    <p:extLst>
      <p:ext uri="{BB962C8B-B14F-4D97-AF65-F5344CB8AC3E}">
        <p14:creationId xmlns:p14="http://schemas.microsoft.com/office/powerpoint/2010/main" xmlns="" val="139260304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ln>
            <a:solidFill>
              <a:srgbClr val="7030A0"/>
            </a:solidFill>
          </a:ln>
        </p:spPr>
        <p:txBody>
          <a:bodyPr>
            <a:normAutofit/>
          </a:bodyPr>
          <a:lstStyle/>
          <a:p>
            <a:r>
              <a:rPr lang="cs-CZ" sz="2400" b="1" dirty="0" smtClean="0"/>
              <a:t>Jak pracuje relé?</a:t>
            </a:r>
            <a:endParaRPr lang="cs-CZ" sz="2400" b="1" dirty="0"/>
          </a:p>
        </p:txBody>
      </p:sp>
      <p:pic>
        <p:nvPicPr>
          <p:cNvPr id="2050" name="Picture 2" descr="C:\Documents and Settings\Jaroslava\Plocha\relé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08000" y="1484784"/>
            <a:ext cx="8128000" cy="52565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3908201771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ln>
            <a:solidFill>
              <a:srgbClr val="7030A0"/>
            </a:solidFill>
          </a:ln>
        </p:spPr>
        <p:txBody>
          <a:bodyPr>
            <a:normAutofit/>
          </a:bodyPr>
          <a:lstStyle/>
          <a:p>
            <a:r>
              <a:rPr lang="cs-CZ" sz="2400" b="1" dirty="0" smtClean="0"/>
              <a:t>Použití elektromagnetu III</a:t>
            </a:r>
            <a:endParaRPr lang="cs-CZ" sz="24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ln>
            <a:solidFill>
              <a:srgbClr val="7030A0"/>
            </a:solidFill>
          </a:ln>
        </p:spPr>
        <p:txBody>
          <a:bodyPr>
            <a:normAutofit/>
          </a:bodyPr>
          <a:lstStyle/>
          <a:p>
            <a:r>
              <a:rPr lang="cs-CZ" sz="2000" b="1" dirty="0" smtClean="0"/>
              <a:t>Nejjednodušší elektromotor</a:t>
            </a:r>
          </a:p>
          <a:p>
            <a:endParaRPr lang="cs-CZ" sz="2000" dirty="0" smtClean="0"/>
          </a:p>
          <a:p>
            <a:r>
              <a:rPr lang="cs-CZ" sz="2000" b="1" dirty="0" smtClean="0"/>
              <a:t>Elektromagnety se využívají  v mnoha zařízeních. Ze všeho nejdůležitější je však jejich využití v </a:t>
            </a:r>
            <a:r>
              <a:rPr lang="cs-CZ" sz="2000" b="1" dirty="0" smtClean="0">
                <a:solidFill>
                  <a:srgbClr val="FF0000"/>
                </a:solidFill>
              </a:rPr>
              <a:t>motorech.</a:t>
            </a:r>
            <a:endParaRPr lang="cs-CZ" sz="2000" b="1" dirty="0">
              <a:solidFill>
                <a:srgbClr val="FF0000"/>
              </a:solidFill>
            </a:endParaRPr>
          </a:p>
          <a:p>
            <a:endParaRPr lang="cs-CZ" sz="2000" b="1" dirty="0"/>
          </a:p>
        </p:txBody>
      </p:sp>
      <p:pic>
        <p:nvPicPr>
          <p:cNvPr id="1032" name="Picture 8" descr="C:\Documents and Settings\Jaroslava\Local Settings\Temporary Internet Files\Content.IE5\9ODUGKQ1\MP900302842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555776" y="3398118"/>
            <a:ext cx="3657600" cy="26090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266909783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ln>
            <a:solidFill>
              <a:srgbClr val="7030A0"/>
            </a:solidFill>
          </a:ln>
        </p:spPr>
        <p:txBody>
          <a:bodyPr>
            <a:normAutofit/>
          </a:bodyPr>
          <a:lstStyle/>
          <a:p>
            <a:r>
              <a:rPr lang="cs-CZ" sz="2400" b="1" dirty="0" smtClean="0"/>
              <a:t>Jak pracuje elektromotor?</a:t>
            </a:r>
            <a:endParaRPr lang="cs-CZ" sz="2400" b="1" dirty="0"/>
          </a:p>
        </p:txBody>
      </p:sp>
      <p:pic>
        <p:nvPicPr>
          <p:cNvPr id="2050" name="Picture 2" descr="C:\Documents and Settings\Jaroslava\Plocha\elektromotor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66725" y="1556792"/>
            <a:ext cx="8248649" cy="492020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345720028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ln>
            <a:solidFill>
              <a:srgbClr val="7030A0"/>
            </a:solidFill>
          </a:ln>
        </p:spPr>
        <p:txBody>
          <a:bodyPr>
            <a:normAutofit/>
          </a:bodyPr>
          <a:lstStyle/>
          <a:p>
            <a:r>
              <a:rPr lang="cs-CZ" sz="2400" b="1" dirty="0" smtClean="0"/>
              <a:t>Použití elektromagnetu IV</a:t>
            </a:r>
            <a:endParaRPr lang="cs-CZ" sz="24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ln>
            <a:solidFill>
              <a:srgbClr val="7030A0"/>
            </a:solidFill>
          </a:ln>
        </p:spPr>
        <p:txBody>
          <a:bodyPr>
            <a:normAutofit/>
          </a:bodyPr>
          <a:lstStyle/>
          <a:p>
            <a:endParaRPr lang="cs-CZ" sz="2000" b="1" dirty="0" smtClean="0"/>
          </a:p>
          <a:p>
            <a:r>
              <a:rPr lang="cs-CZ" sz="2000" b="1" dirty="0" smtClean="0">
                <a:solidFill>
                  <a:srgbClr val="FF0000"/>
                </a:solidFill>
              </a:rPr>
              <a:t>Jistič </a:t>
            </a:r>
          </a:p>
          <a:p>
            <a:endParaRPr lang="cs-CZ" sz="2000" dirty="0" smtClean="0"/>
          </a:p>
          <a:p>
            <a:r>
              <a:rPr lang="cs-CZ" sz="2000" b="1" dirty="0" smtClean="0"/>
              <a:t>Chrání před zkratem různá elektrická zařízení, které máme například </a:t>
            </a:r>
            <a:r>
              <a:rPr lang="cs-CZ" sz="2000" b="1" dirty="0" smtClean="0"/>
              <a:t>                  v </a:t>
            </a:r>
            <a:r>
              <a:rPr lang="cs-CZ" sz="2000" b="1" dirty="0" smtClean="0"/>
              <a:t>bytě.</a:t>
            </a:r>
          </a:p>
          <a:p>
            <a:endParaRPr lang="cs-CZ" sz="2000" b="1" dirty="0"/>
          </a:p>
          <a:p>
            <a:r>
              <a:rPr lang="cs-CZ" sz="2000" b="1" dirty="0" smtClean="0"/>
              <a:t>Při zkratu je proud hodně velký, a proto elektromagnet působí velkou silou. Přitáhne k sobě malou součástku – </a:t>
            </a:r>
            <a:r>
              <a:rPr lang="cs-CZ" sz="2000" b="1" i="1" dirty="0" smtClean="0">
                <a:solidFill>
                  <a:srgbClr val="00B0F0"/>
                </a:solidFill>
              </a:rPr>
              <a:t>kotvu</a:t>
            </a:r>
            <a:r>
              <a:rPr lang="cs-CZ" sz="2000" b="1" dirty="0" smtClean="0">
                <a:solidFill>
                  <a:srgbClr val="00B0F0"/>
                </a:solidFill>
              </a:rPr>
              <a:t>. </a:t>
            </a:r>
          </a:p>
          <a:p>
            <a:endParaRPr lang="cs-CZ" sz="2000" b="1" dirty="0" smtClean="0"/>
          </a:p>
          <a:p>
            <a:r>
              <a:rPr lang="cs-CZ" sz="2000" b="1" dirty="0" smtClean="0"/>
              <a:t>Ta vypne proud a zkrat nezpůsobí škodu.</a:t>
            </a:r>
            <a:endParaRPr lang="cs-CZ" sz="2000" b="1" dirty="0"/>
          </a:p>
        </p:txBody>
      </p:sp>
    </p:spTree>
    <p:extLst>
      <p:ext uri="{BB962C8B-B14F-4D97-AF65-F5344CB8AC3E}">
        <p14:creationId xmlns:p14="http://schemas.microsoft.com/office/powerpoint/2010/main" xmlns="" val="71451843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ln>
            <a:solidFill>
              <a:srgbClr val="7030A0"/>
            </a:solidFill>
          </a:ln>
        </p:spPr>
        <p:txBody>
          <a:bodyPr>
            <a:normAutofit/>
          </a:bodyPr>
          <a:lstStyle/>
          <a:p>
            <a:r>
              <a:rPr lang="cs-CZ" sz="2400" b="1" dirty="0" smtClean="0"/>
              <a:t>Starší typ jističů </a:t>
            </a:r>
            <a:endParaRPr lang="cs-CZ" sz="2400" b="1" dirty="0"/>
          </a:p>
        </p:txBody>
      </p:sp>
      <p:pic>
        <p:nvPicPr>
          <p:cNvPr id="1026" name="Picture 2" descr="C:\Documents and Settings\Jaroslava\Plocha\bytový jistič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540000" y="2852936"/>
            <a:ext cx="4064000" cy="304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2850099320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ln>
            <a:solidFill>
              <a:srgbClr val="7030A0"/>
            </a:solidFill>
          </a:ln>
        </p:spPr>
        <p:txBody>
          <a:bodyPr>
            <a:normAutofit/>
          </a:bodyPr>
          <a:lstStyle/>
          <a:p>
            <a:r>
              <a:rPr lang="cs-CZ" sz="2400" b="1" dirty="0" smtClean="0"/>
              <a:t>Jak pracuje jistič?</a:t>
            </a:r>
            <a:endParaRPr lang="cs-CZ" sz="2400" b="1" dirty="0"/>
          </a:p>
        </p:txBody>
      </p:sp>
      <p:pic>
        <p:nvPicPr>
          <p:cNvPr id="4098" name="Picture 2" descr="C:\Documents and Settings\Jaroslava\Plocha\jistič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475655" y="1556792"/>
            <a:ext cx="5760641" cy="51125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235292734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ln>
            <a:solidFill>
              <a:srgbClr val="7030A0"/>
            </a:solidFill>
          </a:ln>
        </p:spPr>
        <p:txBody>
          <a:bodyPr>
            <a:normAutofit/>
          </a:bodyPr>
          <a:lstStyle/>
          <a:p>
            <a:r>
              <a:rPr lang="cs-CZ" sz="2400" b="1" dirty="0" smtClean="0"/>
              <a:t>Poznáš co je na obrázku?</a:t>
            </a:r>
            <a:endParaRPr lang="cs-CZ" sz="2400" b="1" dirty="0"/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>
          <a:ln>
            <a:solidFill>
              <a:srgbClr val="7030A0"/>
            </a:solidFill>
          </a:ln>
        </p:spPr>
        <p:txBody>
          <a:bodyPr>
            <a:normAutofit/>
          </a:bodyPr>
          <a:lstStyle/>
          <a:p>
            <a:endParaRPr lang="cs-CZ" sz="2000" dirty="0" smtClean="0"/>
          </a:p>
          <a:p>
            <a:endParaRPr lang="cs-CZ" sz="2000" dirty="0"/>
          </a:p>
          <a:p>
            <a:endParaRPr lang="cs-CZ" sz="2000" dirty="0" smtClean="0"/>
          </a:p>
          <a:p>
            <a:endParaRPr lang="cs-CZ" sz="2000" dirty="0"/>
          </a:p>
          <a:p>
            <a:endParaRPr lang="cs-CZ" sz="2000" dirty="0" smtClean="0"/>
          </a:p>
          <a:p>
            <a:endParaRPr lang="cs-CZ" sz="2000" dirty="0"/>
          </a:p>
          <a:p>
            <a:endParaRPr lang="cs-CZ" sz="2000" dirty="0" smtClean="0"/>
          </a:p>
          <a:p>
            <a:endParaRPr lang="cs-CZ" sz="2000" dirty="0"/>
          </a:p>
          <a:p>
            <a:pPr marL="0" indent="0">
              <a:buNone/>
            </a:pPr>
            <a:r>
              <a:rPr lang="cs-CZ" sz="2000" dirty="0" smtClean="0"/>
              <a:t>Jsme na šrotišti starých aut. Možná jen ve sběrně starého šrotu. Kovový odpad je zvedán pomocí elektromagnetů a nakládán na nákladní auto,</a:t>
            </a:r>
            <a:r>
              <a:rPr lang="cs-CZ" sz="2000" dirty="0"/>
              <a:t> </a:t>
            </a:r>
            <a:r>
              <a:rPr lang="cs-CZ" sz="2000" dirty="0" smtClean="0"/>
              <a:t>které šrot odveze k dalšímu zpracování. Třeba do hutí, kde je jeřáb „nasype“</a:t>
            </a:r>
            <a:br>
              <a:rPr lang="cs-CZ" sz="2000" dirty="0" smtClean="0"/>
            </a:br>
            <a:r>
              <a:rPr lang="cs-CZ" sz="2000" dirty="0" smtClean="0"/>
              <a:t> do pece.</a:t>
            </a:r>
            <a:endParaRPr lang="cs-CZ" sz="2000" dirty="0"/>
          </a:p>
        </p:txBody>
      </p:sp>
      <p:pic>
        <p:nvPicPr>
          <p:cNvPr id="5" name="Picture 3" descr="C:\Documents and Settings\Jaroslava\Local Settings\Temporary Internet Files\Content.IE5\WVSIALUT\MC900250942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419872" y="1988840"/>
            <a:ext cx="2037030" cy="16975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Obdélník 5"/>
          <p:cNvSpPr/>
          <p:nvPr/>
        </p:nvSpPr>
        <p:spPr>
          <a:xfrm>
            <a:off x="539552" y="4581128"/>
            <a:ext cx="8102574" cy="1224136"/>
          </a:xfrm>
          <a:prstGeom prst="rect">
            <a:avLst/>
          </a:prstGeom>
          <a:solidFill>
            <a:schemeClr val="accent2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219519049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ln>
            <a:solidFill>
              <a:srgbClr val="7030A0"/>
            </a:solidFill>
          </a:ln>
        </p:spPr>
        <p:txBody>
          <a:bodyPr>
            <a:normAutofit/>
          </a:bodyPr>
          <a:lstStyle/>
          <a:p>
            <a:r>
              <a:rPr lang="cs-CZ" sz="2400" b="1" dirty="0" smtClean="0"/>
              <a:t>Použitá literatura</a:t>
            </a:r>
            <a:endParaRPr lang="cs-CZ" sz="24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ln>
            <a:solidFill>
              <a:srgbClr val="7030A0"/>
            </a:solidFill>
          </a:ln>
        </p:spPr>
        <p:txBody>
          <a:bodyPr/>
          <a:lstStyle/>
          <a:p>
            <a:endParaRPr lang="cs-CZ" sz="2000" dirty="0" smtClean="0"/>
          </a:p>
          <a:p>
            <a:r>
              <a:rPr lang="cs-CZ" sz="2000" dirty="0" smtClean="0"/>
              <a:t>MACHÁČEK</a:t>
            </a:r>
            <a:r>
              <a:rPr lang="cs-CZ" sz="2000" dirty="0"/>
              <a:t>, Martin. </a:t>
            </a:r>
            <a:r>
              <a:rPr lang="cs-CZ" sz="2000" i="1" dirty="0"/>
              <a:t>Fyzika 6 pro základní školy a víceletá gymnázia</a:t>
            </a:r>
            <a:r>
              <a:rPr lang="cs-CZ" sz="2000" i="1" dirty="0" smtClean="0"/>
              <a:t>.</a:t>
            </a:r>
            <a:br>
              <a:rPr lang="cs-CZ" sz="2000" i="1" dirty="0" smtClean="0"/>
            </a:br>
            <a:r>
              <a:rPr lang="cs-CZ" sz="2000" dirty="0" smtClean="0"/>
              <a:t> </a:t>
            </a:r>
            <a:r>
              <a:rPr lang="cs-CZ" sz="2000" dirty="0"/>
              <a:t>3. vydání. Praha: Prometheus, 1999. ISBN </a:t>
            </a:r>
            <a:r>
              <a:rPr lang="cs-CZ" sz="2000" dirty="0" smtClean="0"/>
              <a:t>80-7196-186-8</a:t>
            </a:r>
          </a:p>
          <a:p>
            <a:r>
              <a:rPr lang="cs-CZ" sz="2000" dirty="0" smtClean="0"/>
              <a:t>Ofocené obrázky z výše uvedené učebnice.</a:t>
            </a:r>
            <a:endParaRPr lang="cs-CZ" sz="2000" dirty="0"/>
          </a:p>
          <a:p>
            <a:r>
              <a:rPr lang="cs-CZ" sz="2000" dirty="0"/>
              <a:t>Použité obrázky: www.office.microsoft.com [online]. c2011 [cit. </a:t>
            </a:r>
            <a:r>
              <a:rPr lang="cs-CZ" sz="2000" dirty="0" smtClean="0"/>
              <a:t>2011-07-26]. </a:t>
            </a:r>
          </a:p>
          <a:p>
            <a:r>
              <a:rPr lang="cs-CZ" sz="2000" dirty="0" smtClean="0"/>
              <a:t>Fotografie autora</a:t>
            </a:r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xmlns="" val="160202199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375</TotalTime>
  <Words>395</Words>
  <Application>Microsoft Office PowerPoint</Application>
  <PresentationFormat>Předvádění na obrazovce (4:3)</PresentationFormat>
  <Paragraphs>80</Paragraphs>
  <Slides>15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15</vt:i4>
      </vt:variant>
    </vt:vector>
  </HeadingPairs>
  <TitlesOfParts>
    <vt:vector size="16" baseType="lpstr">
      <vt:lpstr>Motiv systému Office</vt:lpstr>
      <vt:lpstr>Snímek 1</vt:lpstr>
      <vt:lpstr>Magnetické vlastnosti el. proudu</vt:lpstr>
      <vt:lpstr>Co udělá vodič s proudem s magnetkou?</vt:lpstr>
      <vt:lpstr>Elektromagnet</vt:lpstr>
      <vt:lpstr>Použití elektromagnetů I</vt:lpstr>
      <vt:lpstr>Umíš vysvětlit, jak zvonek pracuje?</vt:lpstr>
      <vt:lpstr>Použití elektromagnetu II</vt:lpstr>
      <vt:lpstr>Jak pracuje relé?</vt:lpstr>
      <vt:lpstr>Použití elektromagnetu III</vt:lpstr>
      <vt:lpstr>Jak pracuje elektromotor?</vt:lpstr>
      <vt:lpstr>Použití elektromagnetu IV</vt:lpstr>
      <vt:lpstr>Starší typ jističů </vt:lpstr>
      <vt:lpstr>Jak pracuje jistič?</vt:lpstr>
      <vt:lpstr>Poznáš co je na obrázku?</vt:lpstr>
      <vt:lpstr>Použitá literatura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Jaroslava Vondráčková</dc:creator>
  <cp:lastModifiedBy>Dum</cp:lastModifiedBy>
  <cp:revision>51</cp:revision>
  <dcterms:created xsi:type="dcterms:W3CDTF">2011-07-26T14:45:53Z</dcterms:created>
  <dcterms:modified xsi:type="dcterms:W3CDTF">2012-04-10T16:36:36Z</dcterms:modified>
</cp:coreProperties>
</file>