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CAE57C-CE12-4A6B-A64B-BF8A0304F614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0A8E0E-1449-4FB3-AA79-1068A83459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69834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0A8E0E-1449-4FB3-AA79-1068A834591C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55790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8595E-2904-4DCA-9FEE-639B14066F54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A151E-DEA3-439B-A548-407699833D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79222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8595E-2904-4DCA-9FEE-639B14066F54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A151E-DEA3-439B-A548-407699833D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87047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8595E-2904-4DCA-9FEE-639B14066F54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A151E-DEA3-439B-A548-407699833D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070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8595E-2904-4DCA-9FEE-639B14066F54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A151E-DEA3-439B-A548-407699833D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93937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8595E-2904-4DCA-9FEE-639B14066F54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A151E-DEA3-439B-A548-407699833D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3379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8595E-2904-4DCA-9FEE-639B14066F54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A151E-DEA3-439B-A548-407699833D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00279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8595E-2904-4DCA-9FEE-639B14066F54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A151E-DEA3-439B-A548-407699833D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3446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8595E-2904-4DCA-9FEE-639B14066F54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A151E-DEA3-439B-A548-407699833D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54168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8595E-2904-4DCA-9FEE-639B14066F54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A151E-DEA3-439B-A548-407699833D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4980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8595E-2904-4DCA-9FEE-639B14066F54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A151E-DEA3-439B-A548-407699833D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391677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8595E-2904-4DCA-9FEE-639B14066F54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5A151E-DEA3-439B-A548-407699833D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20500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38595E-2904-4DCA-9FEE-639B14066F54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5A151E-DEA3-439B-A548-407699833D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02428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1644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08744" y="4365104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VY_32_INOVACE_05-25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129033" y="764704"/>
            <a:ext cx="27396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Elektřina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1052609"/>
              </p:ext>
            </p:extLst>
          </p:nvPr>
        </p:nvGraphicFramePr>
        <p:xfrm>
          <a:off x="1394665" y="1916832"/>
          <a:ext cx="6208395" cy="21336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VIII.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Elektřina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</a:rPr>
                        <a:t>Charakteristické veličiny</a:t>
                      </a:r>
                      <a:r>
                        <a:rPr lang="cs-CZ" sz="1400" b="1" kern="50" baseline="0" dirty="0" smtClean="0">
                          <a:effectLst/>
                        </a:rPr>
                        <a:t> elektrického proudu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Jaroslava Vondráčková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Vytvořeno dne: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27.7.2011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Seznamuje s napětím, proudem a odporem, měřením měřícími</a:t>
                      </a:r>
                      <a:r>
                        <a:rPr lang="cs-CZ" sz="1400" kern="50" baseline="0" dirty="0" smtClean="0">
                          <a:effectLst/>
                        </a:rPr>
                        <a:t> přístroji</a:t>
                      </a:r>
                      <a:r>
                        <a:rPr lang="cs-CZ" sz="1400" kern="50" dirty="0" smtClean="0">
                          <a:effectLst/>
                        </a:rPr>
                        <a:t> a jejich zapojením do</a:t>
                      </a:r>
                      <a:r>
                        <a:rPr lang="cs-CZ" sz="1400" kern="50" baseline="0" dirty="0" smtClean="0">
                          <a:effectLst/>
                        </a:rPr>
                        <a:t> obvodu</a:t>
                      </a:r>
                      <a:endParaRPr lang="cs-CZ" sz="14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833853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  <a:ln>
            <a:solidFill>
              <a:srgbClr val="92D050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Charakteristické veličiny el. proudu</a:t>
            </a:r>
            <a:endParaRPr lang="cs-CZ" sz="32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ln>
                <a:solidFill>
                  <a:srgbClr val="92D050"/>
                </a:solidFill>
              </a:ln>
            </p:spPr>
            <p:txBody>
              <a:bodyPr>
                <a:normAutofit/>
              </a:bodyPr>
              <a:lstStyle/>
              <a:p>
                <a:endParaRPr lang="cs-CZ" sz="2000" dirty="0" smtClean="0"/>
              </a:p>
              <a:p>
                <a:r>
                  <a:rPr lang="cs-CZ" sz="2000" b="1" dirty="0" smtClean="0"/>
                  <a:t>Žárovka bude svítit jedině tehdy,  když ji připojíme ke zdroji </a:t>
                </a:r>
                <a:r>
                  <a:rPr lang="cs-CZ" sz="2000" b="1" dirty="0" smtClean="0">
                    <a:solidFill>
                      <a:srgbClr val="FF0000"/>
                    </a:solidFill>
                  </a:rPr>
                  <a:t>napětí.</a:t>
                </a:r>
              </a:p>
              <a:p>
                <a:endParaRPr lang="cs-CZ" sz="2000" b="1" dirty="0" smtClean="0"/>
              </a:p>
              <a:p>
                <a:r>
                  <a:rPr lang="cs-CZ" sz="2000" b="1" dirty="0" smtClean="0"/>
                  <a:t>Napětí ve vodiči usměrní elektrické náboje – vytvoří </a:t>
                </a:r>
                <a:r>
                  <a:rPr lang="cs-CZ" sz="2000" b="1" dirty="0" smtClean="0">
                    <a:solidFill>
                      <a:srgbClr val="FF0000"/>
                    </a:solidFill>
                  </a:rPr>
                  <a:t>proud.</a:t>
                </a:r>
              </a:p>
              <a:p>
                <a:endParaRPr lang="cs-CZ" sz="2000" b="1" dirty="0" smtClean="0"/>
              </a:p>
              <a:p>
                <a:r>
                  <a:rPr lang="cs-CZ" sz="2000" b="1" dirty="0" smtClean="0"/>
                  <a:t>Ne každým vodičem prochází proud snadno. Materiál, ze kterého je vodič vyroben, klade elektrickému proudu </a:t>
                </a:r>
                <a:r>
                  <a:rPr lang="cs-CZ" sz="2000" b="1" dirty="0" smtClean="0">
                    <a:solidFill>
                      <a:srgbClr val="FF0000"/>
                    </a:solidFill>
                  </a:rPr>
                  <a:t>odpor.</a:t>
                </a:r>
              </a:p>
              <a:p>
                <a:endParaRPr lang="cs-CZ" sz="2000" b="1" dirty="0" smtClean="0"/>
              </a:p>
              <a:p>
                <a:r>
                  <a:rPr lang="cs-CZ" sz="20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Napětí  U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0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1" i="0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𝐕</m:t>
                        </m:r>
                      </m:e>
                    </m:d>
                  </m:oMath>
                </a14:m>
                <a:endParaRPr lang="cs-CZ" sz="2000" b="1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r>
                  <a:rPr lang="cs-CZ" sz="2000" b="1" dirty="0" smtClean="0">
                    <a:solidFill>
                      <a:srgbClr val="00B050"/>
                    </a:solidFill>
                  </a:rPr>
                  <a:t>Proud I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000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1" i="0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𝐀</m:t>
                        </m:r>
                      </m:e>
                    </m:d>
                  </m:oMath>
                </a14:m>
                <a:endParaRPr lang="cs-CZ" sz="2000" b="1" dirty="0" smtClean="0">
                  <a:solidFill>
                    <a:srgbClr val="00B050"/>
                  </a:solidFill>
                </a:endParaRPr>
              </a:p>
              <a:p>
                <a:r>
                  <a:rPr lang="cs-CZ" sz="2000" b="1" dirty="0" smtClean="0">
                    <a:solidFill>
                      <a:srgbClr val="0070C0"/>
                    </a:solidFill>
                  </a:rPr>
                  <a:t>Odpor R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0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el-GR" sz="2000" b="1" i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𝛀</m:t>
                        </m:r>
                      </m:e>
                    </m:d>
                  </m:oMath>
                </a14:m>
                <a:endParaRPr lang="cs-CZ" sz="2000" b="1" dirty="0">
                  <a:solidFill>
                    <a:srgbClr val="0070C0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518" r="-1183"/>
                </a:stretch>
              </a:blipFill>
              <a:ln>
                <a:solidFill>
                  <a:srgbClr val="92D05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158941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92D05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Napětí </a:t>
            </a:r>
            <a:r>
              <a:rPr lang="cs-CZ" sz="2800" b="1" dirty="0" smtClean="0"/>
              <a:t>U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92D050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Italský fyzik </a:t>
            </a:r>
            <a:r>
              <a:rPr lang="cs-CZ" sz="2000" b="1" dirty="0" smtClean="0">
                <a:solidFill>
                  <a:srgbClr val="FF0000"/>
                </a:solidFill>
              </a:rPr>
              <a:t>Alessandro Volta </a:t>
            </a:r>
            <a:r>
              <a:rPr lang="cs-CZ" sz="2000" b="1" dirty="0" smtClean="0"/>
              <a:t>jako první sestrojil elektrickou baterii, </a:t>
            </a:r>
            <a:br>
              <a:rPr lang="cs-CZ" sz="2000" b="1" dirty="0" smtClean="0"/>
            </a:br>
            <a:r>
              <a:rPr lang="cs-CZ" sz="2000" b="1" dirty="0" smtClean="0"/>
              <a:t>která sloužila jako </a:t>
            </a:r>
            <a:r>
              <a:rPr lang="cs-CZ" sz="2000" b="1" dirty="0" smtClean="0">
                <a:solidFill>
                  <a:srgbClr val="FF0000"/>
                </a:solidFill>
              </a:rPr>
              <a:t>trvalý zdroj napětí. </a:t>
            </a:r>
          </a:p>
          <a:p>
            <a:r>
              <a:rPr lang="cs-CZ" sz="2000" b="1" dirty="0" smtClean="0"/>
              <a:t>Proto se jednotka elektrického napětí nazývá podle něho </a:t>
            </a:r>
            <a:r>
              <a:rPr lang="cs-CZ" sz="2000" b="1" dirty="0" smtClean="0">
                <a:solidFill>
                  <a:srgbClr val="FF0000"/>
                </a:solidFill>
              </a:rPr>
              <a:t>volt (V).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Napětí</a:t>
            </a:r>
            <a:r>
              <a:rPr lang="cs-CZ" sz="2000" b="1" dirty="0" smtClean="0"/>
              <a:t> udáváme vždy </a:t>
            </a:r>
            <a:r>
              <a:rPr lang="cs-CZ" sz="2000" b="1" dirty="0" smtClean="0">
                <a:solidFill>
                  <a:srgbClr val="FF0000"/>
                </a:solidFill>
              </a:rPr>
              <a:t>mezi dvěma místy, </a:t>
            </a:r>
            <a:r>
              <a:rPr lang="cs-CZ" sz="2000" b="1" dirty="0" smtClean="0"/>
              <a:t>například mezi póly baterie, mezi zdířkami zdroje, mezi dvěma konci vodiče.</a:t>
            </a:r>
          </a:p>
          <a:p>
            <a:r>
              <a:rPr lang="cs-CZ" sz="2000" b="1" dirty="0" smtClean="0"/>
              <a:t>Mezi vodiči na stožárech dálkového rozvodu elektřiny je vysoké napětí: </a:t>
            </a:r>
            <a:br>
              <a:rPr lang="cs-CZ" sz="2000" b="1" dirty="0" smtClean="0"/>
            </a:br>
            <a:r>
              <a:rPr lang="cs-CZ" sz="2000" b="1" dirty="0" smtClean="0"/>
              <a:t>22 000 V nebo 110 000V nebo ještě víc. Takové napětí udáváme </a:t>
            </a:r>
            <a:br>
              <a:rPr lang="cs-CZ" sz="2000" b="1" dirty="0" smtClean="0"/>
            </a:br>
            <a:r>
              <a:rPr lang="cs-CZ" sz="2000" b="1" dirty="0" smtClean="0">
                <a:solidFill>
                  <a:srgbClr val="FF0000"/>
                </a:solidFill>
              </a:rPr>
              <a:t>v kilovoltech.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1 </a:t>
            </a:r>
            <a:r>
              <a:rPr lang="cs-CZ" sz="2000" b="1" dirty="0" err="1" smtClean="0">
                <a:solidFill>
                  <a:srgbClr val="FF0000"/>
                </a:solidFill>
              </a:rPr>
              <a:t>kV</a:t>
            </a:r>
            <a:r>
              <a:rPr lang="cs-CZ" sz="2000" b="1" dirty="0" smtClean="0">
                <a:solidFill>
                  <a:srgbClr val="FF0000"/>
                </a:solidFill>
              </a:rPr>
              <a:t> = 1 000 V</a:t>
            </a:r>
          </a:p>
          <a:p>
            <a:r>
              <a:rPr lang="cs-CZ" sz="2000" b="1" dirty="0" smtClean="0"/>
              <a:t>Napětí, které je např. na anténě rozhlasových a televizních přijímačů, </a:t>
            </a:r>
            <a:br>
              <a:rPr lang="cs-CZ" sz="2000" b="1" dirty="0" smtClean="0"/>
            </a:br>
            <a:r>
              <a:rPr lang="cs-CZ" sz="2000" b="1" dirty="0" smtClean="0"/>
              <a:t>je velmi malé. Udáváme ho v </a:t>
            </a:r>
            <a:r>
              <a:rPr lang="cs-CZ" sz="2000" b="1" dirty="0" smtClean="0">
                <a:solidFill>
                  <a:srgbClr val="FF0000"/>
                </a:solidFill>
              </a:rPr>
              <a:t>milivoltech.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1 </a:t>
            </a:r>
            <a:r>
              <a:rPr lang="cs-CZ" sz="2000" b="1" dirty="0" err="1" smtClean="0">
                <a:solidFill>
                  <a:srgbClr val="FF0000"/>
                </a:solidFill>
              </a:rPr>
              <a:t>mV</a:t>
            </a:r>
            <a:r>
              <a:rPr lang="cs-CZ" sz="2000" b="1" dirty="0" smtClean="0">
                <a:solidFill>
                  <a:srgbClr val="FF0000"/>
                </a:solidFill>
              </a:rPr>
              <a:t> = 0, 001 V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17337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92D05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Jak měříme napětí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  <a:ln w="12700">
            <a:solidFill>
              <a:srgbClr val="92D050"/>
            </a:solidFill>
          </a:ln>
        </p:spPr>
        <p:txBody>
          <a:bodyPr>
            <a:normAutofit/>
          </a:bodyPr>
          <a:lstStyle/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Přístroj</a:t>
            </a:r>
            <a:r>
              <a:rPr lang="cs-CZ" sz="2000" dirty="0" smtClean="0">
                <a:solidFill>
                  <a:srgbClr val="FF0000"/>
                </a:solidFill>
              </a:rPr>
              <a:t>,</a:t>
            </a:r>
            <a:r>
              <a:rPr lang="cs-CZ" sz="2000" dirty="0" smtClean="0"/>
              <a:t> </a:t>
            </a:r>
            <a:r>
              <a:rPr lang="cs-CZ" sz="2000" b="1" dirty="0" smtClean="0"/>
              <a:t>kterým měříme napětí, se nazývá </a:t>
            </a:r>
            <a:r>
              <a:rPr lang="cs-CZ" sz="2000" b="1" dirty="0" smtClean="0">
                <a:solidFill>
                  <a:srgbClr val="FF0000"/>
                </a:solidFill>
              </a:rPr>
              <a:t>voltmetr.</a:t>
            </a:r>
          </a:p>
          <a:p>
            <a:endParaRPr lang="cs-CZ" sz="2000" dirty="0" smtClean="0"/>
          </a:p>
          <a:p>
            <a:r>
              <a:rPr lang="cs-CZ" sz="2000" b="1" dirty="0" smtClean="0"/>
              <a:t>Novější přístroje jsou </a:t>
            </a:r>
            <a:r>
              <a:rPr lang="cs-CZ" sz="2000" b="1" dirty="0" smtClean="0">
                <a:solidFill>
                  <a:srgbClr val="FF0000"/>
                </a:solidFill>
              </a:rPr>
              <a:t>digitální</a:t>
            </a:r>
            <a:r>
              <a:rPr lang="cs-CZ" sz="2000" b="1" dirty="0" smtClean="0"/>
              <a:t> (číslicové,  s displejem), starší přístroje jsou </a:t>
            </a:r>
            <a:r>
              <a:rPr lang="cs-CZ" sz="2000" b="1" dirty="0" smtClean="0">
                <a:solidFill>
                  <a:srgbClr val="FF0000"/>
                </a:solidFill>
              </a:rPr>
              <a:t>ručičkové. </a:t>
            </a:r>
          </a:p>
          <a:p>
            <a:r>
              <a:rPr lang="cs-CZ" sz="2000" b="1" dirty="0" smtClean="0"/>
              <a:t>Dnes se většinou používají </a:t>
            </a:r>
            <a:r>
              <a:rPr lang="cs-CZ" sz="2000" b="1" dirty="0" err="1" smtClean="0">
                <a:solidFill>
                  <a:srgbClr val="FF0000"/>
                </a:solidFill>
              </a:rPr>
              <a:t>multimetry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smtClean="0"/>
              <a:t>– přístroje, které můžeme používat buď jako </a:t>
            </a:r>
            <a:r>
              <a:rPr lang="cs-CZ" sz="2000" b="1" dirty="0" smtClean="0"/>
              <a:t>voltmetr </a:t>
            </a:r>
            <a:r>
              <a:rPr lang="cs-CZ" sz="2000" b="1" dirty="0" smtClean="0"/>
              <a:t>nebo jako ampérmetr, podle toho, </a:t>
            </a:r>
            <a:br>
              <a:rPr lang="cs-CZ" sz="2000" b="1" dirty="0" smtClean="0"/>
            </a:br>
            <a:r>
              <a:rPr lang="cs-CZ" sz="2000" b="1" dirty="0" smtClean="0"/>
              <a:t>jak nastavíme jejich přepínač.  </a:t>
            </a:r>
          </a:p>
          <a:p>
            <a:r>
              <a:rPr lang="cs-CZ" sz="2000" b="1" dirty="0" smtClean="0"/>
              <a:t>Voltmetr zapojujeme do obvodu vždy </a:t>
            </a:r>
            <a:r>
              <a:rPr lang="cs-CZ" sz="2000" b="1" dirty="0" smtClean="0">
                <a:solidFill>
                  <a:srgbClr val="FF0000"/>
                </a:solidFill>
              </a:rPr>
              <a:t>vedle sebe </a:t>
            </a:r>
            <a:r>
              <a:rPr lang="cs-CZ" sz="2000" b="1" dirty="0" smtClean="0"/>
              <a:t>se zdrojem, spotřebičem a podobně. </a:t>
            </a:r>
            <a:endParaRPr lang="cs-CZ" sz="2000" b="1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6685862" y="1983128"/>
            <a:ext cx="720080" cy="420624"/>
            <a:chOff x="5652120" y="4071932"/>
            <a:chExt cx="720080" cy="420624"/>
          </a:xfrm>
        </p:grpSpPr>
        <p:cxnSp>
          <p:nvCxnSpPr>
            <p:cNvPr id="6" name="Přímá spojnice 5"/>
            <p:cNvCxnSpPr/>
            <p:nvPr/>
          </p:nvCxnSpPr>
          <p:spPr>
            <a:xfrm flipH="1">
              <a:off x="5652120" y="4282244"/>
              <a:ext cx="144016" cy="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6228184" y="4282244"/>
              <a:ext cx="144016" cy="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Ovál 12"/>
            <p:cNvSpPr/>
            <p:nvPr/>
          </p:nvSpPr>
          <p:spPr>
            <a:xfrm>
              <a:off x="5784648" y="4071932"/>
              <a:ext cx="432048" cy="420624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5836714" y="4097578"/>
              <a:ext cx="3209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V</a:t>
              </a:r>
              <a:endParaRPr lang="cs-CZ" b="1" dirty="0"/>
            </a:p>
          </p:txBody>
        </p:sp>
      </p:grpSp>
      <p:cxnSp>
        <p:nvCxnSpPr>
          <p:cNvPr id="21" name="Přímá spojnice 20"/>
          <p:cNvCxnSpPr/>
          <p:nvPr/>
        </p:nvCxnSpPr>
        <p:spPr>
          <a:xfrm>
            <a:off x="1043608" y="5589240"/>
            <a:ext cx="21602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889924" y="5670392"/>
            <a:ext cx="504056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1151620" y="5301208"/>
            <a:ext cx="0" cy="288032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151620" y="5301208"/>
            <a:ext cx="1080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1151620" y="5301208"/>
            <a:ext cx="468052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1304637" y="5301208"/>
            <a:ext cx="99011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vál 32"/>
          <p:cNvSpPr/>
          <p:nvPr/>
        </p:nvSpPr>
        <p:spPr>
          <a:xfrm>
            <a:off x="1629380" y="5121188"/>
            <a:ext cx="385176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2339752" y="5128208"/>
            <a:ext cx="385176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cxnSp>
        <p:nvCxnSpPr>
          <p:cNvPr id="40" name="Přímá spojnice 39"/>
          <p:cNvCxnSpPr>
            <a:stCxn id="33" idx="6"/>
          </p:cNvCxnSpPr>
          <p:nvPr/>
        </p:nvCxnSpPr>
        <p:spPr>
          <a:xfrm>
            <a:off x="2014556" y="5301208"/>
            <a:ext cx="325196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1151620" y="5661248"/>
            <a:ext cx="0" cy="70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1151620" y="5670392"/>
            <a:ext cx="0" cy="27888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1151620" y="5949280"/>
            <a:ext cx="477760" cy="0"/>
          </a:xfrm>
          <a:prstGeom prst="line">
            <a:avLst/>
          </a:prstGeom>
          <a:ln w="19050">
            <a:solidFill>
              <a:srgbClr val="0070C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1907704" y="5949280"/>
            <a:ext cx="1152128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>
            <a:stCxn id="34" idx="6"/>
          </p:cNvCxnSpPr>
          <p:nvPr/>
        </p:nvCxnSpPr>
        <p:spPr>
          <a:xfrm>
            <a:off x="2724928" y="5308228"/>
            <a:ext cx="334904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3059832" y="5308228"/>
            <a:ext cx="0" cy="641052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Vývojový diagram: spojnice 59"/>
          <p:cNvSpPr/>
          <p:nvPr/>
        </p:nvSpPr>
        <p:spPr>
          <a:xfrm>
            <a:off x="1625991" y="5916899"/>
            <a:ext cx="45719" cy="45719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Vývojový diagram: spojnice 60"/>
          <p:cNvSpPr/>
          <p:nvPr/>
        </p:nvSpPr>
        <p:spPr>
          <a:xfrm>
            <a:off x="1861985" y="5916899"/>
            <a:ext cx="45719" cy="45719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Vývojový diagram: spojnice 61"/>
          <p:cNvSpPr/>
          <p:nvPr/>
        </p:nvSpPr>
        <p:spPr>
          <a:xfrm>
            <a:off x="8028384" y="5647532"/>
            <a:ext cx="45719" cy="45719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Vývojový diagram: spojnice 62"/>
          <p:cNvSpPr/>
          <p:nvPr/>
        </p:nvSpPr>
        <p:spPr>
          <a:xfrm flipV="1">
            <a:off x="8153345" y="5660235"/>
            <a:ext cx="45719" cy="45719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8" name="Přímá spojnice 67"/>
          <p:cNvCxnSpPr>
            <a:stCxn id="60" idx="7"/>
          </p:cNvCxnSpPr>
          <p:nvPr/>
        </p:nvCxnSpPr>
        <p:spPr>
          <a:xfrm flipV="1">
            <a:off x="1665015" y="5848288"/>
            <a:ext cx="242689" cy="7530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>
            <a:stCxn id="33" idx="3"/>
            <a:endCxn id="33" idx="7"/>
          </p:cNvCxnSpPr>
          <p:nvPr/>
        </p:nvCxnSpPr>
        <p:spPr>
          <a:xfrm flipV="1">
            <a:off x="1685788" y="5173915"/>
            <a:ext cx="272360" cy="254586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>
            <a:stCxn id="33" idx="5"/>
            <a:endCxn id="33" idx="1"/>
          </p:cNvCxnSpPr>
          <p:nvPr/>
        </p:nvCxnSpPr>
        <p:spPr>
          <a:xfrm flipH="1" flipV="1">
            <a:off x="1685788" y="5173915"/>
            <a:ext cx="272360" cy="254586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" name="TextovéPole 74"/>
          <p:cNvSpPr txBox="1"/>
          <p:nvPr/>
        </p:nvSpPr>
        <p:spPr>
          <a:xfrm>
            <a:off x="2371879" y="5111896"/>
            <a:ext cx="320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</a:t>
            </a:r>
            <a:endParaRPr lang="cs-CZ" b="1" dirty="0"/>
          </a:p>
        </p:txBody>
      </p:sp>
      <p:sp>
        <p:nvSpPr>
          <p:cNvPr id="35" name="Ovál 34"/>
          <p:cNvSpPr/>
          <p:nvPr/>
        </p:nvSpPr>
        <p:spPr>
          <a:xfrm>
            <a:off x="6514698" y="5057029"/>
            <a:ext cx="385176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7418935" y="5021025"/>
            <a:ext cx="385176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7" name="Přímá spojnice 76"/>
          <p:cNvCxnSpPr>
            <a:stCxn id="35" idx="3"/>
            <a:endCxn id="35" idx="7"/>
          </p:cNvCxnSpPr>
          <p:nvPr/>
        </p:nvCxnSpPr>
        <p:spPr>
          <a:xfrm flipV="1">
            <a:off x="6571106" y="5109756"/>
            <a:ext cx="272360" cy="25458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>
            <a:stCxn id="35" idx="5"/>
            <a:endCxn id="35" idx="1"/>
          </p:cNvCxnSpPr>
          <p:nvPr/>
        </p:nvCxnSpPr>
        <p:spPr>
          <a:xfrm flipH="1" flipV="1">
            <a:off x="6571106" y="5109756"/>
            <a:ext cx="272360" cy="254586"/>
          </a:xfrm>
          <a:prstGeom prst="line">
            <a:avLst/>
          </a:prstGeom>
          <a:ln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0" name="TextovéPole 79"/>
          <p:cNvSpPr txBox="1"/>
          <p:nvPr/>
        </p:nvSpPr>
        <p:spPr>
          <a:xfrm>
            <a:off x="7451062" y="5042910"/>
            <a:ext cx="320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</a:t>
            </a:r>
            <a:endParaRPr lang="cs-CZ" b="1" dirty="0"/>
          </a:p>
        </p:txBody>
      </p:sp>
      <p:cxnSp>
        <p:nvCxnSpPr>
          <p:cNvPr id="99" name="Přímá spojnice 98"/>
          <p:cNvCxnSpPr>
            <a:stCxn id="35" idx="0"/>
          </p:cNvCxnSpPr>
          <p:nvPr/>
        </p:nvCxnSpPr>
        <p:spPr>
          <a:xfrm flipV="1">
            <a:off x="6707286" y="4797152"/>
            <a:ext cx="0" cy="259877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>
            <a:stCxn id="58" idx="0"/>
          </p:cNvCxnSpPr>
          <p:nvPr/>
        </p:nvCxnSpPr>
        <p:spPr>
          <a:xfrm flipV="1">
            <a:off x="7611523" y="4797152"/>
            <a:ext cx="0" cy="223873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nice 102"/>
          <p:cNvCxnSpPr>
            <a:stCxn id="35" idx="4"/>
          </p:cNvCxnSpPr>
          <p:nvPr/>
        </p:nvCxnSpPr>
        <p:spPr>
          <a:xfrm>
            <a:off x="6707286" y="5417069"/>
            <a:ext cx="0" cy="24417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>
            <a:stCxn id="58" idx="4"/>
          </p:cNvCxnSpPr>
          <p:nvPr/>
        </p:nvCxnSpPr>
        <p:spPr>
          <a:xfrm>
            <a:off x="7611523" y="5381065"/>
            <a:ext cx="5429" cy="26992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6707286" y="4797152"/>
            <a:ext cx="1393106" cy="0"/>
          </a:xfrm>
          <a:prstGeom prst="line">
            <a:avLst/>
          </a:prstGeom>
          <a:ln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116"/>
          <p:cNvCxnSpPr/>
          <p:nvPr/>
        </p:nvCxnSpPr>
        <p:spPr>
          <a:xfrm flipV="1">
            <a:off x="6707286" y="5661247"/>
            <a:ext cx="1321098" cy="1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nice 118"/>
          <p:cNvCxnSpPr/>
          <p:nvPr/>
        </p:nvCxnSpPr>
        <p:spPr>
          <a:xfrm>
            <a:off x="8244408" y="5173915"/>
            <a:ext cx="216024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nice 120"/>
          <p:cNvCxnSpPr/>
          <p:nvPr/>
        </p:nvCxnSpPr>
        <p:spPr>
          <a:xfrm flipV="1">
            <a:off x="8136396" y="5243401"/>
            <a:ext cx="432048" cy="1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/>
          <p:nvPr/>
        </p:nvCxnSpPr>
        <p:spPr>
          <a:xfrm>
            <a:off x="8352420" y="5237049"/>
            <a:ext cx="0" cy="44604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/>
          <p:nvPr/>
        </p:nvCxnSpPr>
        <p:spPr>
          <a:xfrm flipV="1">
            <a:off x="8352420" y="4797152"/>
            <a:ext cx="0" cy="376763"/>
          </a:xfrm>
          <a:prstGeom prst="line">
            <a:avLst/>
          </a:prstGeom>
          <a:ln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/>
          <p:cNvCxnSpPr/>
          <p:nvPr/>
        </p:nvCxnSpPr>
        <p:spPr>
          <a:xfrm>
            <a:off x="8100392" y="4797152"/>
            <a:ext cx="25202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0" name="Přímá spojnice 139"/>
          <p:cNvCxnSpPr/>
          <p:nvPr/>
        </p:nvCxnSpPr>
        <p:spPr>
          <a:xfrm flipV="1">
            <a:off x="8184693" y="5647532"/>
            <a:ext cx="6695" cy="1616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nice 147"/>
          <p:cNvCxnSpPr>
            <a:stCxn id="63" idx="6"/>
          </p:cNvCxnSpPr>
          <p:nvPr/>
        </p:nvCxnSpPr>
        <p:spPr>
          <a:xfrm>
            <a:off x="8199064" y="5683094"/>
            <a:ext cx="153356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2" name="Přímá spojnice 151"/>
          <p:cNvCxnSpPr>
            <a:stCxn id="62" idx="7"/>
          </p:cNvCxnSpPr>
          <p:nvPr/>
        </p:nvCxnSpPr>
        <p:spPr>
          <a:xfrm flipV="1">
            <a:off x="8067408" y="5589240"/>
            <a:ext cx="158998" cy="6498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2724928" y="4825651"/>
            <a:ext cx="17088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Špatné zapojení</a:t>
            </a:r>
            <a:endParaRPr lang="cs-CZ" b="1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58864" y="5426936"/>
            <a:ext cx="18194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Správné zapojení</a:t>
            </a:r>
            <a:endParaRPr lang="cs-CZ" b="1" i="1" dirty="0"/>
          </a:p>
        </p:txBody>
      </p:sp>
      <p:sp>
        <p:nvSpPr>
          <p:cNvPr id="56" name="Vývojový diagram: spojnice 55"/>
          <p:cNvSpPr/>
          <p:nvPr/>
        </p:nvSpPr>
        <p:spPr>
          <a:xfrm flipV="1">
            <a:off x="7587805" y="4779932"/>
            <a:ext cx="45719" cy="45719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Vývojový diagram: spojnice 63"/>
          <p:cNvSpPr/>
          <p:nvPr/>
        </p:nvSpPr>
        <p:spPr>
          <a:xfrm flipH="1">
            <a:off x="7601521" y="5641898"/>
            <a:ext cx="45719" cy="45719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 flipH="1">
            <a:off x="1958148" y="5201045"/>
            <a:ext cx="1101684" cy="892251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304637" y="4985533"/>
            <a:ext cx="1204353" cy="110776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104571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  <a:ln>
            <a:solidFill>
              <a:srgbClr val="92D05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Elektrický náboj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92D050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Některé předměty - např. plastové pravítko</a:t>
            </a:r>
            <a:r>
              <a:rPr lang="cs-CZ" sz="2000" b="1" dirty="0"/>
              <a:t> </a:t>
            </a:r>
            <a:r>
              <a:rPr lang="cs-CZ" sz="2000" b="1" dirty="0" smtClean="0"/>
              <a:t>nebo hřeben můžeme třením </a:t>
            </a:r>
            <a:r>
              <a:rPr lang="cs-CZ" sz="2000" b="1" dirty="0" err="1" smtClean="0"/>
              <a:t>zelektrovat</a:t>
            </a:r>
            <a:r>
              <a:rPr lang="cs-CZ" sz="2000" b="1" dirty="0" smtClean="0"/>
              <a:t>.</a:t>
            </a:r>
          </a:p>
          <a:p>
            <a:r>
              <a:rPr lang="cs-CZ" sz="2000" b="1" dirty="0" smtClean="0"/>
              <a:t>Tento elektrický náboj žádnou </a:t>
            </a:r>
            <a:r>
              <a:rPr lang="cs-CZ" sz="2000" b="1" dirty="0" smtClean="0">
                <a:solidFill>
                  <a:srgbClr val="0070C0"/>
                </a:solidFill>
              </a:rPr>
              <a:t>práci nekoná</a:t>
            </a:r>
            <a:r>
              <a:rPr lang="cs-CZ" sz="2000" b="1" dirty="0" smtClean="0"/>
              <a:t>, protože se </a:t>
            </a:r>
            <a:r>
              <a:rPr lang="cs-CZ" sz="2000" b="1" dirty="0" smtClean="0">
                <a:solidFill>
                  <a:srgbClr val="0070C0"/>
                </a:solidFill>
              </a:rPr>
              <a:t>nepohybuje.</a:t>
            </a:r>
          </a:p>
          <a:p>
            <a:r>
              <a:rPr lang="cs-CZ" sz="2000" b="1" dirty="0" smtClean="0">
                <a:solidFill>
                  <a:srgbClr val="0070C0"/>
                </a:solidFill>
              </a:rPr>
              <a:t>Elementární náboj - e </a:t>
            </a:r>
            <a:r>
              <a:rPr lang="cs-CZ" sz="2000" b="1" dirty="0" smtClean="0"/>
              <a:t>– nejmenší </a:t>
            </a:r>
            <a:r>
              <a:rPr lang="cs-CZ" sz="2000" b="1" dirty="0" smtClean="0"/>
              <a:t>náboj, </a:t>
            </a:r>
            <a:r>
              <a:rPr lang="cs-CZ" sz="2000" b="1" dirty="0" smtClean="0"/>
              <a:t>který v přírodě existuje (nese ho proton nebo elektron).</a:t>
            </a:r>
          </a:p>
          <a:p>
            <a:r>
              <a:rPr lang="cs-CZ" sz="2000" b="1" dirty="0" smtClean="0"/>
              <a:t>Jednotkou elektrického náboje je </a:t>
            </a:r>
            <a:r>
              <a:rPr lang="cs-CZ" sz="2000" b="1" dirty="0" smtClean="0">
                <a:solidFill>
                  <a:srgbClr val="0070C0"/>
                </a:solidFill>
              </a:rPr>
              <a:t>coulomb</a:t>
            </a:r>
            <a:r>
              <a:rPr lang="cs-CZ" sz="2000" b="1" dirty="0" smtClean="0"/>
              <a:t> (</a:t>
            </a:r>
            <a:r>
              <a:rPr lang="cs-CZ" sz="2000" b="1" dirty="0" err="1" smtClean="0"/>
              <a:t>kulomb</a:t>
            </a:r>
            <a:r>
              <a:rPr lang="cs-CZ" sz="2000" b="1" dirty="0" smtClean="0"/>
              <a:t>) – </a:t>
            </a:r>
            <a:r>
              <a:rPr lang="cs-CZ" sz="2000" b="1" dirty="0" smtClean="0">
                <a:solidFill>
                  <a:srgbClr val="0070C0"/>
                </a:solidFill>
              </a:rPr>
              <a:t>C</a:t>
            </a:r>
            <a:r>
              <a:rPr lang="cs-CZ" sz="2000" b="1" dirty="0" smtClean="0"/>
              <a:t>. Je to obrovský náboj.</a:t>
            </a:r>
          </a:p>
          <a:p>
            <a:pPr>
              <a:buNone/>
            </a:pPr>
            <a:endParaRPr lang="cs-CZ" sz="2000" b="1" i="1" dirty="0" smtClean="0"/>
          </a:p>
          <a:p>
            <a:r>
              <a:rPr lang="cs-CZ" sz="2000" b="1" i="1" dirty="0" smtClean="0"/>
              <a:t>Elektrický </a:t>
            </a:r>
            <a:r>
              <a:rPr lang="cs-CZ" sz="2000" b="1" i="1" dirty="0"/>
              <a:t>náboj, který proudí, pohybuje se jedním směrem, koná práci </a:t>
            </a:r>
            <a:r>
              <a:rPr lang="cs-CZ" sz="2000" b="1" i="1" dirty="0" smtClean="0"/>
              <a:t>          a </a:t>
            </a:r>
            <a:r>
              <a:rPr lang="cs-CZ" sz="2000" b="1" i="1" dirty="0"/>
              <a:t>je nám přitom užitečný.</a:t>
            </a:r>
          </a:p>
          <a:p>
            <a:endParaRPr lang="cs-CZ" sz="2000" dirty="0" smtClean="0"/>
          </a:p>
          <a:p>
            <a:r>
              <a:rPr lang="cs-CZ" sz="2000" b="1" dirty="0">
                <a:solidFill>
                  <a:srgbClr val="FF0000"/>
                </a:solidFill>
              </a:rPr>
              <a:t>Když někudy proudí náboj, říkáme, že tam prochází elektrický proud.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447892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92D05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Elektrický proud </a:t>
            </a:r>
            <a:r>
              <a:rPr lang="cs-CZ" sz="2800" b="1" dirty="0" smtClean="0"/>
              <a:t>I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92D050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Je-li žárovka vodivě připojena ke zdroji, prochází jí el. proud.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C00000"/>
                </a:solidFill>
              </a:rPr>
              <a:t>Jednotkou el. proudu je ampér A. </a:t>
            </a:r>
            <a:r>
              <a:rPr lang="cs-CZ" sz="2000" b="1" dirty="0" smtClean="0"/>
              <a:t>(André Marie Ampére)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V telefonu, rozhlasovém a televizním přijímači nebo počítači jsou menší proudy – </a:t>
            </a:r>
            <a:r>
              <a:rPr lang="cs-CZ" sz="2000" b="1" dirty="0" smtClean="0">
                <a:solidFill>
                  <a:srgbClr val="C00000"/>
                </a:solidFill>
              </a:rPr>
              <a:t>miliampéry (mA).</a:t>
            </a:r>
          </a:p>
          <a:p>
            <a:r>
              <a:rPr lang="cs-CZ" sz="2000" b="1" dirty="0" smtClean="0"/>
              <a:t>Elektrickou lokomotivou prochází velké proudy – </a:t>
            </a:r>
            <a:r>
              <a:rPr lang="cs-CZ" sz="2000" b="1" dirty="0" smtClean="0">
                <a:solidFill>
                  <a:srgbClr val="C00000"/>
                </a:solidFill>
              </a:rPr>
              <a:t>kiloampéry (</a:t>
            </a:r>
            <a:r>
              <a:rPr lang="cs-CZ" sz="2000" b="1" dirty="0" err="1" smtClean="0">
                <a:solidFill>
                  <a:srgbClr val="C00000"/>
                </a:solidFill>
              </a:rPr>
              <a:t>kA</a:t>
            </a:r>
            <a:r>
              <a:rPr lang="cs-CZ" sz="2000" b="1" dirty="0" smtClean="0">
                <a:solidFill>
                  <a:srgbClr val="C00000"/>
                </a:solidFill>
              </a:rPr>
              <a:t>).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1 </a:t>
            </a:r>
            <a:r>
              <a:rPr lang="cs-CZ" sz="2000" b="1" dirty="0"/>
              <a:t>mA = 0, 001 </a:t>
            </a:r>
            <a:r>
              <a:rPr lang="cs-CZ" sz="2000" b="1" dirty="0" smtClean="0"/>
              <a:t>A</a:t>
            </a:r>
          </a:p>
          <a:p>
            <a:r>
              <a:rPr lang="cs-CZ" sz="2000" b="1" dirty="0" smtClean="0"/>
              <a:t>1 A = 1 000 mA</a:t>
            </a:r>
          </a:p>
          <a:p>
            <a:r>
              <a:rPr lang="cs-CZ" sz="2000" b="1" dirty="0" smtClean="0"/>
              <a:t>1 </a:t>
            </a:r>
            <a:r>
              <a:rPr lang="cs-CZ" sz="2000" b="1" dirty="0" err="1" smtClean="0"/>
              <a:t>kA</a:t>
            </a:r>
            <a:r>
              <a:rPr lang="cs-CZ" sz="2000" b="1" dirty="0" smtClean="0"/>
              <a:t> = 1 000 A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2763795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92D05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Směr el. proudu v obvodu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92D050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Dohodnutý směr proudu</a:t>
            </a:r>
            <a:r>
              <a:rPr lang="cs-CZ" sz="2000" dirty="0" smtClean="0"/>
              <a:t>: </a:t>
            </a:r>
            <a:r>
              <a:rPr lang="cs-CZ" sz="2000" b="1" dirty="0" smtClean="0">
                <a:solidFill>
                  <a:srgbClr val="FF0000"/>
                </a:solidFill>
              </a:rPr>
              <a:t>od kladného pólu zdroje (např</a:t>
            </a:r>
            <a:r>
              <a:rPr lang="cs-CZ" sz="2000" b="1" dirty="0">
                <a:solidFill>
                  <a:srgbClr val="FF0000"/>
                </a:solidFill>
              </a:rPr>
              <a:t>.</a:t>
            </a:r>
            <a:r>
              <a:rPr lang="cs-CZ" sz="2000" b="1" dirty="0" smtClean="0">
                <a:solidFill>
                  <a:srgbClr val="FF0000"/>
                </a:solidFill>
              </a:rPr>
              <a:t> baterie) </a:t>
            </a:r>
            <a:r>
              <a:rPr lang="cs-CZ" sz="2000" b="1" dirty="0" smtClean="0">
                <a:solidFill>
                  <a:srgbClr val="FF0000"/>
                </a:solidFill>
              </a:rPr>
              <a:t>                přes </a:t>
            </a:r>
            <a:r>
              <a:rPr lang="cs-CZ" sz="2000" b="1" dirty="0" smtClean="0">
                <a:solidFill>
                  <a:srgbClr val="FF0000"/>
                </a:solidFill>
              </a:rPr>
              <a:t>spotřebič k zápornému pólu zdroje.</a:t>
            </a:r>
          </a:p>
          <a:p>
            <a:endParaRPr lang="cs-CZ" sz="2000" dirty="0" smtClean="0"/>
          </a:p>
          <a:p>
            <a:r>
              <a:rPr lang="cs-CZ" sz="2000" b="1" dirty="0" smtClean="0"/>
              <a:t>Dohodnutý směr proudu je </a:t>
            </a:r>
            <a:r>
              <a:rPr lang="cs-CZ" sz="2000" b="1" dirty="0"/>
              <a:t>v</a:t>
            </a:r>
            <a:r>
              <a:rPr lang="cs-CZ" sz="2000" b="1" dirty="0" smtClean="0"/>
              <a:t>ždy </a:t>
            </a:r>
            <a:r>
              <a:rPr lang="cs-CZ" sz="2000" b="1" dirty="0" smtClean="0">
                <a:solidFill>
                  <a:srgbClr val="0070C0"/>
                </a:solidFill>
              </a:rPr>
              <a:t>opačný </a:t>
            </a:r>
            <a:r>
              <a:rPr lang="cs-CZ" sz="2000" b="1" dirty="0" smtClean="0"/>
              <a:t>než směr pohybu elektronů (a ty tvoří el. proud). </a:t>
            </a:r>
            <a:r>
              <a:rPr lang="cs-CZ" sz="2000" b="1" i="1" dirty="0" smtClean="0"/>
              <a:t>Elektrony se pohybují od záporného pólu ke kladnému pólu zdroje.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Proud prochází i vnitřkem zdroje – tedy od záporného pólu ke kladnému pólu zdroje.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Když fyzici dělali skoro před 200 lety dohodu o směru proudu v </a:t>
            </a:r>
            <a:r>
              <a:rPr lang="cs-CZ" sz="2000" b="1" dirty="0" smtClean="0"/>
              <a:t>obvodu, </a:t>
            </a:r>
            <a:r>
              <a:rPr lang="cs-CZ" sz="2000" b="1" dirty="0" smtClean="0"/>
              <a:t>nevěděli ještě nic o existenci elektronů.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4197410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92D05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Jak měříme el. proud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92D050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sz="2000" b="1" dirty="0" smtClean="0"/>
              <a:t>Přístroj, kterým měříme elektrický proud, se jmenuje </a:t>
            </a:r>
            <a:r>
              <a:rPr lang="cs-CZ" sz="2000" b="1" dirty="0" smtClean="0">
                <a:solidFill>
                  <a:srgbClr val="C00000"/>
                </a:solidFill>
              </a:rPr>
              <a:t>ampérmetr.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Měřící přístroj, kterým můžeme měřit i velice malé proudy, se nazývá </a:t>
            </a:r>
            <a:r>
              <a:rPr lang="cs-CZ" sz="2000" b="1" dirty="0" smtClean="0">
                <a:solidFill>
                  <a:srgbClr val="C00000"/>
                </a:solidFill>
              </a:rPr>
              <a:t>galvanometr.</a:t>
            </a:r>
          </a:p>
          <a:p>
            <a:endParaRPr lang="cs-CZ" sz="2000" b="1" dirty="0"/>
          </a:p>
          <a:p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smtClean="0"/>
              <a:t>Starší ampérmetry mají stupnici a ručičku. Novější jsou většinou digitální (číslicové).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Když ampérmetr zapojíme špatně, můžeme ho zničit. Zapojujeme ho vždy</a:t>
            </a:r>
          </a:p>
          <a:p>
            <a:pPr marL="0" indent="0">
              <a:buNone/>
            </a:pPr>
            <a:r>
              <a:rPr lang="cs-CZ" sz="2000" b="1" dirty="0" smtClean="0"/>
              <a:t>      </a:t>
            </a:r>
            <a:r>
              <a:rPr lang="cs-CZ" sz="2000" b="1" dirty="0" smtClean="0">
                <a:solidFill>
                  <a:srgbClr val="C00000"/>
                </a:solidFill>
              </a:rPr>
              <a:t>do série se spotřebičem</a:t>
            </a:r>
            <a:r>
              <a:rPr lang="cs-CZ" sz="2000" b="1" dirty="0" smtClean="0"/>
              <a:t>, na kterém chceme změřit el. proud.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C00000"/>
                </a:solidFill>
              </a:rPr>
              <a:t>Nikdy nezapojujeme ampérmetr přímo ke zdroji.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3650784" y="3402704"/>
            <a:ext cx="288032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786688" y="3409576"/>
            <a:ext cx="36004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5815584" y="3390152"/>
            <a:ext cx="305692" cy="2272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625332" y="3371864"/>
            <a:ext cx="288032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vál 15"/>
          <p:cNvSpPr/>
          <p:nvPr/>
        </p:nvSpPr>
        <p:spPr>
          <a:xfrm>
            <a:off x="3146728" y="3161528"/>
            <a:ext cx="504056" cy="48235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6121276" y="3130688"/>
            <a:ext cx="504056" cy="48235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3236692" y="3205486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207233" y="3181354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G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347121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92D05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Možnosti zapojení ampérmetru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84843"/>
            <a:ext cx="8229600" cy="4525963"/>
          </a:xfrm>
          <a:ln>
            <a:solidFill>
              <a:srgbClr val="92D05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endParaRPr lang="cs-CZ" sz="2000" dirty="0"/>
          </a:p>
        </p:txBody>
      </p:sp>
      <p:grpSp>
        <p:nvGrpSpPr>
          <p:cNvPr id="25" name="Skupina 24"/>
          <p:cNvGrpSpPr/>
          <p:nvPr/>
        </p:nvGrpSpPr>
        <p:grpSpPr>
          <a:xfrm>
            <a:off x="1835696" y="2423075"/>
            <a:ext cx="354013" cy="338554"/>
            <a:chOff x="2411760" y="3851107"/>
            <a:chExt cx="354013" cy="338554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11760" y="3861048"/>
              <a:ext cx="354013" cy="3286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2433916" y="3851107"/>
              <a:ext cx="309700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just"/>
              <a:r>
                <a:rPr lang="cs-CZ" sz="1600" b="1" dirty="0" smtClean="0"/>
                <a:t>A</a:t>
              </a:r>
              <a:endParaRPr lang="cs-CZ" sz="1600" b="1" dirty="0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5220072" y="3151072"/>
            <a:ext cx="354013" cy="338554"/>
            <a:chOff x="2411760" y="3851107"/>
            <a:chExt cx="354013" cy="338554"/>
          </a:xfrm>
        </p:grpSpPr>
        <p:pic>
          <p:nvPicPr>
            <p:cNvPr id="29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11760" y="3861048"/>
              <a:ext cx="354013" cy="3286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0" name="TextovéPole 29"/>
            <p:cNvSpPr txBox="1"/>
            <p:nvPr/>
          </p:nvSpPr>
          <p:spPr>
            <a:xfrm>
              <a:off x="2433916" y="3851107"/>
              <a:ext cx="309700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just"/>
              <a:r>
                <a:rPr lang="cs-CZ" sz="1600" b="1" dirty="0" smtClean="0"/>
                <a:t>A</a:t>
              </a:r>
              <a:endParaRPr lang="cs-CZ" sz="1600" b="1" dirty="0"/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2304320" y="2869145"/>
            <a:ext cx="326896" cy="302904"/>
            <a:chOff x="6228184" y="3286160"/>
            <a:chExt cx="326896" cy="302904"/>
          </a:xfrm>
        </p:grpSpPr>
        <p:sp>
          <p:nvSpPr>
            <p:cNvPr id="26" name="Ovál 25"/>
            <p:cNvSpPr/>
            <p:nvPr/>
          </p:nvSpPr>
          <p:spPr>
            <a:xfrm>
              <a:off x="6228184" y="3286160"/>
              <a:ext cx="326896" cy="302904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/>
            </a:p>
          </p:txBody>
        </p:sp>
        <p:cxnSp>
          <p:nvCxnSpPr>
            <p:cNvPr id="34" name="Přímá spojnice 33"/>
            <p:cNvCxnSpPr>
              <a:stCxn id="26" idx="3"/>
              <a:endCxn id="26" idx="7"/>
            </p:cNvCxnSpPr>
            <p:nvPr/>
          </p:nvCxnSpPr>
          <p:spPr>
            <a:xfrm flipV="1">
              <a:off x="6276057" y="3330519"/>
              <a:ext cx="231150" cy="214186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>
              <a:stCxn id="26" idx="1"/>
              <a:endCxn id="26" idx="5"/>
            </p:cNvCxnSpPr>
            <p:nvPr/>
          </p:nvCxnSpPr>
          <p:spPr>
            <a:xfrm>
              <a:off x="6276057" y="3330519"/>
              <a:ext cx="231150" cy="214186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6250546" y="2458725"/>
            <a:ext cx="326896" cy="302904"/>
            <a:chOff x="6228184" y="3286160"/>
            <a:chExt cx="326896" cy="302904"/>
          </a:xfrm>
        </p:grpSpPr>
        <p:sp>
          <p:nvSpPr>
            <p:cNvPr id="50" name="Ovál 49"/>
            <p:cNvSpPr/>
            <p:nvPr/>
          </p:nvSpPr>
          <p:spPr>
            <a:xfrm>
              <a:off x="6228184" y="3286160"/>
              <a:ext cx="326896" cy="302904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/>
            </a:p>
          </p:txBody>
        </p:sp>
        <p:cxnSp>
          <p:nvCxnSpPr>
            <p:cNvPr id="51" name="Přímá spojnice 50"/>
            <p:cNvCxnSpPr>
              <a:stCxn id="50" idx="3"/>
              <a:endCxn id="50" idx="7"/>
            </p:cNvCxnSpPr>
            <p:nvPr/>
          </p:nvCxnSpPr>
          <p:spPr>
            <a:xfrm flipV="1">
              <a:off x="6276057" y="3330519"/>
              <a:ext cx="231150" cy="214186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nice 51"/>
            <p:cNvCxnSpPr>
              <a:stCxn id="50" idx="1"/>
              <a:endCxn id="50" idx="5"/>
            </p:cNvCxnSpPr>
            <p:nvPr/>
          </p:nvCxnSpPr>
          <p:spPr>
            <a:xfrm>
              <a:off x="6276057" y="3330519"/>
              <a:ext cx="231150" cy="214186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3" name="Skupina 52"/>
          <p:cNvGrpSpPr/>
          <p:nvPr/>
        </p:nvGrpSpPr>
        <p:grpSpPr>
          <a:xfrm>
            <a:off x="5796152" y="2458725"/>
            <a:ext cx="326896" cy="302904"/>
            <a:chOff x="6228184" y="3286160"/>
            <a:chExt cx="326896" cy="302904"/>
          </a:xfrm>
        </p:grpSpPr>
        <p:sp>
          <p:nvSpPr>
            <p:cNvPr id="54" name="Ovál 53"/>
            <p:cNvSpPr/>
            <p:nvPr/>
          </p:nvSpPr>
          <p:spPr>
            <a:xfrm>
              <a:off x="6228184" y="3286160"/>
              <a:ext cx="326896" cy="302904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/>
            </a:p>
          </p:txBody>
        </p:sp>
        <p:cxnSp>
          <p:nvCxnSpPr>
            <p:cNvPr id="55" name="Přímá spojnice 54"/>
            <p:cNvCxnSpPr>
              <a:stCxn id="54" idx="3"/>
              <a:endCxn id="54" idx="7"/>
            </p:cNvCxnSpPr>
            <p:nvPr/>
          </p:nvCxnSpPr>
          <p:spPr>
            <a:xfrm flipV="1">
              <a:off x="6276057" y="3330519"/>
              <a:ext cx="231150" cy="214186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nice 55"/>
            <p:cNvCxnSpPr>
              <a:stCxn id="54" idx="1"/>
              <a:endCxn id="54" idx="5"/>
            </p:cNvCxnSpPr>
            <p:nvPr/>
          </p:nvCxnSpPr>
          <p:spPr>
            <a:xfrm>
              <a:off x="6276057" y="3330519"/>
              <a:ext cx="231150" cy="214186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35" name="Skupina 1034"/>
          <p:cNvGrpSpPr/>
          <p:nvPr/>
        </p:nvGrpSpPr>
        <p:grpSpPr>
          <a:xfrm>
            <a:off x="1403648" y="2448336"/>
            <a:ext cx="72016" cy="288032"/>
            <a:chOff x="5148056" y="2059720"/>
            <a:chExt cx="72016" cy="288032"/>
          </a:xfrm>
        </p:grpSpPr>
        <p:cxnSp>
          <p:nvCxnSpPr>
            <p:cNvPr id="1027" name="Přímá spojnice 1026"/>
            <p:cNvCxnSpPr/>
            <p:nvPr/>
          </p:nvCxnSpPr>
          <p:spPr>
            <a:xfrm>
              <a:off x="5148056" y="2059720"/>
              <a:ext cx="0" cy="288032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1" name="Přímá spojnice 1030"/>
            <p:cNvCxnSpPr/>
            <p:nvPr/>
          </p:nvCxnSpPr>
          <p:spPr>
            <a:xfrm>
              <a:off x="5220072" y="2132856"/>
              <a:ext cx="0" cy="144016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6" name="Skupina 75"/>
          <p:cNvGrpSpPr/>
          <p:nvPr/>
        </p:nvGrpSpPr>
        <p:grpSpPr>
          <a:xfrm>
            <a:off x="4644008" y="3176333"/>
            <a:ext cx="72016" cy="288032"/>
            <a:chOff x="5148056" y="2059720"/>
            <a:chExt cx="72016" cy="288032"/>
          </a:xfrm>
        </p:grpSpPr>
        <p:cxnSp>
          <p:nvCxnSpPr>
            <p:cNvPr id="77" name="Přímá spojnice 76"/>
            <p:cNvCxnSpPr/>
            <p:nvPr/>
          </p:nvCxnSpPr>
          <p:spPr>
            <a:xfrm>
              <a:off x="5148056" y="2059720"/>
              <a:ext cx="0" cy="288032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Přímá spojnice 77"/>
            <p:cNvCxnSpPr/>
            <p:nvPr/>
          </p:nvCxnSpPr>
          <p:spPr>
            <a:xfrm>
              <a:off x="5220072" y="2132856"/>
              <a:ext cx="0" cy="144016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9" name="Skupina 78"/>
          <p:cNvGrpSpPr/>
          <p:nvPr/>
        </p:nvGrpSpPr>
        <p:grpSpPr>
          <a:xfrm>
            <a:off x="4784601" y="4270608"/>
            <a:ext cx="72016" cy="288032"/>
            <a:chOff x="5148056" y="2059720"/>
            <a:chExt cx="72016" cy="288032"/>
          </a:xfrm>
        </p:grpSpPr>
        <p:cxnSp>
          <p:nvCxnSpPr>
            <p:cNvPr id="80" name="Přímá spojnice 79"/>
            <p:cNvCxnSpPr/>
            <p:nvPr/>
          </p:nvCxnSpPr>
          <p:spPr>
            <a:xfrm>
              <a:off x="5148056" y="2059720"/>
              <a:ext cx="0" cy="288032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Přímá spojnice 80"/>
            <p:cNvCxnSpPr/>
            <p:nvPr/>
          </p:nvCxnSpPr>
          <p:spPr>
            <a:xfrm>
              <a:off x="5220072" y="2132856"/>
              <a:ext cx="0" cy="144016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039" name="Přímá spojnice 1038"/>
          <p:cNvCxnSpPr/>
          <p:nvPr/>
        </p:nvCxnSpPr>
        <p:spPr>
          <a:xfrm>
            <a:off x="1475664" y="2592352"/>
            <a:ext cx="360032" cy="0"/>
          </a:xfrm>
          <a:prstGeom prst="line">
            <a:avLst/>
          </a:prstGeom>
          <a:ln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46" name="Přímá spojnice 1045"/>
          <p:cNvCxnSpPr>
            <a:stCxn id="1026" idx="3"/>
          </p:cNvCxnSpPr>
          <p:nvPr/>
        </p:nvCxnSpPr>
        <p:spPr>
          <a:xfrm flipV="1">
            <a:off x="2189709" y="2597322"/>
            <a:ext cx="294059" cy="1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48" name="Přímá spojnice 1047"/>
          <p:cNvCxnSpPr/>
          <p:nvPr/>
        </p:nvCxnSpPr>
        <p:spPr>
          <a:xfrm>
            <a:off x="2483768" y="2597323"/>
            <a:ext cx="0" cy="27182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53" name="Přímá spojnice 1052"/>
          <p:cNvCxnSpPr>
            <a:stCxn id="26" idx="4"/>
          </p:cNvCxnSpPr>
          <p:nvPr/>
        </p:nvCxnSpPr>
        <p:spPr>
          <a:xfrm>
            <a:off x="2467768" y="3172049"/>
            <a:ext cx="8000" cy="256951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 flipH="1">
            <a:off x="1857852" y="3429000"/>
            <a:ext cx="609916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flipH="1">
            <a:off x="1187624" y="2597323"/>
            <a:ext cx="216024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1187624" y="2597323"/>
            <a:ext cx="0" cy="83167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1187624" y="3429000"/>
            <a:ext cx="468056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6" name="Vývojový diagram: spojnice 115"/>
          <p:cNvSpPr/>
          <p:nvPr/>
        </p:nvSpPr>
        <p:spPr>
          <a:xfrm>
            <a:off x="5936740" y="2018860"/>
            <a:ext cx="45719" cy="45719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Vývojový diagram: spojnice 116"/>
          <p:cNvSpPr/>
          <p:nvPr/>
        </p:nvSpPr>
        <p:spPr>
          <a:xfrm>
            <a:off x="5938263" y="3296525"/>
            <a:ext cx="45719" cy="499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31" name="Skupina 130"/>
          <p:cNvGrpSpPr/>
          <p:nvPr/>
        </p:nvGrpSpPr>
        <p:grpSpPr>
          <a:xfrm>
            <a:off x="5030337" y="1959498"/>
            <a:ext cx="189735" cy="105081"/>
            <a:chOff x="3635896" y="3353650"/>
            <a:chExt cx="189735" cy="105081"/>
          </a:xfrm>
        </p:grpSpPr>
        <p:sp>
          <p:nvSpPr>
            <p:cNvPr id="132" name="Vývojový diagram: spojnice 131"/>
            <p:cNvSpPr/>
            <p:nvPr/>
          </p:nvSpPr>
          <p:spPr>
            <a:xfrm>
              <a:off x="3635896" y="3409008"/>
              <a:ext cx="45719" cy="45719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3" name="Vývojový diagram: spojnice 132"/>
            <p:cNvSpPr/>
            <p:nvPr/>
          </p:nvSpPr>
          <p:spPr>
            <a:xfrm>
              <a:off x="3779912" y="3405003"/>
              <a:ext cx="45719" cy="53728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34" name="Přímá spojnice 133"/>
            <p:cNvCxnSpPr/>
            <p:nvPr/>
          </p:nvCxnSpPr>
          <p:spPr>
            <a:xfrm flipV="1">
              <a:off x="3635896" y="3353650"/>
              <a:ext cx="189735" cy="53128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5" name="Skupina 134"/>
          <p:cNvGrpSpPr/>
          <p:nvPr/>
        </p:nvGrpSpPr>
        <p:grpSpPr>
          <a:xfrm>
            <a:off x="1656295" y="3359284"/>
            <a:ext cx="189735" cy="105081"/>
            <a:chOff x="3635896" y="3353650"/>
            <a:chExt cx="189735" cy="105081"/>
          </a:xfrm>
        </p:grpSpPr>
        <p:sp>
          <p:nvSpPr>
            <p:cNvPr id="136" name="Vývojový diagram: spojnice 135"/>
            <p:cNvSpPr/>
            <p:nvPr/>
          </p:nvSpPr>
          <p:spPr>
            <a:xfrm>
              <a:off x="3635896" y="3409008"/>
              <a:ext cx="45719" cy="45719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7" name="Vývojový diagram: spojnice 136"/>
            <p:cNvSpPr/>
            <p:nvPr/>
          </p:nvSpPr>
          <p:spPr>
            <a:xfrm>
              <a:off x="3779912" y="3405003"/>
              <a:ext cx="45719" cy="53728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38" name="Přímá spojnice 137"/>
            <p:cNvCxnSpPr/>
            <p:nvPr/>
          </p:nvCxnSpPr>
          <p:spPr>
            <a:xfrm flipV="1">
              <a:off x="3635896" y="3353650"/>
              <a:ext cx="189735" cy="53128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01" name="Přímá spojnice 100"/>
          <p:cNvCxnSpPr/>
          <p:nvPr/>
        </p:nvCxnSpPr>
        <p:spPr>
          <a:xfrm>
            <a:off x="4716024" y="3321477"/>
            <a:ext cx="50404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>
            <a:stCxn id="29" idx="3"/>
          </p:cNvCxnSpPr>
          <p:nvPr/>
        </p:nvCxnSpPr>
        <p:spPr>
          <a:xfrm flipV="1">
            <a:off x="5574085" y="3325319"/>
            <a:ext cx="839909" cy="1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 flipV="1">
            <a:off x="6413994" y="2761629"/>
            <a:ext cx="0" cy="563691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nice 108"/>
          <p:cNvCxnSpPr>
            <a:stCxn id="50" idx="0"/>
          </p:cNvCxnSpPr>
          <p:nvPr/>
        </p:nvCxnSpPr>
        <p:spPr>
          <a:xfrm flipV="1">
            <a:off x="6413994" y="2060848"/>
            <a:ext cx="0" cy="39787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nice 110"/>
          <p:cNvCxnSpPr/>
          <p:nvPr/>
        </p:nvCxnSpPr>
        <p:spPr>
          <a:xfrm flipH="1">
            <a:off x="5220072" y="2060848"/>
            <a:ext cx="1193922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>
            <a:stCxn id="132" idx="2"/>
          </p:cNvCxnSpPr>
          <p:nvPr/>
        </p:nvCxnSpPr>
        <p:spPr>
          <a:xfrm flipH="1" flipV="1">
            <a:off x="4283968" y="2037715"/>
            <a:ext cx="746369" cy="1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/>
          <p:nvPr/>
        </p:nvCxnSpPr>
        <p:spPr>
          <a:xfrm>
            <a:off x="4283968" y="2037715"/>
            <a:ext cx="0" cy="128760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4" name="Přímá spojnice 123"/>
          <p:cNvCxnSpPr/>
          <p:nvPr/>
        </p:nvCxnSpPr>
        <p:spPr>
          <a:xfrm flipH="1">
            <a:off x="4283968" y="3325320"/>
            <a:ext cx="36004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/>
          <p:nvPr/>
        </p:nvCxnSpPr>
        <p:spPr>
          <a:xfrm>
            <a:off x="5948250" y="2064579"/>
            <a:ext cx="0" cy="38375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nice 128"/>
          <p:cNvCxnSpPr>
            <a:stCxn id="54" idx="4"/>
          </p:cNvCxnSpPr>
          <p:nvPr/>
        </p:nvCxnSpPr>
        <p:spPr>
          <a:xfrm>
            <a:off x="5959600" y="2761629"/>
            <a:ext cx="0" cy="55872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31" name="Skupina 30"/>
          <p:cNvGrpSpPr/>
          <p:nvPr/>
        </p:nvGrpSpPr>
        <p:grpSpPr>
          <a:xfrm>
            <a:off x="5220185" y="4612802"/>
            <a:ext cx="354013" cy="338554"/>
            <a:chOff x="2411760" y="3851107"/>
            <a:chExt cx="354013" cy="338554"/>
          </a:xfrm>
        </p:grpSpPr>
        <p:pic>
          <p:nvPicPr>
            <p:cNvPr id="32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11760" y="3861048"/>
              <a:ext cx="354013" cy="3286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3" name="TextovéPole 32"/>
            <p:cNvSpPr txBox="1"/>
            <p:nvPr/>
          </p:nvSpPr>
          <p:spPr>
            <a:xfrm>
              <a:off x="2433916" y="3851107"/>
              <a:ext cx="309700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just"/>
              <a:r>
                <a:rPr lang="cs-CZ" sz="1600" b="1" dirty="0" smtClean="0"/>
                <a:t>A</a:t>
              </a:r>
              <a:endParaRPr lang="cs-CZ" sz="1600" b="1" dirty="0"/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5242228" y="5058449"/>
            <a:ext cx="326896" cy="302904"/>
            <a:chOff x="6228184" y="3286160"/>
            <a:chExt cx="326896" cy="302904"/>
          </a:xfrm>
        </p:grpSpPr>
        <p:sp>
          <p:nvSpPr>
            <p:cNvPr id="42" name="Ovál 41"/>
            <p:cNvSpPr/>
            <p:nvPr/>
          </p:nvSpPr>
          <p:spPr>
            <a:xfrm>
              <a:off x="6228184" y="3286160"/>
              <a:ext cx="326896" cy="302904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/>
            </a:p>
          </p:txBody>
        </p:sp>
        <p:cxnSp>
          <p:nvCxnSpPr>
            <p:cNvPr id="43" name="Přímá spojnice 42"/>
            <p:cNvCxnSpPr>
              <a:stCxn id="42" idx="3"/>
              <a:endCxn id="42" idx="7"/>
            </p:cNvCxnSpPr>
            <p:nvPr/>
          </p:nvCxnSpPr>
          <p:spPr>
            <a:xfrm flipV="1">
              <a:off x="6276057" y="3330519"/>
              <a:ext cx="231150" cy="214186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43"/>
            <p:cNvCxnSpPr>
              <a:stCxn id="42" idx="1"/>
              <a:endCxn id="42" idx="5"/>
            </p:cNvCxnSpPr>
            <p:nvPr/>
          </p:nvCxnSpPr>
          <p:spPr>
            <a:xfrm>
              <a:off x="6276057" y="3330519"/>
              <a:ext cx="231150" cy="214186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5" name="Skupina 44"/>
          <p:cNvGrpSpPr/>
          <p:nvPr/>
        </p:nvGrpSpPr>
        <p:grpSpPr>
          <a:xfrm>
            <a:off x="5994039" y="4799904"/>
            <a:ext cx="326896" cy="302904"/>
            <a:chOff x="6228184" y="3286160"/>
            <a:chExt cx="326896" cy="302904"/>
          </a:xfrm>
        </p:grpSpPr>
        <p:sp>
          <p:nvSpPr>
            <p:cNvPr id="46" name="Ovál 45"/>
            <p:cNvSpPr/>
            <p:nvPr/>
          </p:nvSpPr>
          <p:spPr>
            <a:xfrm>
              <a:off x="6228184" y="3286160"/>
              <a:ext cx="326896" cy="302904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000" dirty="0"/>
            </a:p>
          </p:txBody>
        </p:sp>
        <p:cxnSp>
          <p:nvCxnSpPr>
            <p:cNvPr id="47" name="Přímá spojnice 46"/>
            <p:cNvCxnSpPr>
              <a:stCxn id="46" idx="3"/>
              <a:endCxn id="46" idx="7"/>
            </p:cNvCxnSpPr>
            <p:nvPr/>
          </p:nvCxnSpPr>
          <p:spPr>
            <a:xfrm flipV="1">
              <a:off x="6276057" y="3330519"/>
              <a:ext cx="231150" cy="214186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>
              <a:stCxn id="46" idx="1"/>
              <a:endCxn id="46" idx="5"/>
            </p:cNvCxnSpPr>
            <p:nvPr/>
          </p:nvCxnSpPr>
          <p:spPr>
            <a:xfrm>
              <a:off x="6276057" y="3330519"/>
              <a:ext cx="231150" cy="214186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8" name="Vývojový diagram: spojnice 117"/>
          <p:cNvSpPr/>
          <p:nvPr/>
        </p:nvSpPr>
        <p:spPr>
          <a:xfrm>
            <a:off x="5397077" y="5589240"/>
            <a:ext cx="45719" cy="45719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Vývojový diagram: spojnice 119"/>
          <p:cNvSpPr/>
          <p:nvPr/>
        </p:nvSpPr>
        <p:spPr>
          <a:xfrm>
            <a:off x="5374218" y="4383384"/>
            <a:ext cx="45719" cy="53728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1" name="Skupina 90"/>
          <p:cNvGrpSpPr/>
          <p:nvPr/>
        </p:nvGrpSpPr>
        <p:grpSpPr>
          <a:xfrm>
            <a:off x="4817738" y="5537814"/>
            <a:ext cx="189735" cy="105081"/>
            <a:chOff x="3635896" y="3353650"/>
            <a:chExt cx="189735" cy="105081"/>
          </a:xfrm>
        </p:grpSpPr>
        <p:sp>
          <p:nvSpPr>
            <p:cNvPr id="114" name="Vývojový diagram: spojnice 113"/>
            <p:cNvSpPr/>
            <p:nvPr/>
          </p:nvSpPr>
          <p:spPr>
            <a:xfrm>
              <a:off x="3635896" y="3409008"/>
              <a:ext cx="45719" cy="45719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5" name="Vývojový diagram: spojnice 114"/>
            <p:cNvSpPr/>
            <p:nvPr/>
          </p:nvSpPr>
          <p:spPr>
            <a:xfrm>
              <a:off x="3779912" y="3405003"/>
              <a:ext cx="45719" cy="53728"/>
            </a:xfrm>
            <a:prstGeom prst="flowChartConnec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3" name="Přímá spojnice 82"/>
            <p:cNvCxnSpPr/>
            <p:nvPr/>
          </p:nvCxnSpPr>
          <p:spPr>
            <a:xfrm flipV="1">
              <a:off x="3635896" y="3353650"/>
              <a:ext cx="189735" cy="53128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4" name="Přímá spojnice 143"/>
          <p:cNvCxnSpPr>
            <a:stCxn id="33" idx="0"/>
          </p:cNvCxnSpPr>
          <p:nvPr/>
        </p:nvCxnSpPr>
        <p:spPr>
          <a:xfrm flipH="1" flipV="1">
            <a:off x="5397078" y="4437112"/>
            <a:ext cx="113" cy="17569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nice 145"/>
          <p:cNvCxnSpPr>
            <a:stCxn id="42" idx="4"/>
            <a:endCxn id="42" idx="4"/>
          </p:cNvCxnSpPr>
          <p:nvPr/>
        </p:nvCxnSpPr>
        <p:spPr>
          <a:xfrm>
            <a:off x="5405676" y="536135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nice 147"/>
          <p:cNvCxnSpPr>
            <a:stCxn id="42" idx="4"/>
            <a:endCxn id="42" idx="4"/>
          </p:cNvCxnSpPr>
          <p:nvPr/>
        </p:nvCxnSpPr>
        <p:spPr>
          <a:xfrm>
            <a:off x="5405676" y="536135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Přímá spojnice 151"/>
          <p:cNvCxnSpPr>
            <a:stCxn id="42" idx="4"/>
            <a:endCxn id="118" idx="0"/>
          </p:cNvCxnSpPr>
          <p:nvPr/>
        </p:nvCxnSpPr>
        <p:spPr>
          <a:xfrm>
            <a:off x="5405676" y="5361353"/>
            <a:ext cx="14261" cy="22788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6" name="Přímá spojnice 155"/>
          <p:cNvCxnSpPr>
            <a:stCxn id="32" idx="2"/>
            <a:endCxn id="42" idx="0"/>
          </p:cNvCxnSpPr>
          <p:nvPr/>
        </p:nvCxnSpPr>
        <p:spPr>
          <a:xfrm>
            <a:off x="5397192" y="4951356"/>
            <a:ext cx="8484" cy="107093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8" name="Přímá spojnice 157"/>
          <p:cNvCxnSpPr>
            <a:stCxn id="120" idx="6"/>
          </p:cNvCxnSpPr>
          <p:nvPr/>
        </p:nvCxnSpPr>
        <p:spPr>
          <a:xfrm>
            <a:off x="5419937" y="4410248"/>
            <a:ext cx="737550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64" name="Přímá spojnice 1063"/>
          <p:cNvCxnSpPr>
            <a:endCxn id="46" idx="0"/>
          </p:cNvCxnSpPr>
          <p:nvPr/>
        </p:nvCxnSpPr>
        <p:spPr>
          <a:xfrm>
            <a:off x="6157487" y="4410248"/>
            <a:ext cx="0" cy="38965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67" name="Přímá spojnice 1066"/>
          <p:cNvCxnSpPr>
            <a:stCxn id="46" idx="4"/>
          </p:cNvCxnSpPr>
          <p:nvPr/>
        </p:nvCxnSpPr>
        <p:spPr>
          <a:xfrm>
            <a:off x="6157487" y="5102808"/>
            <a:ext cx="0" cy="509291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76" name="Přímá spojnice 1075"/>
          <p:cNvCxnSpPr>
            <a:endCxn id="118" idx="6"/>
          </p:cNvCxnSpPr>
          <p:nvPr/>
        </p:nvCxnSpPr>
        <p:spPr>
          <a:xfrm flipH="1">
            <a:off x="5442796" y="5612099"/>
            <a:ext cx="714692" cy="1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87" name="Přímá spojnice 1086"/>
          <p:cNvCxnSpPr>
            <a:stCxn id="120" idx="2"/>
          </p:cNvCxnSpPr>
          <p:nvPr/>
        </p:nvCxnSpPr>
        <p:spPr>
          <a:xfrm flipH="1">
            <a:off x="4860033" y="4410248"/>
            <a:ext cx="51418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96" name="Přímá spojnice 1095"/>
          <p:cNvCxnSpPr/>
          <p:nvPr/>
        </p:nvCxnSpPr>
        <p:spPr>
          <a:xfrm flipH="1">
            <a:off x="4471416" y="4415752"/>
            <a:ext cx="313186" cy="8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98" name="Přímá spojnice 1097"/>
          <p:cNvCxnSpPr/>
          <p:nvPr/>
        </p:nvCxnSpPr>
        <p:spPr>
          <a:xfrm>
            <a:off x="4450844" y="4410248"/>
            <a:ext cx="0" cy="120578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01" name="Přímá spojnice 1100"/>
          <p:cNvCxnSpPr>
            <a:stCxn id="118" idx="2"/>
          </p:cNvCxnSpPr>
          <p:nvPr/>
        </p:nvCxnSpPr>
        <p:spPr>
          <a:xfrm flipH="1">
            <a:off x="5030337" y="5612100"/>
            <a:ext cx="36674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03" name="Přímá spojnice 1102"/>
          <p:cNvCxnSpPr>
            <a:stCxn id="114" idx="2"/>
          </p:cNvCxnSpPr>
          <p:nvPr/>
        </p:nvCxnSpPr>
        <p:spPr>
          <a:xfrm flipH="1" flipV="1">
            <a:off x="4463988" y="5616031"/>
            <a:ext cx="353750" cy="1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07" name="TextovéPole 1106"/>
              <p:cNvSpPr txBox="1"/>
              <p:nvPr/>
            </p:nvSpPr>
            <p:spPr>
              <a:xfrm>
                <a:off x="5440725" y="2476462"/>
                <a:ext cx="471539" cy="3780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0" smtClean="0">
                              <a:latin typeface="Cambria Math"/>
                            </a:rPr>
                            <m:t>Ž</m:t>
                          </m:r>
                        </m:e>
                        <m:sub>
                          <m:r>
                            <a:rPr lang="cs-CZ" b="1" i="0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1107" name="TextovéPole 110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40725" y="2476462"/>
                <a:ext cx="471539" cy="37805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08" name="TextovéPole 1107"/>
              <p:cNvSpPr txBox="1"/>
              <p:nvPr/>
            </p:nvSpPr>
            <p:spPr>
              <a:xfrm>
                <a:off x="6577442" y="2444176"/>
                <a:ext cx="468333" cy="3780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0" smtClean="0">
                              <a:latin typeface="Cambria Math"/>
                            </a:rPr>
                            <m:t>Ž</m:t>
                          </m:r>
                        </m:e>
                        <m:sub>
                          <m:r>
                            <a:rPr lang="cs-CZ" b="1" i="0" smtClean="0"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1108" name="TextovéPole 110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77442" y="2444176"/>
                <a:ext cx="468333" cy="37805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45" name="TextovéPole 244"/>
              <p:cNvSpPr txBox="1"/>
              <p:nvPr/>
            </p:nvSpPr>
            <p:spPr>
              <a:xfrm>
                <a:off x="5501804" y="5020875"/>
                <a:ext cx="471539" cy="3780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0" smtClean="0">
                              <a:latin typeface="Cambria Math"/>
                            </a:rPr>
                            <m:t>Ž</m:t>
                          </m:r>
                        </m:e>
                        <m:sub>
                          <m:r>
                            <a:rPr lang="cs-CZ" b="1" i="0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245" name="TextovéPole 2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1804" y="5020875"/>
                <a:ext cx="471539" cy="37805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47" name="TextovéPole 246"/>
              <p:cNvSpPr txBox="1"/>
              <p:nvPr/>
            </p:nvSpPr>
            <p:spPr>
              <a:xfrm>
                <a:off x="6179827" y="4537160"/>
                <a:ext cx="468333" cy="3780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0" smtClean="0">
                              <a:latin typeface="Cambria Math"/>
                            </a:rPr>
                            <m:t>Ž</m:t>
                          </m:r>
                        </m:e>
                        <m:sub>
                          <m:r>
                            <a:rPr lang="cs-CZ" b="1" i="0" smtClean="0"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247" name="TextovéPole 2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79827" y="4537160"/>
                <a:ext cx="468333" cy="378052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4251577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92D05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Elektrický odpor </a:t>
            </a:r>
            <a:r>
              <a:rPr lang="cs-CZ" sz="2800" b="1" dirty="0" smtClean="0"/>
              <a:t>R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92D050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Jednotkou elektrického obvodu je </a:t>
            </a:r>
            <a:r>
              <a:rPr lang="el-GR" sz="2000" b="1" dirty="0" smtClean="0">
                <a:solidFill>
                  <a:srgbClr val="C00000"/>
                </a:solidFill>
              </a:rPr>
              <a:t>Ω</a:t>
            </a:r>
            <a:r>
              <a:rPr lang="cs-CZ" sz="2000" b="1" dirty="0" smtClean="0"/>
              <a:t> (ohm – </a:t>
            </a:r>
            <a:r>
              <a:rPr lang="cs-CZ" sz="2000" b="1" dirty="0" err="1" smtClean="0"/>
              <a:t>óm</a:t>
            </a:r>
            <a:r>
              <a:rPr lang="cs-CZ" sz="2000" b="1" dirty="0" smtClean="0"/>
              <a:t>) (Georg Simon Ohm)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Elektrické vodiče mohou mít velký nebo malý odpor.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Když žárovka v obvodě svítí jasněji, znamená to, že obvodem prochází větší proud, tedy že odpor vodičů v obvodě je menší.</a:t>
            </a:r>
          </a:p>
          <a:p>
            <a:pPr marL="0" indent="0">
              <a:buNone/>
            </a:pPr>
            <a:r>
              <a:rPr lang="cs-CZ" sz="2000" b="1" dirty="0" smtClean="0"/>
              <a:t> </a:t>
            </a:r>
          </a:p>
          <a:p>
            <a:r>
              <a:rPr lang="cs-CZ" sz="2000" b="1" dirty="0" smtClean="0"/>
              <a:t>Když naopak svítí žárovka slabě, prochází obvodem malý proud a to znamená, že odpor vodičů je větší.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C00000"/>
                </a:solidFill>
              </a:rPr>
              <a:t>Čím větší odpor, tím menší proud.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00083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92D05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Na čem závisí elektrický odpor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92D050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Odpor vodiče závisí </a:t>
            </a:r>
            <a:r>
              <a:rPr lang="cs-CZ" sz="2000" b="1" dirty="0" smtClean="0">
                <a:solidFill>
                  <a:srgbClr val="002060"/>
                </a:solidFill>
              </a:rPr>
              <a:t>na vodivosti materiálu</a:t>
            </a:r>
            <a:r>
              <a:rPr lang="cs-CZ" sz="2000" b="1" dirty="0" smtClean="0"/>
              <a:t>, ze kterého je vyroben. </a:t>
            </a:r>
            <a:br>
              <a:rPr lang="cs-CZ" sz="2000" b="1" dirty="0" smtClean="0"/>
            </a:br>
            <a:r>
              <a:rPr lang="cs-CZ" sz="2000" b="1" dirty="0" smtClean="0">
                <a:solidFill>
                  <a:srgbClr val="FF0000"/>
                </a:solidFill>
              </a:rPr>
              <a:t>Čím vyšší vodivost tím menší odpor</a:t>
            </a:r>
            <a:r>
              <a:rPr lang="cs-CZ" sz="2000" b="1" dirty="0" smtClean="0"/>
              <a:t>. 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002060"/>
                </a:solidFill>
              </a:rPr>
              <a:t>Zvětšujeme-li délku </a:t>
            </a:r>
            <a:r>
              <a:rPr lang="cs-CZ" sz="2000" b="1" dirty="0" smtClean="0"/>
              <a:t>vodiče, jeho odpor </a:t>
            </a:r>
            <a:r>
              <a:rPr lang="cs-CZ" sz="2000" b="1" dirty="0" smtClean="0">
                <a:solidFill>
                  <a:srgbClr val="FF0000"/>
                </a:solidFill>
              </a:rPr>
              <a:t>roste. 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002060"/>
                </a:solidFill>
              </a:rPr>
              <a:t>Zvětšujeme-li</a:t>
            </a:r>
            <a:r>
              <a:rPr lang="cs-CZ" sz="2000" b="1" dirty="0" smtClean="0"/>
              <a:t> příčný </a:t>
            </a:r>
            <a:r>
              <a:rPr lang="cs-CZ" sz="2000" b="1" dirty="0" smtClean="0">
                <a:solidFill>
                  <a:srgbClr val="002060"/>
                </a:solidFill>
              </a:rPr>
              <a:t>průřez </a:t>
            </a:r>
            <a:r>
              <a:rPr lang="cs-CZ" sz="2000" b="1" dirty="0" smtClean="0"/>
              <a:t>vodiče, jeho odpor </a:t>
            </a:r>
            <a:r>
              <a:rPr lang="cs-CZ" sz="2000" b="1" dirty="0" smtClean="0">
                <a:solidFill>
                  <a:srgbClr val="FF0000"/>
                </a:solidFill>
              </a:rPr>
              <a:t>klesá. </a:t>
            </a:r>
          </a:p>
          <a:p>
            <a:endParaRPr lang="cs-CZ" sz="2000" b="1" dirty="0" smtClean="0"/>
          </a:p>
          <a:p>
            <a:r>
              <a:rPr lang="cs-CZ" sz="2000" b="1" i="1" dirty="0" smtClean="0"/>
              <a:t>Průchodem elektrického proudu se vodič zahřívá. 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Prvky</a:t>
            </a:r>
            <a:r>
              <a:rPr lang="cs-CZ" sz="2000" b="1" dirty="0"/>
              <a:t>, které do obvodu zařazujeme proto, aby kladly odpor, nazýváme </a:t>
            </a:r>
            <a:r>
              <a:rPr lang="cs-CZ" sz="2000" b="1" dirty="0">
                <a:solidFill>
                  <a:srgbClr val="002060"/>
                </a:solidFill>
              </a:rPr>
              <a:t>rezistory.</a:t>
            </a:r>
          </a:p>
          <a:p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1979920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92D05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Použitá literatura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92D050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MACHÁČEK, Martin. </a:t>
            </a:r>
            <a:r>
              <a:rPr lang="cs-CZ" sz="2000" i="1" dirty="0" smtClean="0"/>
              <a:t>Fyzika 8 pro základní školy a víceletá gymnázia.</a:t>
            </a:r>
            <a:br>
              <a:rPr lang="cs-CZ" sz="2000" i="1" dirty="0" smtClean="0"/>
            </a:br>
            <a:r>
              <a:rPr lang="cs-CZ" sz="2000" dirty="0" smtClean="0"/>
              <a:t>Dotisk 2. vydání. Praha: Prometheus, 2001. ISBN 80-7196-220-1</a:t>
            </a:r>
          </a:p>
          <a:p>
            <a:r>
              <a:rPr lang="cs-CZ" sz="2000" dirty="0" smtClean="0"/>
              <a:t>LUSTIGOVÁ, Zdena. </a:t>
            </a:r>
            <a:r>
              <a:rPr lang="cs-CZ" sz="2000" i="1" dirty="0" smtClean="0"/>
              <a:t>Fyzika pro základní školy a nižší ročníky gymnázií.</a:t>
            </a:r>
            <a:r>
              <a:rPr lang="cs-CZ" sz="2000" dirty="0" smtClean="0"/>
              <a:t> Praha: Fortuna, 1994. ISBN  80-7168-169-5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097633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591</TotalTime>
  <Words>571</Words>
  <Application>Microsoft Office PowerPoint</Application>
  <PresentationFormat>Předvádění na obrazovce (4:3)</PresentationFormat>
  <Paragraphs>120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Charakteristické veličiny el. proudu</vt:lpstr>
      <vt:lpstr>Napětí U</vt:lpstr>
      <vt:lpstr>Jak měříme napětí</vt:lpstr>
      <vt:lpstr>Elektrický náboj</vt:lpstr>
      <vt:lpstr>Elektrický proud I</vt:lpstr>
      <vt:lpstr>Směr el. proudu v obvodu</vt:lpstr>
      <vt:lpstr>Jak měříme el. proud</vt:lpstr>
      <vt:lpstr>Možnosti zapojení ampérmetru</vt:lpstr>
      <vt:lpstr>Elektrický odpor R</vt:lpstr>
      <vt:lpstr>Na čem závisí elektrický odpor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Jaroslava Vondráčková</dc:creator>
  <cp:lastModifiedBy>Dum</cp:lastModifiedBy>
  <cp:revision>87</cp:revision>
  <dcterms:created xsi:type="dcterms:W3CDTF">2011-07-27T14:15:50Z</dcterms:created>
  <dcterms:modified xsi:type="dcterms:W3CDTF">2012-04-10T16:54:29Z</dcterms:modified>
</cp:coreProperties>
</file>