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6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F7562-DB16-4FF2-B57D-4AB0CF77D1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543CF-F410-4D8D-B7EB-A06F6BF5CAA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BF295-AC3E-4ECF-8870-F5A468A1333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C2812-FB81-4418-817D-01E4806AE0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FF115-65BE-4F3E-AFA2-AA152C146D8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AC3EC9-5770-4260-97F7-1E8015A6F56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5D417F-F8F9-4122-93CB-B795C39287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1C08AD-AE02-413D-8024-0BF13E41A2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76F4B-FA60-4D4A-B5E5-1DA861B7B2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2F6B5-1469-4250-A23B-F45B23F3140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88B25-8066-4A80-BC09-96D38206E5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1332901-F2C9-4998-BB7C-843D82E2DA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5/Tabulatortaste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a/Key_Shift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c/Key_delete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l%C3%A1vesa_Num_lock" TargetMode="External"/><Relationship Id="rId3" Type="http://schemas.openxmlformats.org/officeDocument/2006/relationships/hyperlink" Target="http://commons.wikimedia.org/wiki/File:Key_Shift.jpg" TargetMode="External"/><Relationship Id="rId7" Type="http://schemas.openxmlformats.org/officeDocument/2006/relationships/hyperlink" Target="http://commons.wikimedia.org/wiki/File:Insertpad.svg" TargetMode="External"/><Relationship Id="rId2" Type="http://schemas.openxmlformats.org/officeDocument/2006/relationships/hyperlink" Target="http://commons.wikimedia.org/wiki/File:Tabulatortast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Key_delete.jpg" TargetMode="External"/><Relationship Id="rId5" Type="http://schemas.openxmlformats.org/officeDocument/2006/relationships/hyperlink" Target="http://en.wikipedia.org/wiki/File:Keyboard-left_keys.jpg" TargetMode="External"/><Relationship Id="rId4" Type="http://schemas.openxmlformats.org/officeDocument/2006/relationships/hyperlink" Target="http://commons.wikimedia.org/wiki/File:Ctl_wndws_al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276225"/>
            <a:ext cx="8280400" cy="19304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611188" y="2276475"/>
            <a:ext cx="7385050" cy="421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altLang="cs-CZ" dirty="0"/>
              <a:t>Název školy: </a:t>
            </a:r>
            <a:r>
              <a:rPr lang="cs-CZ" altLang="cs-CZ" b="1" dirty="0"/>
              <a:t> Základní škola a Mateřská škola Kladno, Norská 2633</a:t>
            </a:r>
            <a:r>
              <a:rPr lang="cs-CZ" altLang="cs-CZ" dirty="0"/>
              <a:t/>
            </a:r>
            <a:br>
              <a:rPr lang="cs-CZ" altLang="cs-CZ" dirty="0"/>
            </a:br>
            <a:r>
              <a:rPr lang="cs-CZ" altLang="cs-CZ" dirty="0"/>
              <a:t>Autor: </a:t>
            </a:r>
            <a:r>
              <a:rPr lang="cs-CZ" altLang="cs-CZ" b="1" dirty="0"/>
              <a:t>Bc. František Vlasák, </a:t>
            </a:r>
            <a:r>
              <a:rPr lang="cs-CZ" altLang="cs-CZ" b="1" dirty="0" err="1"/>
              <a:t>DiS</a:t>
            </a:r>
            <a:r>
              <a:rPr lang="cs-CZ" altLang="cs-CZ" b="1" dirty="0"/>
              <a:t>.</a:t>
            </a:r>
            <a:endParaRPr lang="cs-CZ" altLang="cs-CZ" dirty="0"/>
          </a:p>
          <a:p>
            <a:r>
              <a:rPr lang="cs-CZ" altLang="cs-CZ" dirty="0"/>
              <a:t>Název materiálu: </a:t>
            </a:r>
            <a:r>
              <a:rPr lang="cs-CZ" altLang="cs-CZ" b="1" dirty="0"/>
              <a:t>VY_32_INOVACE_IKT.7.Vl.19_Funkce_</a:t>
            </a:r>
            <a:r>
              <a:rPr lang="cs-CZ" altLang="cs-CZ" b="1" dirty="0" err="1"/>
              <a:t>klaves</a:t>
            </a:r>
            <a:endParaRPr lang="cs-CZ" altLang="cs-CZ" dirty="0"/>
          </a:p>
          <a:p>
            <a:r>
              <a:rPr lang="cs-CZ" altLang="cs-CZ" dirty="0"/>
              <a:t>Datum: </a:t>
            </a:r>
            <a:r>
              <a:rPr lang="cs-CZ" altLang="cs-CZ" b="1" dirty="0"/>
              <a:t>7.10.2013</a:t>
            </a:r>
            <a:r>
              <a:rPr lang="cs-CZ" altLang="cs-CZ" dirty="0"/>
              <a:t> </a:t>
            </a:r>
          </a:p>
          <a:p>
            <a:r>
              <a:rPr lang="cs-CZ" altLang="cs-CZ" dirty="0"/>
              <a:t>Ročník: </a:t>
            </a:r>
            <a:r>
              <a:rPr lang="cs-CZ" altLang="cs-CZ" b="1" dirty="0"/>
              <a:t>Sedmý</a:t>
            </a:r>
            <a:endParaRPr lang="cs-CZ" altLang="cs-CZ" dirty="0"/>
          </a:p>
          <a:p>
            <a:r>
              <a:rPr lang="cs-CZ" altLang="cs-CZ" dirty="0"/>
              <a:t>Vzdělávací oblast: </a:t>
            </a:r>
            <a:r>
              <a:rPr lang="cs-CZ" altLang="cs-CZ" b="1" dirty="0"/>
              <a:t>Informační a komunikační technologie</a:t>
            </a:r>
            <a:endParaRPr lang="cs-CZ" altLang="cs-CZ" dirty="0"/>
          </a:p>
          <a:p>
            <a:r>
              <a:rPr lang="cs-CZ" altLang="cs-CZ" dirty="0"/>
              <a:t>Vzdělávací obor: </a:t>
            </a:r>
            <a:r>
              <a:rPr lang="cs-CZ" altLang="cs-CZ" b="1" dirty="0"/>
              <a:t>Informační a komunikační technologie</a:t>
            </a:r>
            <a:br>
              <a:rPr lang="cs-CZ" altLang="cs-CZ" b="1" dirty="0"/>
            </a:br>
            <a:r>
              <a:rPr lang="cs-CZ" altLang="cs-CZ" dirty="0"/>
              <a:t>Název: </a:t>
            </a:r>
            <a:r>
              <a:rPr lang="cs-CZ" altLang="cs-CZ" b="1" dirty="0"/>
              <a:t> Funkce kláves</a:t>
            </a:r>
            <a:endParaRPr lang="cs-CZ" altLang="cs-CZ" dirty="0"/>
          </a:p>
          <a:p>
            <a:r>
              <a:rPr lang="cs-CZ" altLang="cs-CZ" dirty="0"/>
              <a:t>Číslo operačního programu: </a:t>
            </a:r>
            <a:r>
              <a:rPr lang="cs-CZ" altLang="cs-CZ" b="1" dirty="0"/>
              <a:t>CZ.1.07/1.4.00/21.3489</a:t>
            </a:r>
            <a:endParaRPr lang="cs-CZ" altLang="cs-CZ" dirty="0"/>
          </a:p>
          <a:p>
            <a:r>
              <a:rPr lang="cs-CZ" altLang="cs-CZ" dirty="0"/>
              <a:t>Název projektu: </a:t>
            </a:r>
            <a:r>
              <a:rPr lang="cs-CZ" altLang="cs-CZ" b="1" dirty="0"/>
              <a:t>UČÍME SE S RADOSTÍ</a:t>
            </a:r>
          </a:p>
          <a:p>
            <a:endParaRPr lang="cs-CZ" altLang="cs-CZ" b="1" dirty="0"/>
          </a:p>
          <a:p>
            <a:endParaRPr lang="cs-CZ" altLang="cs-CZ" b="1" dirty="0"/>
          </a:p>
          <a:p>
            <a:r>
              <a:rPr lang="cs-CZ" altLang="cs-CZ" b="1" dirty="0"/>
              <a:t>Anotace:</a:t>
            </a:r>
          </a:p>
          <a:p>
            <a:r>
              <a:rPr lang="cs-CZ" altLang="cs-CZ" dirty="0"/>
              <a:t>Prezentace slouží jako výukový materiál. Žáci se seznámí s </a:t>
            </a:r>
          </a:p>
          <a:p>
            <a:r>
              <a:rPr lang="cs-CZ" altLang="cs-CZ" dirty="0"/>
              <a:t>nejpoužívanějšími klávesami na klávesnici a jejich funkcemi.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755650" y="404813"/>
            <a:ext cx="741680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72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Funkce kláves</a:t>
            </a:r>
          </a:p>
        </p:txBody>
      </p:sp>
      <p:pic>
        <p:nvPicPr>
          <p:cNvPr id="3075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8446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8446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755650" y="404813"/>
            <a:ext cx="74168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60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Enter</a:t>
            </a:r>
          </a:p>
        </p:txBody>
      </p:sp>
      <p:pic>
        <p:nvPicPr>
          <p:cNvPr id="4099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484313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5651500" y="5445125"/>
            <a:ext cx="1008063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Enter</a:t>
            </a:r>
          </a:p>
        </p:txBody>
      </p:sp>
      <p:sp>
        <p:nvSpPr>
          <p:cNvPr id="4101" name="Line 7"/>
          <p:cNvSpPr>
            <a:spLocks noChangeShapeType="1"/>
          </p:cNvSpPr>
          <p:nvPr/>
        </p:nvSpPr>
        <p:spPr bwMode="auto">
          <a:xfrm flipV="1">
            <a:off x="6011863" y="2997200"/>
            <a:ext cx="1512887" cy="24479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2" name="Text Box 8"/>
          <p:cNvSpPr txBox="1">
            <a:spLocks noChangeArrowheads="1"/>
          </p:cNvSpPr>
          <p:nvPr/>
        </p:nvSpPr>
        <p:spPr bwMode="auto">
          <a:xfrm>
            <a:off x="468313" y="5661025"/>
            <a:ext cx="4032250" cy="66675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Používá se  k potvrzení vložených informací a také k odřádkování.</a:t>
            </a:r>
            <a:r>
              <a:rPr lang="cs-CZ" altLang="cs-CZ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250825" y="333375"/>
            <a:ext cx="568801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Tabulator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5123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4128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900113" y="5445125"/>
            <a:ext cx="1511300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Tabulátor</a:t>
            </a:r>
          </a:p>
        </p:txBody>
      </p:sp>
      <p:sp>
        <p:nvSpPr>
          <p:cNvPr id="5125" name="Line 7"/>
          <p:cNvSpPr>
            <a:spLocks noChangeShapeType="1"/>
          </p:cNvSpPr>
          <p:nvPr/>
        </p:nvSpPr>
        <p:spPr bwMode="auto">
          <a:xfrm flipH="1" flipV="1">
            <a:off x="827088" y="2492375"/>
            <a:ext cx="504825" cy="295275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6" name="Text Box 8"/>
          <p:cNvSpPr txBox="1">
            <a:spLocks noChangeArrowheads="1"/>
          </p:cNvSpPr>
          <p:nvPr/>
        </p:nvSpPr>
        <p:spPr bwMode="auto">
          <a:xfrm>
            <a:off x="4067175" y="5373688"/>
            <a:ext cx="4032250" cy="941387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Umožňuje snadný zápis údajů do sloupců, které jsou zarovnány od jednotné svislice.</a:t>
            </a:r>
            <a:r>
              <a:rPr lang="cs-CZ" altLang="cs-CZ"/>
              <a:t> </a:t>
            </a:r>
          </a:p>
        </p:txBody>
      </p:sp>
      <p:pic>
        <p:nvPicPr>
          <p:cNvPr id="5127" name="Picture 10" descr="File:Tabulatortast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3663" y="188913"/>
            <a:ext cx="2114550" cy="11080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250825" y="333375"/>
            <a:ext cx="51133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Shift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6147" name="Picture 6" descr="File:Key Shif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260350"/>
            <a:ext cx="3314700" cy="13049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6148" name="Picture 7" descr="Klávesn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1773238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Line 8"/>
          <p:cNvSpPr>
            <a:spLocks noChangeShapeType="1"/>
          </p:cNvSpPr>
          <p:nvPr/>
        </p:nvSpPr>
        <p:spPr bwMode="auto">
          <a:xfrm flipH="1" flipV="1">
            <a:off x="827088" y="4005263"/>
            <a:ext cx="504825" cy="143986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0" name="Line 9"/>
          <p:cNvSpPr>
            <a:spLocks noChangeShapeType="1"/>
          </p:cNvSpPr>
          <p:nvPr/>
        </p:nvSpPr>
        <p:spPr bwMode="auto">
          <a:xfrm flipV="1">
            <a:off x="1547813" y="4221163"/>
            <a:ext cx="5111750" cy="143986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1" name="Text Box 10"/>
          <p:cNvSpPr txBox="1">
            <a:spLocks noChangeArrowheads="1"/>
          </p:cNvSpPr>
          <p:nvPr/>
        </p:nvSpPr>
        <p:spPr bwMode="auto">
          <a:xfrm>
            <a:off x="900113" y="5445125"/>
            <a:ext cx="935037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Shift</a:t>
            </a:r>
          </a:p>
        </p:txBody>
      </p:sp>
      <p:sp>
        <p:nvSpPr>
          <p:cNvPr id="6152" name="Text Box 11"/>
          <p:cNvSpPr txBox="1">
            <a:spLocks noChangeArrowheads="1"/>
          </p:cNvSpPr>
          <p:nvPr/>
        </p:nvSpPr>
        <p:spPr bwMode="auto">
          <a:xfrm>
            <a:off x="4572000" y="5516563"/>
            <a:ext cx="4032250" cy="941387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Přepíná jednotlivé klávesy do druhé úrovně</a:t>
            </a:r>
            <a:r>
              <a:rPr lang="cs-CZ" altLang="cs-CZ">
                <a:latin typeface="Comic Sans MS" pitchFamily="66" charset="0"/>
              </a:rPr>
              <a:t>. </a:t>
            </a:r>
            <a:r>
              <a:rPr lang="cs-CZ" altLang="cs-CZ" b="1">
                <a:latin typeface="Comic Sans MS" pitchFamily="66" charset="0"/>
              </a:rPr>
              <a:t>Např. při jejím držení píšeme velká písmena.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773238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250825" y="333375"/>
            <a:ext cx="51133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Ctrl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7172" name="Picture 6" descr="Ctl_wndws_al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188913"/>
            <a:ext cx="1992312" cy="14700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4787900" y="5516563"/>
            <a:ext cx="4032250" cy="121602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Klávesa Ctrl se používána vždy společně s jinou klávesou. Např. Ctrl + C = kopírovat, Ctrl + v = vložit</a:t>
            </a:r>
          </a:p>
        </p:txBody>
      </p:sp>
      <p:sp>
        <p:nvSpPr>
          <p:cNvPr id="7174" name="Line 8"/>
          <p:cNvSpPr>
            <a:spLocks noChangeShapeType="1"/>
          </p:cNvSpPr>
          <p:nvPr/>
        </p:nvSpPr>
        <p:spPr bwMode="auto">
          <a:xfrm flipH="1" flipV="1">
            <a:off x="755650" y="4724400"/>
            <a:ext cx="720725" cy="9366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5" name="Line 9"/>
          <p:cNvSpPr>
            <a:spLocks noChangeShapeType="1"/>
          </p:cNvSpPr>
          <p:nvPr/>
        </p:nvSpPr>
        <p:spPr bwMode="auto">
          <a:xfrm flipV="1">
            <a:off x="1547813" y="4868863"/>
            <a:ext cx="4537075" cy="79216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6" name="Text Box 10"/>
          <p:cNvSpPr txBox="1">
            <a:spLocks noChangeArrowheads="1"/>
          </p:cNvSpPr>
          <p:nvPr/>
        </p:nvSpPr>
        <p:spPr bwMode="auto">
          <a:xfrm>
            <a:off x="971550" y="5661025"/>
            <a:ext cx="935038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Shift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250825" y="188913"/>
            <a:ext cx="57610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Caps Lock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8195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6287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4787900" y="5300663"/>
            <a:ext cx="4032250" cy="121602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Umožňuje psát velká písmena. Nemusíme ji držet jako Shift. Její aktivace bývá doprovázena zapnutou diodou.</a:t>
            </a:r>
          </a:p>
        </p:txBody>
      </p:sp>
      <p:sp>
        <p:nvSpPr>
          <p:cNvPr id="8197" name="Text Box 7"/>
          <p:cNvSpPr txBox="1">
            <a:spLocks noChangeArrowheads="1"/>
          </p:cNvSpPr>
          <p:nvPr/>
        </p:nvSpPr>
        <p:spPr bwMode="auto">
          <a:xfrm>
            <a:off x="971550" y="5661025"/>
            <a:ext cx="1584325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Caps Lock</a:t>
            </a:r>
          </a:p>
        </p:txBody>
      </p:sp>
      <p:sp>
        <p:nvSpPr>
          <p:cNvPr id="8198" name="Line 8"/>
          <p:cNvSpPr>
            <a:spLocks noChangeShapeType="1"/>
          </p:cNvSpPr>
          <p:nvPr/>
        </p:nvSpPr>
        <p:spPr bwMode="auto">
          <a:xfrm flipH="1" flipV="1">
            <a:off x="900113" y="3357563"/>
            <a:ext cx="576262" cy="230346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8199" name="Picture 9" descr="Keyboard-left_key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333375"/>
            <a:ext cx="2017713" cy="1217613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250825" y="188913"/>
            <a:ext cx="48974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Alt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9219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557338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6" descr="Ctl_wndws_al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188913"/>
            <a:ext cx="1608137" cy="1233487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9221" name="Text Box 7"/>
          <p:cNvSpPr txBox="1">
            <a:spLocks noChangeArrowheads="1"/>
          </p:cNvSpPr>
          <p:nvPr/>
        </p:nvSpPr>
        <p:spPr bwMode="auto">
          <a:xfrm>
            <a:off x="971550" y="5661025"/>
            <a:ext cx="647700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Alt</a:t>
            </a:r>
          </a:p>
        </p:txBody>
      </p:sp>
      <p:sp>
        <p:nvSpPr>
          <p:cNvPr id="9222" name="Line 8"/>
          <p:cNvSpPr>
            <a:spLocks noChangeShapeType="1"/>
          </p:cNvSpPr>
          <p:nvPr/>
        </p:nvSpPr>
        <p:spPr bwMode="auto">
          <a:xfrm flipV="1">
            <a:off x="1476375" y="4581525"/>
            <a:ext cx="215900" cy="10795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3" name="Line 9"/>
          <p:cNvSpPr>
            <a:spLocks noChangeShapeType="1"/>
          </p:cNvSpPr>
          <p:nvPr/>
        </p:nvSpPr>
        <p:spPr bwMode="auto">
          <a:xfrm flipV="1">
            <a:off x="1476375" y="4581525"/>
            <a:ext cx="3095625" cy="10795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4" name="Text Box 10"/>
          <p:cNvSpPr txBox="1">
            <a:spLocks noChangeArrowheads="1"/>
          </p:cNvSpPr>
          <p:nvPr/>
        </p:nvSpPr>
        <p:spPr bwMode="auto">
          <a:xfrm>
            <a:off x="4787900" y="5300663"/>
            <a:ext cx="4032250" cy="121602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Klávesa Alt se nepoužívá </a:t>
            </a:r>
            <a:r>
              <a:rPr lang="cs-CZ" altLang="cs-CZ" b="1" dirty="0" smtClean="0">
                <a:latin typeface="Comic Sans MS" pitchFamily="66" charset="0"/>
              </a:rPr>
              <a:t>samostatně, </a:t>
            </a:r>
            <a:r>
              <a:rPr lang="cs-CZ" altLang="cs-CZ" b="1" dirty="0">
                <a:latin typeface="Comic Sans MS" pitchFamily="66" charset="0"/>
              </a:rPr>
              <a:t>ale vždy v kombinaci s jinou klávesou. Např. Alt + </a:t>
            </a:r>
            <a:r>
              <a:rPr lang="cs-CZ" altLang="cs-CZ" b="1" dirty="0" err="1">
                <a:latin typeface="Comic Sans MS" pitchFamily="66" charset="0"/>
              </a:rPr>
              <a:t>Tab</a:t>
            </a:r>
            <a:r>
              <a:rPr lang="cs-CZ" altLang="cs-CZ" b="1" dirty="0">
                <a:latin typeface="Comic Sans MS" pitchFamily="66" charset="0"/>
              </a:rPr>
              <a:t> = přepínání mezi programy.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250825" y="188913"/>
            <a:ext cx="604996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F1 </a:t>
            </a: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až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F12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10243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4128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4787900" y="5300663"/>
            <a:ext cx="4032250" cy="941387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Klávesy F jsou pomocné klávesy. Např. klávesa F1 vyvolává nápovědu.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250825" y="188913"/>
            <a:ext cx="655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Print Screen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11267" name="Picture 6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4128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1258888" y="5157788"/>
            <a:ext cx="3744912" cy="121602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V Microsoft Windows se při zmáčknutí této klávesy sejme obraz, který je na monitoru a uloží se do schránky.</a:t>
            </a:r>
          </a:p>
        </p:txBody>
      </p:sp>
      <p:sp>
        <p:nvSpPr>
          <p:cNvPr id="11269" name="Text Box 8"/>
          <p:cNvSpPr txBox="1">
            <a:spLocks noChangeArrowheads="1"/>
          </p:cNvSpPr>
          <p:nvPr/>
        </p:nvSpPr>
        <p:spPr bwMode="auto">
          <a:xfrm>
            <a:off x="6372225" y="5805488"/>
            <a:ext cx="1368425" cy="7270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Print Screen</a:t>
            </a:r>
          </a:p>
        </p:txBody>
      </p:sp>
      <p:sp>
        <p:nvSpPr>
          <p:cNvPr id="11270" name="Line 9"/>
          <p:cNvSpPr>
            <a:spLocks noChangeShapeType="1"/>
          </p:cNvSpPr>
          <p:nvPr/>
        </p:nvSpPr>
        <p:spPr bwMode="auto">
          <a:xfrm flipV="1">
            <a:off x="7092950" y="3933825"/>
            <a:ext cx="1222375" cy="187166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250825" y="188913"/>
            <a:ext cx="48974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Delete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12291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4128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Text Box 6"/>
          <p:cNvSpPr txBox="1">
            <a:spLocks noChangeArrowheads="1"/>
          </p:cNvSpPr>
          <p:nvPr/>
        </p:nvSpPr>
        <p:spPr bwMode="auto">
          <a:xfrm>
            <a:off x="1258888" y="5157788"/>
            <a:ext cx="3744912" cy="121602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Slouží k vymazání znaku na pozici kurzoru během psaní. Při jejím držení se maže vše, co je za kurzorem.</a:t>
            </a:r>
          </a:p>
        </p:txBody>
      </p:sp>
      <p:pic>
        <p:nvPicPr>
          <p:cNvPr id="12293" name="Picture 8" descr="File:Key delete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125" y="188913"/>
            <a:ext cx="1071563" cy="1141412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2294" name="Text Box 9"/>
          <p:cNvSpPr txBox="1">
            <a:spLocks noChangeArrowheads="1"/>
          </p:cNvSpPr>
          <p:nvPr/>
        </p:nvSpPr>
        <p:spPr bwMode="auto">
          <a:xfrm>
            <a:off x="6372225" y="5805488"/>
            <a:ext cx="1079500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Delete</a:t>
            </a:r>
          </a:p>
        </p:txBody>
      </p:sp>
      <p:sp>
        <p:nvSpPr>
          <p:cNvPr id="12295" name="Line 10"/>
          <p:cNvSpPr>
            <a:spLocks noChangeShapeType="1"/>
          </p:cNvSpPr>
          <p:nvPr/>
        </p:nvSpPr>
        <p:spPr bwMode="auto">
          <a:xfrm flipV="1">
            <a:off x="7092950" y="3860800"/>
            <a:ext cx="719138" cy="19446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557338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250825" y="188913"/>
            <a:ext cx="48974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Home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sp>
        <p:nvSpPr>
          <p:cNvPr id="13316" name="Text Box 6"/>
          <p:cNvSpPr txBox="1">
            <a:spLocks noChangeArrowheads="1"/>
          </p:cNvSpPr>
          <p:nvPr/>
        </p:nvSpPr>
        <p:spPr bwMode="auto">
          <a:xfrm>
            <a:off x="1258888" y="5157788"/>
            <a:ext cx="3744912" cy="941387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Zmáčknutím této klávesy se dostanete na začátek dokumentu, prezentace atd.</a:t>
            </a:r>
          </a:p>
        </p:txBody>
      </p:sp>
      <p:sp>
        <p:nvSpPr>
          <p:cNvPr id="13317" name="Text Box 7"/>
          <p:cNvSpPr txBox="1">
            <a:spLocks noChangeArrowheads="1"/>
          </p:cNvSpPr>
          <p:nvPr/>
        </p:nvSpPr>
        <p:spPr bwMode="auto">
          <a:xfrm>
            <a:off x="6372225" y="5805488"/>
            <a:ext cx="1079500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Home</a:t>
            </a:r>
          </a:p>
        </p:txBody>
      </p:sp>
      <p:sp>
        <p:nvSpPr>
          <p:cNvPr id="13318" name="Line 8"/>
          <p:cNvSpPr>
            <a:spLocks noChangeShapeType="1"/>
          </p:cNvSpPr>
          <p:nvPr/>
        </p:nvSpPr>
        <p:spPr bwMode="auto">
          <a:xfrm flipV="1">
            <a:off x="7092950" y="1844675"/>
            <a:ext cx="1079500" cy="396081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13319" name="Picture 9" descr="Hom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125" y="188913"/>
            <a:ext cx="1249363" cy="1296987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250825" y="188913"/>
            <a:ext cx="48974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End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14339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628775"/>
            <a:ext cx="8604250" cy="350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684213" y="5300663"/>
            <a:ext cx="3744912" cy="121602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Zcela opačná funkce než klávesa Home.Zmáčknutím této klávesy se dostanete na konec dokumentu, prezentace atd.</a:t>
            </a:r>
          </a:p>
        </p:txBody>
      </p:sp>
      <p:pic>
        <p:nvPicPr>
          <p:cNvPr id="14341" name="Picture 7" descr="E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188913"/>
            <a:ext cx="1296987" cy="1341437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4342" name="Text Box 8"/>
          <p:cNvSpPr txBox="1">
            <a:spLocks noChangeArrowheads="1"/>
          </p:cNvSpPr>
          <p:nvPr/>
        </p:nvSpPr>
        <p:spPr bwMode="auto">
          <a:xfrm>
            <a:off x="6372225" y="5805488"/>
            <a:ext cx="792163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End</a:t>
            </a:r>
          </a:p>
        </p:txBody>
      </p:sp>
      <p:sp>
        <p:nvSpPr>
          <p:cNvPr id="14343" name="Line 9"/>
          <p:cNvSpPr>
            <a:spLocks noChangeShapeType="1"/>
          </p:cNvSpPr>
          <p:nvPr/>
        </p:nvSpPr>
        <p:spPr bwMode="auto">
          <a:xfrm flipV="1">
            <a:off x="7092950" y="2708275"/>
            <a:ext cx="1079500" cy="309721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700213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250825" y="188913"/>
            <a:ext cx="51847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Page Up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684213" y="5300663"/>
            <a:ext cx="3744912" cy="941387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Slouží k listování dokumentem. Po zmáčknutí posune o jednu obrazovku nahoru</a:t>
            </a:r>
          </a:p>
        </p:txBody>
      </p:sp>
      <p:pic>
        <p:nvPicPr>
          <p:cNvPr id="15365" name="Picture 7" descr="Page u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0338" y="188913"/>
            <a:ext cx="1385887" cy="1439862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5366" name="Text Box 8"/>
          <p:cNvSpPr txBox="1">
            <a:spLocks noChangeArrowheads="1"/>
          </p:cNvSpPr>
          <p:nvPr/>
        </p:nvSpPr>
        <p:spPr bwMode="auto">
          <a:xfrm>
            <a:off x="6372225" y="5805488"/>
            <a:ext cx="1368425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Page Up</a:t>
            </a:r>
          </a:p>
        </p:txBody>
      </p:sp>
      <p:sp>
        <p:nvSpPr>
          <p:cNvPr id="15367" name="Line 9"/>
          <p:cNvSpPr>
            <a:spLocks noChangeShapeType="1"/>
          </p:cNvSpPr>
          <p:nvPr/>
        </p:nvSpPr>
        <p:spPr bwMode="auto">
          <a:xfrm flipV="1">
            <a:off x="7092950" y="2133600"/>
            <a:ext cx="1582738" cy="36718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773238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250825" y="188913"/>
            <a:ext cx="59055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Page Down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611188" y="5445125"/>
            <a:ext cx="3744912" cy="941388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Slouží k listování dokumentem. Po zmáčknutí posune o jednu obrazovku dolů.</a:t>
            </a:r>
          </a:p>
        </p:txBody>
      </p:sp>
      <p:sp>
        <p:nvSpPr>
          <p:cNvPr id="16389" name="Text Box 7"/>
          <p:cNvSpPr txBox="1">
            <a:spLocks noChangeArrowheads="1"/>
          </p:cNvSpPr>
          <p:nvPr/>
        </p:nvSpPr>
        <p:spPr bwMode="auto">
          <a:xfrm>
            <a:off x="6372225" y="5805488"/>
            <a:ext cx="1584325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Page Down </a:t>
            </a:r>
          </a:p>
        </p:txBody>
      </p:sp>
      <p:sp>
        <p:nvSpPr>
          <p:cNvPr id="16390" name="Line 8"/>
          <p:cNvSpPr>
            <a:spLocks noChangeShapeType="1"/>
          </p:cNvSpPr>
          <p:nvPr/>
        </p:nvSpPr>
        <p:spPr bwMode="auto">
          <a:xfrm flipV="1">
            <a:off x="7092950" y="2708275"/>
            <a:ext cx="1582738" cy="309721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16391" name="Picture 9" descr="Dow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188913"/>
            <a:ext cx="1501775" cy="14954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250825" y="188913"/>
            <a:ext cx="59055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Klávesa </a:t>
            </a:r>
            <a:r>
              <a:rPr lang="cs-CZ" alt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Num Lock</a:t>
            </a:r>
            <a:r>
              <a:rPr lang="cs-CZ" alt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17411" name="Picture 5" descr="Kláves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557338"/>
            <a:ext cx="8604250" cy="350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611188" y="5445125"/>
            <a:ext cx="3744912" cy="941388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Používá se k aktivaci nebo deaktivaci numerické klávesnice.</a:t>
            </a:r>
          </a:p>
        </p:txBody>
      </p:sp>
      <p:sp>
        <p:nvSpPr>
          <p:cNvPr id="17413" name="Text Box 7"/>
          <p:cNvSpPr txBox="1">
            <a:spLocks noChangeArrowheads="1"/>
          </p:cNvSpPr>
          <p:nvPr/>
        </p:nvSpPr>
        <p:spPr bwMode="auto">
          <a:xfrm>
            <a:off x="6372225" y="5805488"/>
            <a:ext cx="1584325" cy="4222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Num Lock </a:t>
            </a:r>
          </a:p>
        </p:txBody>
      </p:sp>
      <p:pic>
        <p:nvPicPr>
          <p:cNvPr id="17414" name="Picture 8" descr="nul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620713"/>
            <a:ext cx="2598738" cy="28765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7415" name="Line 9"/>
          <p:cNvSpPr>
            <a:spLocks noChangeShapeType="1"/>
          </p:cNvSpPr>
          <p:nvPr/>
        </p:nvSpPr>
        <p:spPr bwMode="auto">
          <a:xfrm flipH="1" flipV="1">
            <a:off x="6732588" y="1052513"/>
            <a:ext cx="360362" cy="475297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323850" y="3357563"/>
            <a:ext cx="6953250" cy="311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altLang="cs-CZ">
                <a:hlinkClick r:id="rId2"/>
              </a:rPr>
              <a:t>http://commons.wikimedia.org/wiki/File:Tabulatortaste.jpg</a:t>
            </a:r>
            <a:endParaRPr lang="cs-CZ" altLang="cs-CZ"/>
          </a:p>
          <a:p>
            <a:r>
              <a:rPr lang="cs-CZ" altLang="cs-CZ">
                <a:hlinkClick r:id="rId3"/>
              </a:rPr>
              <a:t>http://commons.wikimedia.org/wiki/File:Key_Shift.jpg</a:t>
            </a:r>
            <a:endParaRPr lang="cs-CZ" altLang="cs-CZ"/>
          </a:p>
          <a:p>
            <a:r>
              <a:rPr lang="cs-CZ" altLang="cs-CZ">
                <a:hlinkClick r:id="rId4"/>
              </a:rPr>
              <a:t>http://commons.wikimedia.org/wiki/File:Ctl_wndws_alt.jpg</a:t>
            </a:r>
            <a:r>
              <a:rPr lang="cs-CZ" altLang="cs-CZ"/>
              <a:t> - Ctrl</a:t>
            </a:r>
          </a:p>
          <a:p>
            <a:r>
              <a:rPr lang="cs-CZ" altLang="cs-CZ">
                <a:hlinkClick r:id="rId4"/>
              </a:rPr>
              <a:t>http://commons.wikimedia.org/wiki/File:Ctl_wndws_alt.jpg</a:t>
            </a:r>
            <a:r>
              <a:rPr lang="cs-CZ" altLang="cs-CZ"/>
              <a:t> - Alt</a:t>
            </a:r>
          </a:p>
          <a:p>
            <a:r>
              <a:rPr lang="cs-CZ" altLang="cs-CZ">
                <a:hlinkClick r:id="rId5"/>
              </a:rPr>
              <a:t>http://en.wikipedia.org/wiki/File:Keyboard-left_keys.jpg</a:t>
            </a:r>
            <a:endParaRPr lang="cs-CZ" altLang="cs-CZ"/>
          </a:p>
          <a:p>
            <a:r>
              <a:rPr lang="cs-CZ" altLang="cs-CZ">
                <a:hlinkClick r:id="rId6"/>
              </a:rPr>
              <a:t>http://commons.wikimedia.org/wiki/File:Key_delete.jpg</a:t>
            </a:r>
            <a:endParaRPr lang="cs-CZ" altLang="cs-CZ"/>
          </a:p>
          <a:p>
            <a:r>
              <a:rPr lang="cs-CZ" altLang="cs-CZ">
                <a:hlinkClick r:id="rId7"/>
              </a:rPr>
              <a:t>http://commons.wikimedia.org/wiki/File:Insertpad.svg</a:t>
            </a:r>
            <a:r>
              <a:rPr lang="cs-CZ" altLang="cs-CZ"/>
              <a:t> – Home</a:t>
            </a:r>
          </a:p>
          <a:p>
            <a:r>
              <a:rPr lang="cs-CZ" altLang="cs-CZ">
                <a:hlinkClick r:id="rId7"/>
              </a:rPr>
              <a:t>http://commons.wikimedia.org/wiki/File:Insertpad.svg</a:t>
            </a:r>
            <a:r>
              <a:rPr lang="cs-CZ" altLang="cs-CZ"/>
              <a:t> – End</a:t>
            </a:r>
          </a:p>
          <a:p>
            <a:r>
              <a:rPr lang="cs-CZ" altLang="cs-CZ">
                <a:hlinkClick r:id="rId7"/>
              </a:rPr>
              <a:t>http://commons.wikimedia.org/wiki/File:Insertpad.svg</a:t>
            </a:r>
            <a:r>
              <a:rPr lang="cs-CZ" altLang="cs-CZ"/>
              <a:t> – Page Up</a:t>
            </a:r>
          </a:p>
          <a:p>
            <a:r>
              <a:rPr lang="cs-CZ" altLang="cs-CZ">
                <a:hlinkClick r:id="rId7"/>
              </a:rPr>
              <a:t>http://commons.wikimedia.org/wiki/File:Insertpad.svg</a:t>
            </a:r>
            <a:r>
              <a:rPr lang="cs-CZ" altLang="cs-CZ"/>
              <a:t> – Page Down</a:t>
            </a:r>
          </a:p>
          <a:p>
            <a:r>
              <a:rPr lang="cs-CZ" altLang="cs-CZ">
                <a:hlinkClick r:id="rId8"/>
              </a:rPr>
              <a:t>http://cs.wikipedia.org/wiki/Kl%C3%A1vesa_Num_lock</a:t>
            </a:r>
            <a:endParaRPr lang="cs-CZ" altLang="cs-CZ"/>
          </a:p>
        </p:txBody>
      </p:sp>
      <p:sp>
        <p:nvSpPr>
          <p:cNvPr id="18435" name="Text Box 5"/>
          <p:cNvSpPr txBox="1">
            <a:spLocks noChangeArrowheads="1"/>
          </p:cNvSpPr>
          <p:nvPr/>
        </p:nvSpPr>
        <p:spPr bwMode="auto">
          <a:xfrm>
            <a:off x="323850" y="476250"/>
            <a:ext cx="8351838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/>
              <a:t>Použité zdroje:</a:t>
            </a:r>
          </a:p>
          <a:p>
            <a:pPr>
              <a:spcBef>
                <a:spcPct val="50000"/>
              </a:spcBef>
            </a:pPr>
            <a:r>
              <a:rPr lang="cs-CZ" altLang="cs-CZ"/>
              <a:t>Práce je dílem autora.</a:t>
            </a:r>
          </a:p>
          <a:p>
            <a:pPr>
              <a:spcBef>
                <a:spcPct val="50000"/>
              </a:spcBef>
            </a:pPr>
            <a:r>
              <a:rPr lang="cs-CZ" altLang="cs-CZ"/>
              <a:t>Obrázek klávesnice – Print Screen Microsoft Windows</a:t>
            </a:r>
          </a:p>
          <a:p>
            <a:pPr>
              <a:spcBef>
                <a:spcPct val="50000"/>
              </a:spcBef>
            </a:pPr>
            <a:r>
              <a:rPr lang="cs-CZ" altLang="cs-CZ"/>
              <a:t>Popisky jsou vytvořeny pomocí vložených textových polí programu Power 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364</Words>
  <Application>Microsoft Office PowerPoint</Application>
  <PresentationFormat>Předvádění na obrazovce (4:3)</PresentationFormat>
  <Paragraphs>70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Calibri</vt:lpstr>
      <vt:lpstr>Comic Sans MS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8</cp:revision>
  <dcterms:created xsi:type="dcterms:W3CDTF">2014-03-26T15:52:04Z</dcterms:created>
  <dcterms:modified xsi:type="dcterms:W3CDTF">2014-08-01T08:22:16Z</dcterms:modified>
</cp:coreProperties>
</file>