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4"/>
  </p:notesMasterIdLst>
  <p:sldIdLst>
    <p:sldId id="267" r:id="rId3"/>
    <p:sldId id="256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9797E0-03DB-46AC-AC9A-C4ED9E25E420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5F8031-1F94-4553-ADD3-8572D6FA04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7405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99A8-BBE5-4F27-B7BD-2DB13BA376C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C1181-CAB7-4855-BA56-DDF3CB30266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99A8-BBE5-4F27-B7BD-2DB13BA376C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C1181-CAB7-4855-BA56-DDF3CB3026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99A8-BBE5-4F27-B7BD-2DB13BA376C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C1181-CAB7-4855-BA56-DDF3CB30266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99A8-BBE5-4F27-B7BD-2DB13BA376C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C1181-CAB7-4855-BA56-DDF3CB3026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99A8-BBE5-4F27-B7BD-2DB13BA376C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C1181-CAB7-4855-BA56-DDF3CB30266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99A8-BBE5-4F27-B7BD-2DB13BA376C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C1181-CAB7-4855-BA56-DDF3CB3026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99A8-BBE5-4F27-B7BD-2DB13BA376C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C1181-CAB7-4855-BA56-DDF3CB3026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99A8-BBE5-4F27-B7BD-2DB13BA376C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C1181-CAB7-4855-BA56-DDF3CB30266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99A8-BBE5-4F27-B7BD-2DB13BA376C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C1181-CAB7-4855-BA56-DDF3CB3026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99A8-BBE5-4F27-B7BD-2DB13BA376C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C1181-CAB7-4855-BA56-DDF3CB3026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99A8-BBE5-4F27-B7BD-2DB13BA376C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C1181-CAB7-4855-BA56-DDF3CB3026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5154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0357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66295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90571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76704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78323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312515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28180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38149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72001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5994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32F799A8-BBE5-4F27-B7BD-2DB13BA376C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984C1181-CAB7-4855-BA56-DDF3CB3026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41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lada.cz/assets/media-centrum/aktualne/Strakova-akademie.jpg" TargetMode="External"/><Relationship Id="rId2" Type="http://schemas.openxmlformats.org/officeDocument/2006/relationships/hyperlink" Target="http://vlastenectvi.wgz.cz/image/thm/4512175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cs.wikipedia.org/wiki/Soubor:Hradschin_Pra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VY_32_INOVACE_12_10_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Moc výkonná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7. ročník. K výkladu a procvičení probraného učiva. Získá pojem o moci výkonné. Seznámí se s funkcí prezidenta a rozdělením vlády, ministerstev. V druhé části prezentace jsou otázky, sloužící k procvičení učiva.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7361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Státní moc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MOC VÝKONNÁ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085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VÝKONNÁ MOC</a:t>
            </a:r>
            <a:endParaRPr lang="cs-CZ" b="1" i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700808"/>
            <a:ext cx="86409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= exekutiva</a:t>
            </a:r>
          </a:p>
          <a:p>
            <a:r>
              <a:rPr lang="cs-CZ" sz="3200" dirty="0" smtClean="0">
                <a:sym typeface="Wingdings"/>
              </a:rPr>
              <a:t> </a:t>
            </a:r>
            <a:r>
              <a:rPr lang="cs-CZ" sz="3200" dirty="0" smtClean="0"/>
              <a:t>Lidé, kteří „vykonávají“ přijaté zákony</a:t>
            </a:r>
          </a:p>
          <a:p>
            <a:pPr marL="457200" indent="-457200">
              <a:buFont typeface="Wingdings" pitchFamily="2" charset="2"/>
              <a:buChar char="F"/>
            </a:pPr>
            <a:r>
              <a:rPr lang="cs-CZ" sz="3200" dirty="0" smtClean="0"/>
              <a:t>zastupování státu, jednání jménem státu a řízení státního administrativního aparátu</a:t>
            </a:r>
          </a:p>
          <a:p>
            <a:pPr marL="457200" indent="-457200">
              <a:buFont typeface="Wingdings" pitchFamily="2" charset="2"/>
              <a:buChar char="F"/>
            </a:pPr>
            <a:r>
              <a:rPr lang="cs-CZ" sz="3200" dirty="0" smtClean="0"/>
              <a:t>V ČR – </a:t>
            </a:r>
            <a:r>
              <a:rPr lang="cs-CZ" sz="3200" b="1" i="1" dirty="0" smtClean="0"/>
              <a:t>vláda a prezident</a:t>
            </a:r>
          </a:p>
          <a:p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4238" y="4149080"/>
            <a:ext cx="2585183" cy="2585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89919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VLÁDA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772816"/>
            <a:ext cx="878497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ym typeface="Wingdings"/>
              </a:rPr>
              <a:t></a:t>
            </a:r>
            <a:r>
              <a:rPr lang="cs-CZ" sz="3200" dirty="0">
                <a:sym typeface="Wingdings"/>
              </a:rPr>
              <a:t> </a:t>
            </a:r>
            <a:r>
              <a:rPr lang="cs-CZ" sz="3200" dirty="0" smtClean="0"/>
              <a:t>řídí zemi, prosazuje zákony schválené parlamentem</a:t>
            </a:r>
          </a:p>
          <a:p>
            <a:r>
              <a:rPr lang="cs-CZ" sz="3200" dirty="0" smtClean="0">
                <a:sym typeface="Wingdings"/>
              </a:rPr>
              <a:t></a:t>
            </a:r>
            <a:r>
              <a:rPr lang="cs-CZ" sz="3200" dirty="0">
                <a:sym typeface="Wingdings"/>
              </a:rPr>
              <a:t> </a:t>
            </a:r>
            <a:r>
              <a:rPr lang="cs-CZ" sz="3200" dirty="0" smtClean="0"/>
              <a:t>tvoří ji -premiér, místopředsedové vlády a ministři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20871" y="3296310"/>
            <a:ext cx="3843617" cy="2882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70426" y="6251933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ídlo vlády ČR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3050" y="4791178"/>
            <a:ext cx="45365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DÚ: zjisti ministerstva a současné ministry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507041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MINISTERSTVA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988840"/>
            <a:ext cx="84249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1) Ministerstvo   DOPRAVY </a:t>
            </a:r>
          </a:p>
          <a:p>
            <a:r>
              <a:rPr lang="cs-CZ" dirty="0" smtClean="0"/>
              <a:t>2) Ministerstvo   ZEMĚDĚLSTVÍ</a:t>
            </a:r>
          </a:p>
          <a:p>
            <a:r>
              <a:rPr lang="cs-CZ" dirty="0" smtClean="0"/>
              <a:t>3) Ministerstvo   ZDRAVOTNICTVÍ</a:t>
            </a:r>
          </a:p>
          <a:p>
            <a:r>
              <a:rPr lang="cs-CZ" dirty="0" smtClean="0"/>
              <a:t>4) Ministerstvo   ŠKOLSTVÍ MLÁDEŽE A TĚLOVÝCHOVY (MŠMT)</a:t>
            </a:r>
          </a:p>
          <a:p>
            <a:r>
              <a:rPr lang="cs-CZ" dirty="0" smtClean="0"/>
              <a:t>5) Ministerstvo   FINANCÍ</a:t>
            </a:r>
          </a:p>
          <a:p>
            <a:r>
              <a:rPr lang="cs-CZ" dirty="0" smtClean="0"/>
              <a:t>6) Ministerstvo   PRŮMYSLU</a:t>
            </a:r>
          </a:p>
          <a:p>
            <a:r>
              <a:rPr lang="cs-CZ" dirty="0" smtClean="0"/>
              <a:t>7) Ministerstvo   OBRANY</a:t>
            </a:r>
          </a:p>
          <a:p>
            <a:r>
              <a:rPr lang="cs-CZ" dirty="0" smtClean="0"/>
              <a:t>8) Ministerstvo   SPRAVEDLNOSTI</a:t>
            </a:r>
          </a:p>
          <a:p>
            <a:r>
              <a:rPr lang="cs-CZ" dirty="0" smtClean="0"/>
              <a:t>9) Ministerstvo   KULTURY</a:t>
            </a:r>
          </a:p>
          <a:p>
            <a:r>
              <a:rPr lang="cs-CZ" dirty="0" smtClean="0"/>
              <a:t>10) Ministerstvo ŽIVOTNÍHO PROSTŘEDÍ</a:t>
            </a:r>
          </a:p>
          <a:p>
            <a:r>
              <a:rPr lang="cs-CZ" dirty="0" smtClean="0"/>
              <a:t>11) Ministerstvo PRÁCE A SOCIÁLNÍCH VĚCÍ</a:t>
            </a:r>
          </a:p>
          <a:p>
            <a:r>
              <a:rPr lang="cs-CZ" dirty="0" smtClean="0"/>
              <a:t>12) Ministerstvo VNITRA</a:t>
            </a:r>
          </a:p>
          <a:p>
            <a:r>
              <a:rPr lang="cs-CZ" dirty="0" smtClean="0"/>
              <a:t>13) Ministerstvo ZAHRANIČNÍCH VĚCÍ</a:t>
            </a:r>
          </a:p>
          <a:p>
            <a:r>
              <a:rPr lang="cs-CZ" dirty="0" smtClean="0"/>
              <a:t>14</a:t>
            </a:r>
            <a:r>
              <a:rPr lang="cs-CZ" smtClean="0"/>
              <a:t>) Ministerstvo PRO MÍSTNÍ ROZVOJ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6631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79376"/>
          </a:xfrm>
        </p:spPr>
        <p:txBody>
          <a:bodyPr/>
          <a:lstStyle/>
          <a:p>
            <a:r>
              <a:rPr lang="cs-CZ" b="1" i="1" u="sng" dirty="0" smtClean="0"/>
              <a:t>PREZIDENT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196752"/>
            <a:ext cx="8496944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F"/>
            </a:pPr>
            <a:r>
              <a:rPr lang="cs-CZ" sz="3200" dirty="0" smtClean="0"/>
              <a:t>je volen parlamentem na 5 let (může být zvolen pouze 2x za sebou)</a:t>
            </a:r>
          </a:p>
          <a:p>
            <a:pPr marL="457200" indent="-457200">
              <a:buFont typeface="Wingdings" pitchFamily="2" charset="2"/>
              <a:buChar char="F"/>
            </a:pPr>
            <a:r>
              <a:rPr lang="cs-CZ" sz="3200" dirty="0" smtClean="0"/>
              <a:t>Musí být starší 40 let</a:t>
            </a:r>
          </a:p>
          <a:p>
            <a:pPr marL="457200" indent="-457200">
              <a:buFont typeface="Wingdings" pitchFamily="2" charset="2"/>
              <a:buChar char="F"/>
            </a:pPr>
            <a:r>
              <a:rPr lang="cs-CZ" sz="3200" dirty="0" smtClean="0"/>
              <a:t>pravomoci prezidenta:</a:t>
            </a:r>
          </a:p>
          <a:p>
            <a:r>
              <a:rPr lang="cs-CZ" sz="3200" dirty="0" smtClean="0"/>
              <a:t>	</a:t>
            </a:r>
            <a:r>
              <a:rPr lang="cs-CZ" sz="2800" dirty="0" smtClean="0"/>
              <a:t>zastupuje stát navenek</a:t>
            </a:r>
          </a:p>
          <a:p>
            <a:r>
              <a:rPr lang="cs-CZ" sz="2800" dirty="0" smtClean="0"/>
              <a:t>	jmenuje a odvolává premiéra a ostatní členy 	vlády</a:t>
            </a:r>
          </a:p>
          <a:p>
            <a:r>
              <a:rPr lang="cs-CZ" sz="2800" dirty="0" smtClean="0"/>
              <a:t>	vrchní velitel ozbrojených sil</a:t>
            </a:r>
          </a:p>
          <a:p>
            <a:r>
              <a:rPr lang="cs-CZ" sz="2800" dirty="0" smtClean="0"/>
              <a:t>	jmenuje  - soudce, generály,  členy 	bankovní rady ČNB …</a:t>
            </a:r>
          </a:p>
          <a:p>
            <a:r>
              <a:rPr lang="cs-CZ" sz="2800" dirty="0" smtClean="0"/>
              <a:t>	propůjčuje  a uděluje státní vyznamenání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uděluje amnestii …</a:t>
            </a:r>
          </a:p>
        </p:txBody>
      </p:sp>
    </p:spTree>
    <p:extLst>
      <p:ext uri="{BB962C8B-B14F-4D97-AF65-F5344CB8AC3E}">
        <p14:creationId xmlns:p14="http://schemas.microsoft.com/office/powerpoint/2010/main" xmlns="" val="4965000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5472" y="332656"/>
            <a:ext cx="9149471" cy="6525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0249" y="-5959"/>
            <a:ext cx="3333750" cy="249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5959"/>
            <a:ext cx="3139786" cy="23548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73707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Zopakujme si: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556792"/>
            <a:ext cx="864096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ym typeface="Wingdings"/>
              </a:rPr>
              <a:t> </a:t>
            </a:r>
            <a:r>
              <a:rPr lang="cs-CZ" sz="2800" dirty="0" smtClean="0">
                <a:sym typeface="Wingdings"/>
              </a:rPr>
              <a:t> </a:t>
            </a:r>
            <a:r>
              <a:rPr lang="cs-CZ" sz="28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</a:t>
            </a:r>
            <a:r>
              <a:rPr lang="cs-CZ" sz="28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v ČR výkonnou moc?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arlament</a:t>
            </a:r>
            <a:endParaRPr lang="cs-CZ" sz="2800" dirty="0"/>
          </a:p>
          <a:p>
            <a:r>
              <a:rPr lang="cs-CZ" sz="2800" dirty="0"/>
              <a:t>vláda a prezident</a:t>
            </a:r>
          </a:p>
          <a:p>
            <a:r>
              <a:rPr lang="cs-CZ" sz="2800" dirty="0"/>
              <a:t>vláda</a:t>
            </a:r>
          </a:p>
          <a:p>
            <a:r>
              <a:rPr lang="cs-CZ" sz="2800" dirty="0" smtClean="0"/>
              <a:t>p</a:t>
            </a:r>
            <a:r>
              <a:rPr lang="cs-CZ" sz="2800" dirty="0" smtClean="0"/>
              <a:t>rezident</a:t>
            </a:r>
            <a:endParaRPr lang="cs-CZ" sz="2800" dirty="0"/>
          </a:p>
          <a:p>
            <a:endParaRPr lang="cs-CZ" sz="2800" dirty="0"/>
          </a:p>
          <a:p>
            <a:r>
              <a:rPr lang="cs-CZ" sz="2800" dirty="0">
                <a:sym typeface="Wingdings"/>
              </a:rPr>
              <a:t> </a:t>
            </a:r>
            <a:r>
              <a:rPr lang="cs-CZ" sz="2800" dirty="0" smtClean="0">
                <a:sym typeface="Wingdings"/>
              </a:rPr>
              <a:t> </a:t>
            </a:r>
            <a:r>
              <a:rPr lang="cs-CZ" sz="28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</a:t>
            </a:r>
            <a:r>
              <a:rPr lang="cs-CZ" sz="28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dlouhé je funkční období prezidenta?</a:t>
            </a:r>
          </a:p>
          <a:p>
            <a:r>
              <a:rPr lang="cs-CZ" sz="2800" dirty="0"/>
              <a:t>10 let</a:t>
            </a:r>
          </a:p>
          <a:p>
            <a:r>
              <a:rPr lang="cs-CZ" sz="2800" dirty="0"/>
              <a:t>6 let</a:t>
            </a:r>
          </a:p>
          <a:p>
            <a:r>
              <a:rPr lang="cs-CZ" sz="2800" dirty="0"/>
              <a:t>5 let</a:t>
            </a:r>
          </a:p>
          <a:p>
            <a:r>
              <a:rPr lang="cs-CZ" sz="2800" dirty="0"/>
              <a:t>4 roky</a:t>
            </a:r>
          </a:p>
        </p:txBody>
      </p:sp>
    </p:spTree>
    <p:extLst>
      <p:ext uri="{BB962C8B-B14F-4D97-AF65-F5344CB8AC3E}">
        <p14:creationId xmlns:p14="http://schemas.microsoft.com/office/powerpoint/2010/main" xmlns="" val="620833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764704"/>
            <a:ext cx="871296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  </a:t>
            </a:r>
            <a:r>
              <a:rPr lang="cs-CZ" sz="2800" b="1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nepatří do pravomocí prezidenta?</a:t>
            </a:r>
            <a:endParaRPr lang="cs-CZ" sz="2800" b="1" i="1" u="sng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j</a:t>
            </a:r>
            <a:r>
              <a:rPr lang="cs-CZ" sz="2800" dirty="0" smtClean="0">
                <a:solidFill>
                  <a:prstClr val="black"/>
                </a:solidFill>
              </a:rPr>
              <a:t>menuje soudce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v</a:t>
            </a:r>
            <a:r>
              <a:rPr lang="cs-CZ" sz="2800" dirty="0" smtClean="0">
                <a:solidFill>
                  <a:prstClr val="black"/>
                </a:solidFill>
              </a:rPr>
              <a:t>olí parlament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v</a:t>
            </a:r>
            <a:r>
              <a:rPr lang="cs-CZ" sz="2800" dirty="0" smtClean="0">
                <a:solidFill>
                  <a:prstClr val="black"/>
                </a:solidFill>
              </a:rPr>
              <a:t>ytváří zákony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z</a:t>
            </a:r>
            <a:r>
              <a:rPr lang="cs-CZ" sz="2800" dirty="0" smtClean="0">
                <a:solidFill>
                  <a:prstClr val="black"/>
                </a:solidFill>
              </a:rPr>
              <a:t>astupuje stát navenek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m</a:t>
            </a:r>
            <a:r>
              <a:rPr lang="cs-CZ" sz="2800" dirty="0" smtClean="0">
                <a:solidFill>
                  <a:prstClr val="black"/>
                </a:solidFill>
              </a:rPr>
              <a:t>á nejhlavnější slovo ve státě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u</a:t>
            </a:r>
            <a:r>
              <a:rPr lang="cs-CZ" sz="2800" dirty="0" smtClean="0">
                <a:solidFill>
                  <a:prstClr val="black"/>
                </a:solidFill>
              </a:rPr>
              <a:t>děluje amnestie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s</a:t>
            </a:r>
            <a:r>
              <a:rPr lang="cs-CZ" sz="2800" dirty="0" smtClean="0">
                <a:solidFill>
                  <a:prstClr val="black"/>
                </a:solidFill>
              </a:rPr>
              <a:t>oudí soudní procesy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j</a:t>
            </a:r>
            <a:r>
              <a:rPr lang="cs-CZ" sz="2800" dirty="0" smtClean="0">
                <a:solidFill>
                  <a:prstClr val="black"/>
                </a:solidFill>
              </a:rPr>
              <a:t>e vrchním velitelem </a:t>
            </a:r>
            <a:r>
              <a:rPr lang="cs-CZ" sz="2800" dirty="0" smtClean="0">
                <a:solidFill>
                  <a:prstClr val="black"/>
                </a:solidFill>
              </a:rPr>
              <a:t>vojsk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u</a:t>
            </a:r>
            <a:r>
              <a:rPr lang="cs-CZ" sz="2800" dirty="0" smtClean="0">
                <a:solidFill>
                  <a:prstClr val="black"/>
                </a:solidFill>
              </a:rPr>
              <a:t>rčuje, </a:t>
            </a:r>
            <a:r>
              <a:rPr lang="cs-CZ" sz="2800" dirty="0" smtClean="0">
                <a:solidFill>
                  <a:prstClr val="black"/>
                </a:solidFill>
              </a:rPr>
              <a:t>který zákon bude, či nebude platit</a:t>
            </a:r>
          </a:p>
          <a:p>
            <a:pPr lvl="0"/>
            <a:endParaRPr lang="cs-CZ" sz="28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7097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764704"/>
            <a:ext cx="871296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ym typeface="Wingdings"/>
              </a:rPr>
              <a:t>  </a:t>
            </a:r>
            <a:r>
              <a:rPr lang="cs-CZ" sz="28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netvoří vládu?</a:t>
            </a:r>
            <a:endParaRPr lang="cs-CZ" sz="28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/>
              <a:t>p</a:t>
            </a:r>
            <a:r>
              <a:rPr lang="cs-CZ" sz="2800" dirty="0" smtClean="0"/>
              <a:t>remiér</a:t>
            </a:r>
            <a:endParaRPr lang="cs-CZ" sz="2800" dirty="0"/>
          </a:p>
          <a:p>
            <a:r>
              <a:rPr lang="cs-CZ" sz="2800" dirty="0" smtClean="0"/>
              <a:t>místopředsedové</a:t>
            </a:r>
            <a:endParaRPr lang="cs-CZ" sz="2800" dirty="0"/>
          </a:p>
          <a:p>
            <a:r>
              <a:rPr lang="cs-CZ" sz="2800" dirty="0" smtClean="0"/>
              <a:t>soudci</a:t>
            </a:r>
            <a:endParaRPr lang="cs-CZ" sz="2800" dirty="0"/>
          </a:p>
          <a:p>
            <a:r>
              <a:rPr lang="cs-CZ" sz="2800" dirty="0" smtClean="0"/>
              <a:t>ministři</a:t>
            </a:r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357134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5909" y="1556792"/>
            <a:ext cx="8784976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Obrázky:</a:t>
            </a:r>
          </a:p>
          <a:p>
            <a:pPr marL="457200" indent="-457200">
              <a:buAutoNum type="arabicParenR"/>
            </a:pPr>
            <a:r>
              <a:rPr lang="cs-CZ" sz="2000" dirty="0" smtClean="0">
                <a:hlinkClick r:id="rId2"/>
              </a:rPr>
              <a:t>http://vlastenectvi.wgz.cz/image/thm/4512175</a:t>
            </a:r>
            <a:r>
              <a:rPr lang="cs-CZ" sz="2000" dirty="0" smtClean="0"/>
              <a:t> (standarta prezidenta) citováno 4.12.2011</a:t>
            </a:r>
          </a:p>
          <a:p>
            <a:pPr marL="457200" indent="-457200">
              <a:buAutoNum type="arabicParenR"/>
            </a:pPr>
            <a:r>
              <a:rPr lang="cs-CZ" sz="2000" dirty="0" smtClean="0">
                <a:hlinkClick r:id="rId3"/>
              </a:rPr>
              <a:t>http://www.vlada.cz/assets/media-centrum/aktualne/Strakova-akademie.jpg</a:t>
            </a:r>
            <a:r>
              <a:rPr lang="cs-CZ" sz="2000" dirty="0" smtClean="0"/>
              <a:t> (sídlo vlády) citování 4.12.2011</a:t>
            </a:r>
          </a:p>
          <a:p>
            <a:pPr marL="457200" indent="-457200">
              <a:buAutoNum type="arabicParenR"/>
            </a:pPr>
            <a:r>
              <a:rPr lang="cs-CZ" sz="2000" dirty="0" smtClean="0">
                <a:hlinkClick r:id="rId4"/>
              </a:rPr>
              <a:t>http://cs.wikipedia.org/wiki/Soubor:Hradschin_Prag.jpg</a:t>
            </a:r>
            <a:r>
              <a:rPr lang="cs-CZ" sz="2000" dirty="0" smtClean="0"/>
              <a:t> (pražský hrad) citováno 4.12.2011</a:t>
            </a:r>
          </a:p>
          <a:p>
            <a:endParaRPr lang="cs-CZ" sz="2000" dirty="0" smtClean="0"/>
          </a:p>
          <a:p>
            <a:r>
              <a:rPr lang="cs-CZ" sz="2000" dirty="0" smtClean="0"/>
              <a:t>	Není-li </a:t>
            </a:r>
            <a:r>
              <a:rPr lang="cs-CZ" sz="2000" dirty="0"/>
              <a:t>uvedeno jinak je materiál dílem autorky podle učebních osnov odpovídajících ŠVP vyučovaných podle učebnic:</a:t>
            </a:r>
          </a:p>
          <a:p>
            <a:r>
              <a:rPr lang="cs-CZ" sz="2000" dirty="0"/>
              <a:t>LUNEROVÁ, J., ŠTĚRBA, R., SVOBODOVÁ, M. </a:t>
            </a:r>
            <a:r>
              <a:rPr lang="cs-CZ" sz="2000" i="1" dirty="0"/>
              <a:t>Výchova k Občanství pro 7. ročník. </a:t>
            </a:r>
            <a:r>
              <a:rPr lang="cs-CZ" sz="2000" dirty="0"/>
              <a:t>1st </a:t>
            </a:r>
            <a:r>
              <a:rPr lang="cs-CZ" sz="2000" dirty="0" err="1"/>
              <a:t>ed</a:t>
            </a:r>
            <a:r>
              <a:rPr lang="cs-CZ" sz="2000" dirty="0"/>
              <a:t>. Brno: Nová škola, 2010. ISBN 978-80-7289-117-7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smtClean="0"/>
              <a:t>Citováno dne 4.12.2011</a:t>
            </a:r>
            <a:endParaRPr lang="cs-CZ" sz="20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233247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108</TotalTime>
  <Words>326</Words>
  <Application>Microsoft Office PowerPoint</Application>
  <PresentationFormat>Předvádění na obrazovce (4:3)</PresentationFormat>
  <Paragraphs>76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Přehlednost</vt:lpstr>
      <vt:lpstr>Motiv systému Office</vt:lpstr>
      <vt:lpstr>Název školy: ZŠ Klášterec nad Ohří, Krátká 676 Autor: Mgr. Veronika Kubincová Název materiálu: VY_32_INOVACE_12_10_ Moc výkonná Číslo projektu: CZ.1.07/1.4.00/21.1115  </vt:lpstr>
      <vt:lpstr>Státní moc</vt:lpstr>
      <vt:lpstr>VÝKONNÁ MOC</vt:lpstr>
      <vt:lpstr>VLÁDA</vt:lpstr>
      <vt:lpstr>MINISTERSTVA</vt:lpstr>
      <vt:lpstr>PREZIDENT</vt:lpstr>
      <vt:lpstr>Snímek 7</vt:lpstr>
      <vt:lpstr>Zopakujme si:</vt:lpstr>
      <vt:lpstr>Snímek 9</vt:lpstr>
      <vt:lpstr>Snímek 10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U1</cp:lastModifiedBy>
  <cp:revision>20</cp:revision>
  <dcterms:created xsi:type="dcterms:W3CDTF">2011-12-03T18:48:08Z</dcterms:created>
  <dcterms:modified xsi:type="dcterms:W3CDTF">2012-02-29T17:10:19Z</dcterms:modified>
</cp:coreProperties>
</file>