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3" r:id="rId6"/>
    <p:sldId id="264" r:id="rId7"/>
    <p:sldId id="265" r:id="rId8"/>
    <p:sldId id="267" r:id="rId9"/>
    <p:sldId id="268" r:id="rId10"/>
    <p:sldId id="269" r:id="rId11"/>
    <p:sldId id="270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6B02E-A1A2-4AAF-BC2C-36E8B8FF6289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CED5B-3E99-4090-B497-8D220E31A5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0731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6B02E-A1A2-4AAF-BC2C-36E8B8FF6289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CED5B-3E99-4090-B497-8D220E31A5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57485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6B02E-A1A2-4AAF-BC2C-36E8B8FF6289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CED5B-3E99-4090-B497-8D220E31A5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52746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6B02E-A1A2-4AAF-BC2C-36E8B8FF6289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CED5B-3E99-4090-B497-8D220E31A5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64707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6B02E-A1A2-4AAF-BC2C-36E8B8FF6289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CED5B-3E99-4090-B497-8D220E31A5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61612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6B02E-A1A2-4AAF-BC2C-36E8B8FF6289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CED5B-3E99-4090-B497-8D220E31A5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41259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6B02E-A1A2-4AAF-BC2C-36E8B8FF6289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CED5B-3E99-4090-B497-8D220E31A5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44486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6B02E-A1A2-4AAF-BC2C-36E8B8FF6289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CED5B-3E99-4090-B497-8D220E31A5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96262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6B02E-A1A2-4AAF-BC2C-36E8B8FF6289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CED5B-3E99-4090-B497-8D220E31A5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37564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6B02E-A1A2-4AAF-BC2C-36E8B8FF6289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CED5B-3E99-4090-B497-8D220E31A5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40450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6B02E-A1A2-4AAF-BC2C-36E8B8FF6289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CED5B-3E99-4090-B497-8D220E31A5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5833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16B02E-A1A2-4AAF-BC2C-36E8B8FF6289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BCED5B-3E99-4090-B497-8D220E31A5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010379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8.png"/><Relationship Id="rId7" Type="http://schemas.openxmlformats.org/officeDocument/2006/relationships/image" Target="../media/image11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5.png"/><Relationship Id="rId9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51644" y="508518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08744" y="4365104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VY_32_INOVACE_05-27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139314" y="548680"/>
            <a:ext cx="27396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Elektřina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5956325"/>
              </p:ext>
            </p:extLst>
          </p:nvPr>
        </p:nvGraphicFramePr>
        <p:xfrm>
          <a:off x="1501149" y="1844824"/>
          <a:ext cx="6208395" cy="21336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IX. r.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Fyzika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Elektřina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b="1" kern="50" dirty="0" smtClean="0">
                          <a:effectLst/>
                        </a:rPr>
                        <a:t>Zapojení rezistorů – za sebou</a:t>
                      </a:r>
                      <a:endParaRPr lang="cs-CZ" sz="12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Jméno autora: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Jaroslava Vondráčková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Vytvořeno dne: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smtClean="0">
                          <a:effectLst/>
                        </a:rPr>
                        <a:t>1.8.2011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Metodický popis,</a:t>
                      </a:r>
                      <a:endParaRPr lang="cs-CZ" sz="1200" kern="50" dirty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(anotace):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Seznamuje s principem sériového zapojení rezistorů 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a</a:t>
                      </a:r>
                      <a:r>
                        <a:rPr lang="cs-CZ" sz="1400" kern="50" baseline="0" dirty="0" smtClean="0">
                          <a:effectLst/>
                        </a:rPr>
                        <a:t> předkládá úlohy na procvičení zapojení obvodů i výpočty.</a:t>
                      </a:r>
                      <a:endParaRPr lang="cs-CZ" sz="14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182491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Zapojení rezistorů (spotřebičů)</a:t>
            </a:r>
            <a:endParaRPr lang="cs-CZ" sz="3200" b="1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550912"/>
          </a:xfrm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Za sebou – do série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161377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Proud v obvodě při sériovém zapojení rezistorů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noFill/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000" b="1" i="1" dirty="0" smtClean="0">
                <a:solidFill>
                  <a:srgbClr val="FF0000"/>
                </a:solidFill>
              </a:rPr>
              <a:t>Zapoj obvody podle uvedených schémat a zapiš naměřené hodnoty.</a:t>
            </a:r>
          </a:p>
          <a:p>
            <a:endParaRPr lang="cs-CZ" sz="2000" b="1" dirty="0"/>
          </a:p>
        </p:txBody>
      </p:sp>
      <p:grpSp>
        <p:nvGrpSpPr>
          <p:cNvPr id="16" name="Skupina 15"/>
          <p:cNvGrpSpPr/>
          <p:nvPr/>
        </p:nvGrpSpPr>
        <p:grpSpPr>
          <a:xfrm>
            <a:off x="3337824" y="2297883"/>
            <a:ext cx="360040" cy="369858"/>
            <a:chOff x="4932040" y="5435406"/>
            <a:chExt cx="360040" cy="369858"/>
          </a:xfrm>
        </p:grpSpPr>
        <p:sp>
          <p:nvSpPr>
            <p:cNvPr id="17" name="Ovál 16"/>
            <p:cNvSpPr/>
            <p:nvPr/>
          </p:nvSpPr>
          <p:spPr>
            <a:xfrm>
              <a:off x="4932040" y="5445224"/>
              <a:ext cx="360040" cy="360040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4967952" y="5435406"/>
              <a:ext cx="32412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A</a:t>
              </a:r>
              <a:endParaRPr lang="cs-CZ" b="1" dirty="0"/>
            </a:p>
          </p:txBody>
        </p:sp>
      </p:grpSp>
      <p:grpSp>
        <p:nvGrpSpPr>
          <p:cNvPr id="121" name="Skupina 120"/>
          <p:cNvGrpSpPr/>
          <p:nvPr/>
        </p:nvGrpSpPr>
        <p:grpSpPr>
          <a:xfrm>
            <a:off x="1356792" y="2374800"/>
            <a:ext cx="2567136" cy="1051552"/>
            <a:chOff x="1356792" y="2374800"/>
            <a:chExt cx="2567136" cy="1051552"/>
          </a:xfrm>
        </p:grpSpPr>
        <p:sp>
          <p:nvSpPr>
            <p:cNvPr id="4" name="Obdélník 3"/>
            <p:cNvSpPr/>
            <p:nvPr/>
          </p:nvSpPr>
          <p:spPr>
            <a:xfrm>
              <a:off x="1563704" y="2374800"/>
              <a:ext cx="457200" cy="21602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2483768" y="2374800"/>
              <a:ext cx="457200" cy="21602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9" name="Skupina 28"/>
            <p:cNvGrpSpPr/>
            <p:nvPr/>
          </p:nvGrpSpPr>
          <p:grpSpPr>
            <a:xfrm>
              <a:off x="2177496" y="2924944"/>
              <a:ext cx="72008" cy="501408"/>
              <a:chOff x="7308304" y="4882896"/>
              <a:chExt cx="72008" cy="501408"/>
            </a:xfrm>
          </p:grpSpPr>
          <p:cxnSp>
            <p:nvCxnSpPr>
              <p:cNvPr id="23" name="Přímá spojnice 22"/>
              <p:cNvCxnSpPr/>
              <p:nvPr/>
            </p:nvCxnSpPr>
            <p:spPr>
              <a:xfrm>
                <a:off x="7308304" y="5013176"/>
                <a:ext cx="0" cy="216024"/>
              </a:xfrm>
              <a:prstGeom prst="line">
                <a:avLst/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nice 24"/>
              <p:cNvCxnSpPr/>
              <p:nvPr/>
            </p:nvCxnSpPr>
            <p:spPr>
              <a:xfrm>
                <a:off x="7380312" y="4882896"/>
                <a:ext cx="0" cy="50140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37" name="Přímá spojnice 36"/>
            <p:cNvCxnSpPr>
              <a:stCxn id="4" idx="3"/>
              <a:endCxn id="5" idx="1"/>
            </p:cNvCxnSpPr>
            <p:nvPr/>
          </p:nvCxnSpPr>
          <p:spPr>
            <a:xfrm>
              <a:off x="2020904" y="2482812"/>
              <a:ext cx="462864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>
              <a:stCxn id="17" idx="6"/>
            </p:cNvCxnSpPr>
            <p:nvPr/>
          </p:nvCxnSpPr>
          <p:spPr>
            <a:xfrm>
              <a:off x="3697864" y="2487721"/>
              <a:ext cx="226064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nice 44"/>
            <p:cNvCxnSpPr/>
            <p:nvPr/>
          </p:nvCxnSpPr>
          <p:spPr>
            <a:xfrm>
              <a:off x="3923928" y="2487721"/>
              <a:ext cx="0" cy="675515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>
              <a:off x="3923928" y="3055224"/>
              <a:ext cx="0" cy="10801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 flipH="1">
              <a:off x="2249504" y="3163236"/>
              <a:ext cx="1674424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Přímá spojnice 53"/>
            <p:cNvCxnSpPr>
              <a:stCxn id="4" idx="1"/>
            </p:cNvCxnSpPr>
            <p:nvPr/>
          </p:nvCxnSpPr>
          <p:spPr>
            <a:xfrm flipH="1" flipV="1">
              <a:off x="1356792" y="2482549"/>
              <a:ext cx="206912" cy="263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Přímá spojnice 55"/>
            <p:cNvCxnSpPr/>
            <p:nvPr/>
          </p:nvCxnSpPr>
          <p:spPr>
            <a:xfrm>
              <a:off x="1356792" y="2482549"/>
              <a:ext cx="0" cy="680687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Přímá spojnice 58"/>
            <p:cNvCxnSpPr/>
            <p:nvPr/>
          </p:nvCxnSpPr>
          <p:spPr>
            <a:xfrm>
              <a:off x="1356792" y="3163236"/>
              <a:ext cx="820704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římá spojnice 61"/>
            <p:cNvCxnSpPr>
              <a:stCxn id="5" idx="3"/>
              <a:endCxn id="17" idx="2"/>
            </p:cNvCxnSpPr>
            <p:nvPr/>
          </p:nvCxnSpPr>
          <p:spPr>
            <a:xfrm>
              <a:off x="2940968" y="2482812"/>
              <a:ext cx="396856" cy="4909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3" name="TextovéPole 62"/>
          <p:cNvSpPr txBox="1"/>
          <p:nvPr/>
        </p:nvSpPr>
        <p:spPr>
          <a:xfrm>
            <a:off x="948495" y="2628615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1.</a:t>
            </a:r>
            <a:endParaRPr lang="cs-CZ" b="1" dirty="0"/>
          </a:p>
        </p:txBody>
      </p:sp>
      <p:grpSp>
        <p:nvGrpSpPr>
          <p:cNvPr id="120" name="Skupina 119"/>
          <p:cNvGrpSpPr/>
          <p:nvPr/>
        </p:nvGrpSpPr>
        <p:grpSpPr>
          <a:xfrm>
            <a:off x="4812164" y="2924944"/>
            <a:ext cx="3067620" cy="1066177"/>
            <a:chOff x="4456708" y="2360175"/>
            <a:chExt cx="3067620" cy="1066177"/>
          </a:xfrm>
        </p:grpSpPr>
        <p:sp>
          <p:nvSpPr>
            <p:cNvPr id="6" name="Obdélník 5"/>
            <p:cNvSpPr/>
            <p:nvPr/>
          </p:nvSpPr>
          <p:spPr>
            <a:xfrm>
              <a:off x="6876256" y="2451191"/>
              <a:ext cx="457200" cy="21602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5118576" y="2451717"/>
              <a:ext cx="457200" cy="21602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2" name="Skupina 11"/>
            <p:cNvGrpSpPr/>
            <p:nvPr/>
          </p:nvGrpSpPr>
          <p:grpSpPr>
            <a:xfrm>
              <a:off x="5908560" y="2360175"/>
              <a:ext cx="360040" cy="369858"/>
              <a:chOff x="4932040" y="5435406"/>
              <a:chExt cx="360040" cy="369858"/>
            </a:xfrm>
          </p:grpSpPr>
          <p:sp>
            <p:nvSpPr>
              <p:cNvPr id="10" name="Ovál 9"/>
              <p:cNvSpPr/>
              <p:nvPr/>
            </p:nvSpPr>
            <p:spPr>
              <a:xfrm>
                <a:off x="4932040" y="5445224"/>
                <a:ext cx="360040" cy="360040"/>
              </a:xfrm>
              <a:prstGeom prst="ellipse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TextovéPole 10"/>
              <p:cNvSpPr txBox="1"/>
              <p:nvPr/>
            </p:nvSpPr>
            <p:spPr>
              <a:xfrm>
                <a:off x="4967952" y="543540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/>
                  <a:t>A</a:t>
                </a:r>
                <a:endParaRPr lang="cs-CZ" b="1" dirty="0"/>
              </a:p>
            </p:txBody>
          </p:sp>
        </p:grpSp>
        <p:grpSp>
          <p:nvGrpSpPr>
            <p:cNvPr id="30" name="Skupina 29"/>
            <p:cNvGrpSpPr/>
            <p:nvPr/>
          </p:nvGrpSpPr>
          <p:grpSpPr>
            <a:xfrm>
              <a:off x="6134988" y="2924944"/>
              <a:ext cx="72008" cy="501408"/>
              <a:chOff x="7308304" y="4882896"/>
              <a:chExt cx="72008" cy="501408"/>
            </a:xfrm>
          </p:grpSpPr>
          <p:cxnSp>
            <p:nvCxnSpPr>
              <p:cNvPr id="31" name="Přímá spojnice 30"/>
              <p:cNvCxnSpPr/>
              <p:nvPr/>
            </p:nvCxnSpPr>
            <p:spPr>
              <a:xfrm>
                <a:off x="7308304" y="5013176"/>
                <a:ext cx="0" cy="216024"/>
              </a:xfrm>
              <a:prstGeom prst="line">
                <a:avLst/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Přímá spojnice 31"/>
              <p:cNvCxnSpPr/>
              <p:nvPr/>
            </p:nvCxnSpPr>
            <p:spPr>
              <a:xfrm>
                <a:off x="7380312" y="4882896"/>
                <a:ext cx="0" cy="50140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67" name="Přímá spojnice 66"/>
            <p:cNvCxnSpPr>
              <a:stCxn id="7" idx="3"/>
              <a:endCxn id="10" idx="2"/>
            </p:cNvCxnSpPr>
            <p:nvPr/>
          </p:nvCxnSpPr>
          <p:spPr>
            <a:xfrm flipV="1">
              <a:off x="5575776" y="2550013"/>
              <a:ext cx="332784" cy="9716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Přímá spojnice 68"/>
            <p:cNvCxnSpPr>
              <a:stCxn id="10" idx="6"/>
              <a:endCxn id="6" idx="1"/>
            </p:cNvCxnSpPr>
            <p:nvPr/>
          </p:nvCxnSpPr>
          <p:spPr>
            <a:xfrm>
              <a:off x="6268600" y="2550013"/>
              <a:ext cx="607656" cy="919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Přímá spojnice 70"/>
            <p:cNvCxnSpPr>
              <a:stCxn id="7" idx="1"/>
            </p:cNvCxnSpPr>
            <p:nvPr/>
          </p:nvCxnSpPr>
          <p:spPr>
            <a:xfrm flipH="1">
              <a:off x="4860032" y="2559729"/>
              <a:ext cx="258544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Přímá spojnice 74"/>
            <p:cNvCxnSpPr/>
            <p:nvPr/>
          </p:nvCxnSpPr>
          <p:spPr>
            <a:xfrm>
              <a:off x="4860032" y="2550013"/>
              <a:ext cx="0" cy="625635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Přímá spojnice 76"/>
            <p:cNvCxnSpPr/>
            <p:nvPr/>
          </p:nvCxnSpPr>
          <p:spPr>
            <a:xfrm>
              <a:off x="4860032" y="3163236"/>
              <a:ext cx="1274956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Přímá spojnice 78"/>
            <p:cNvCxnSpPr>
              <a:stCxn id="6" idx="3"/>
            </p:cNvCxnSpPr>
            <p:nvPr/>
          </p:nvCxnSpPr>
          <p:spPr>
            <a:xfrm>
              <a:off x="7333456" y="2559203"/>
              <a:ext cx="190872" cy="526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Přímá spojnice 82"/>
            <p:cNvCxnSpPr/>
            <p:nvPr/>
          </p:nvCxnSpPr>
          <p:spPr>
            <a:xfrm>
              <a:off x="7524328" y="2544841"/>
              <a:ext cx="0" cy="630807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Přímá spojnice 84"/>
            <p:cNvCxnSpPr/>
            <p:nvPr/>
          </p:nvCxnSpPr>
          <p:spPr>
            <a:xfrm>
              <a:off x="6206996" y="3163236"/>
              <a:ext cx="1317332" cy="12412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2" name="TextovéPole 91"/>
            <p:cNvSpPr txBox="1"/>
            <p:nvPr/>
          </p:nvSpPr>
          <p:spPr>
            <a:xfrm>
              <a:off x="4456708" y="2640812"/>
              <a:ext cx="3593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2.</a:t>
              </a:r>
              <a:endParaRPr lang="cs-CZ" b="1" dirty="0"/>
            </a:p>
          </p:txBody>
        </p:sp>
      </p:grpSp>
      <p:grpSp>
        <p:nvGrpSpPr>
          <p:cNvPr id="119" name="Skupina 118"/>
          <p:cNvGrpSpPr/>
          <p:nvPr/>
        </p:nvGrpSpPr>
        <p:grpSpPr>
          <a:xfrm>
            <a:off x="3201396" y="4482469"/>
            <a:ext cx="2341072" cy="1218598"/>
            <a:chOff x="1356792" y="4368268"/>
            <a:chExt cx="2341072" cy="1218598"/>
          </a:xfrm>
        </p:grpSpPr>
        <p:sp>
          <p:nvSpPr>
            <p:cNvPr id="8" name="Obdélník 7"/>
            <p:cNvSpPr/>
            <p:nvPr/>
          </p:nvSpPr>
          <p:spPr>
            <a:xfrm>
              <a:off x="2020904" y="4369750"/>
              <a:ext cx="457200" cy="21602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2950456" y="4368268"/>
              <a:ext cx="457200" cy="21602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3" name="Skupina 12"/>
            <p:cNvGrpSpPr/>
            <p:nvPr/>
          </p:nvGrpSpPr>
          <p:grpSpPr>
            <a:xfrm>
              <a:off x="1973120" y="5122934"/>
              <a:ext cx="360040" cy="369858"/>
              <a:chOff x="4932040" y="5435406"/>
              <a:chExt cx="360040" cy="369858"/>
            </a:xfrm>
          </p:grpSpPr>
          <p:sp>
            <p:nvSpPr>
              <p:cNvPr id="14" name="Ovál 13"/>
              <p:cNvSpPr/>
              <p:nvPr/>
            </p:nvSpPr>
            <p:spPr>
              <a:xfrm>
                <a:off x="4932040" y="5445224"/>
                <a:ext cx="360040" cy="360040"/>
              </a:xfrm>
              <a:prstGeom prst="ellipse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4967952" y="5435406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/>
                  <a:t>A</a:t>
                </a:r>
                <a:endParaRPr lang="cs-CZ" b="1" dirty="0"/>
              </a:p>
            </p:txBody>
          </p:sp>
        </p:grpSp>
        <p:grpSp>
          <p:nvGrpSpPr>
            <p:cNvPr id="33" name="Skupina 32"/>
            <p:cNvGrpSpPr/>
            <p:nvPr/>
          </p:nvGrpSpPr>
          <p:grpSpPr>
            <a:xfrm>
              <a:off x="3151932" y="5085458"/>
              <a:ext cx="72008" cy="501408"/>
              <a:chOff x="7308304" y="4882896"/>
              <a:chExt cx="72008" cy="501408"/>
            </a:xfrm>
          </p:grpSpPr>
          <p:cxnSp>
            <p:nvCxnSpPr>
              <p:cNvPr id="34" name="Přímá spojnice 33"/>
              <p:cNvCxnSpPr/>
              <p:nvPr/>
            </p:nvCxnSpPr>
            <p:spPr>
              <a:xfrm>
                <a:off x="7308304" y="5013176"/>
                <a:ext cx="0" cy="216024"/>
              </a:xfrm>
              <a:prstGeom prst="line">
                <a:avLst/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Přímá spojnice 34"/>
              <p:cNvCxnSpPr/>
              <p:nvPr/>
            </p:nvCxnSpPr>
            <p:spPr>
              <a:xfrm>
                <a:off x="7380312" y="4882896"/>
                <a:ext cx="0" cy="50140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93" name="TextovéPole 92"/>
            <p:cNvSpPr txBox="1"/>
            <p:nvPr/>
          </p:nvSpPr>
          <p:spPr>
            <a:xfrm>
              <a:off x="1356792" y="4707274"/>
              <a:ext cx="3593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3.</a:t>
              </a:r>
              <a:endParaRPr lang="cs-CZ" b="1" dirty="0"/>
            </a:p>
          </p:txBody>
        </p:sp>
        <p:cxnSp>
          <p:nvCxnSpPr>
            <p:cNvPr id="95" name="Přímá spojnice 94"/>
            <p:cNvCxnSpPr>
              <a:stCxn id="8" idx="3"/>
              <a:endCxn id="9" idx="1"/>
            </p:cNvCxnSpPr>
            <p:nvPr/>
          </p:nvCxnSpPr>
          <p:spPr>
            <a:xfrm flipV="1">
              <a:off x="2478104" y="4476280"/>
              <a:ext cx="472352" cy="1482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Přímá spojnice 97"/>
            <p:cNvCxnSpPr>
              <a:stCxn id="9" idx="3"/>
            </p:cNvCxnSpPr>
            <p:nvPr/>
          </p:nvCxnSpPr>
          <p:spPr>
            <a:xfrm>
              <a:off x="3407656" y="4476280"/>
              <a:ext cx="290208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Přímá spojnice 102"/>
            <p:cNvCxnSpPr/>
            <p:nvPr/>
          </p:nvCxnSpPr>
          <p:spPr>
            <a:xfrm>
              <a:off x="3697864" y="4477762"/>
              <a:ext cx="0" cy="845988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Přímá spojnice 106"/>
            <p:cNvCxnSpPr/>
            <p:nvPr/>
          </p:nvCxnSpPr>
          <p:spPr>
            <a:xfrm>
              <a:off x="3223940" y="5336162"/>
              <a:ext cx="473924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Přímá spojnice 108"/>
            <p:cNvCxnSpPr/>
            <p:nvPr/>
          </p:nvCxnSpPr>
          <p:spPr>
            <a:xfrm flipH="1">
              <a:off x="1767144" y="4482469"/>
              <a:ext cx="253760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" name="Přímá spojnice 110"/>
            <p:cNvCxnSpPr/>
            <p:nvPr/>
          </p:nvCxnSpPr>
          <p:spPr>
            <a:xfrm>
              <a:off x="1767144" y="4476280"/>
              <a:ext cx="0" cy="83132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Přímá spojnice 112"/>
            <p:cNvCxnSpPr>
              <a:stCxn id="14" idx="2"/>
            </p:cNvCxnSpPr>
            <p:nvPr/>
          </p:nvCxnSpPr>
          <p:spPr>
            <a:xfrm flipH="1">
              <a:off x="1767144" y="5312772"/>
              <a:ext cx="205976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Přímá spojnice 114"/>
            <p:cNvCxnSpPr>
              <a:stCxn id="15" idx="3"/>
            </p:cNvCxnSpPr>
            <p:nvPr/>
          </p:nvCxnSpPr>
          <p:spPr>
            <a:xfrm>
              <a:off x="2333160" y="5307600"/>
              <a:ext cx="806236" cy="5172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2" name="TextovéPole 121"/>
              <p:cNvSpPr txBox="1"/>
              <p:nvPr/>
            </p:nvSpPr>
            <p:spPr>
              <a:xfrm>
                <a:off x="1588112" y="2333832"/>
                <a:ext cx="422552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4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cs-CZ" sz="1400" b="0" i="0" smtClean="0">
                              <a:latin typeface="Cambria Math"/>
                            </a:rPr>
                            <m:t>R</m:t>
                          </m:r>
                        </m:e>
                        <m:sub>
                          <m:r>
                            <a:rPr lang="cs-CZ" sz="1400" b="0" i="0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1400" dirty="0"/>
              </a:p>
            </p:txBody>
          </p:sp>
        </mc:Choice>
        <mc:Fallback>
          <p:sp>
            <p:nvSpPr>
              <p:cNvPr id="122" name="TextovéPole 1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88112" y="2333832"/>
                <a:ext cx="422552" cy="307777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4" name="TextovéPole 123"/>
              <p:cNvSpPr txBox="1"/>
              <p:nvPr/>
            </p:nvSpPr>
            <p:spPr>
              <a:xfrm>
                <a:off x="2499008" y="2328660"/>
                <a:ext cx="426719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4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cs-CZ" sz="1400" b="0" i="0" smtClean="0">
                              <a:latin typeface="Cambria Math"/>
                            </a:rPr>
                            <m:t>R</m:t>
                          </m:r>
                        </m:e>
                        <m:sub>
                          <m:r>
                            <a:rPr lang="cs-CZ" sz="1400" b="0" i="0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1400" dirty="0"/>
              </a:p>
            </p:txBody>
          </p:sp>
        </mc:Choice>
        <mc:Fallback>
          <p:sp>
            <p:nvSpPr>
              <p:cNvPr id="124" name="TextovéPole 1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99008" y="2328660"/>
                <a:ext cx="426719" cy="307777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6" name="TextovéPole 125"/>
              <p:cNvSpPr txBox="1"/>
              <p:nvPr/>
            </p:nvSpPr>
            <p:spPr>
              <a:xfrm>
                <a:off x="3898458" y="4436592"/>
                <a:ext cx="391299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400" b="1" i="0" smtClean="0">
                              <a:latin typeface="Cambria Math"/>
                            </a:rPr>
                            <m:t>𝐑</m:t>
                          </m:r>
                        </m:e>
                        <m:sub>
                          <m:r>
                            <a:rPr lang="cs-CZ" sz="1400" b="1" i="0" smtClean="0"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1400" b="1" dirty="0"/>
              </a:p>
            </p:txBody>
          </p:sp>
        </mc:Choice>
        <mc:Fallback>
          <p:sp>
            <p:nvSpPr>
              <p:cNvPr id="126" name="TextovéPole 1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8458" y="4436592"/>
                <a:ext cx="391299" cy="307777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7" name="TextovéPole 126"/>
              <p:cNvSpPr txBox="1"/>
              <p:nvPr/>
            </p:nvSpPr>
            <p:spPr>
              <a:xfrm>
                <a:off x="5491688" y="2977128"/>
                <a:ext cx="439544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400" b="1" i="0" smtClean="0">
                              <a:latin typeface="Cambria Math"/>
                            </a:rPr>
                            <m:t>𝐑</m:t>
                          </m:r>
                        </m:e>
                        <m:sub>
                          <m:r>
                            <a:rPr lang="cs-CZ" sz="1400" b="1" i="0" smtClean="0"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1400" b="1" dirty="0"/>
              </a:p>
            </p:txBody>
          </p:sp>
        </mc:Choice>
        <mc:Fallback>
          <p:sp>
            <p:nvSpPr>
              <p:cNvPr id="127" name="TextovéPole 1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91688" y="2977128"/>
                <a:ext cx="439544" cy="307777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9" name="TextovéPole 128"/>
              <p:cNvSpPr txBox="1"/>
              <p:nvPr/>
            </p:nvSpPr>
            <p:spPr>
              <a:xfrm>
                <a:off x="7240540" y="2970083"/>
                <a:ext cx="439543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400" b="1" i="0" smtClean="0">
                              <a:latin typeface="Cambria Math"/>
                            </a:rPr>
                            <m:t>𝐑</m:t>
                          </m:r>
                        </m:e>
                        <m:sub>
                          <m:r>
                            <a:rPr lang="cs-CZ" sz="1400" b="1" i="0" smtClean="0"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1400" b="1" dirty="0"/>
              </a:p>
            </p:txBody>
          </p:sp>
        </mc:Choice>
        <mc:Fallback>
          <p:sp>
            <p:nvSpPr>
              <p:cNvPr id="129" name="TextovéPole 1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40540" y="2970083"/>
                <a:ext cx="439543" cy="307777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0" name="TextovéPole 129"/>
              <p:cNvSpPr txBox="1"/>
              <p:nvPr/>
            </p:nvSpPr>
            <p:spPr>
              <a:xfrm>
                <a:off x="4803888" y="4433128"/>
                <a:ext cx="439543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400" b="1" i="0" smtClean="0">
                              <a:latin typeface="Cambria Math"/>
                            </a:rPr>
                            <m:t>𝐑</m:t>
                          </m:r>
                        </m:e>
                        <m:sub>
                          <m:r>
                            <a:rPr lang="cs-CZ" sz="1400" b="1" i="0" smtClean="0"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1400" b="1" dirty="0"/>
              </a:p>
            </p:txBody>
          </p:sp>
        </mc:Choice>
        <mc:Fallback>
          <p:sp>
            <p:nvSpPr>
              <p:cNvPr id="130" name="TextovéPole 1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03888" y="4433128"/>
                <a:ext cx="439543" cy="307777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865371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Výsledek měření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endParaRPr lang="cs-CZ" sz="2000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Naměřené hodnoty proudů na všech ampérmetrech jsou stejné.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Otázka: </a:t>
            </a:r>
            <a:r>
              <a:rPr lang="cs-CZ" sz="2000" b="1" dirty="0" smtClean="0">
                <a:solidFill>
                  <a:srgbClr val="FF0000"/>
                </a:solidFill>
              </a:rPr>
              <a:t>Jak nazýváme obvod, ve kterém byly rezistory zapojeny?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Vyber odpověď: a) </a:t>
            </a:r>
            <a:r>
              <a:rPr lang="cs-CZ" sz="2000" b="1" i="1" dirty="0" smtClean="0"/>
              <a:t>větvený</a:t>
            </a:r>
            <a:endParaRPr lang="cs-CZ" sz="2000" b="1" i="1" dirty="0" smtClean="0"/>
          </a:p>
          <a:p>
            <a:pPr marL="0" indent="0">
              <a:buNone/>
            </a:pPr>
            <a:r>
              <a:rPr lang="cs-CZ" sz="2000" b="1" dirty="0"/>
              <a:t>	</a:t>
            </a:r>
            <a:r>
              <a:rPr lang="cs-CZ" sz="2000" b="1" dirty="0" smtClean="0"/>
              <a:t>                     b) </a:t>
            </a:r>
            <a:r>
              <a:rPr lang="cs-CZ" sz="2000" b="1" i="1" dirty="0" smtClean="0"/>
              <a:t>jednoduchý</a:t>
            </a:r>
            <a:endParaRPr lang="cs-CZ" sz="2000" b="1" i="1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b="1" i="1" dirty="0" smtClean="0"/>
              <a:t>Závěr:</a:t>
            </a:r>
            <a:r>
              <a:rPr lang="cs-CZ" sz="2000" dirty="0" smtClean="0"/>
              <a:t> </a:t>
            </a:r>
            <a:r>
              <a:rPr lang="cs-CZ" sz="2000" b="1" dirty="0" smtClean="0"/>
              <a:t>Při zapojení rezistorů (spotřebičů) za sebou </a:t>
            </a:r>
            <a:r>
              <a:rPr lang="cs-CZ" sz="2000" dirty="0" smtClean="0"/>
              <a:t>(do série) </a:t>
            </a:r>
            <a:r>
              <a:rPr lang="cs-CZ" sz="2000" b="1" dirty="0" smtClean="0">
                <a:solidFill>
                  <a:srgbClr val="FF0000"/>
                </a:solidFill>
              </a:rPr>
              <a:t>je proud </a:t>
            </a:r>
            <a:br>
              <a:rPr lang="cs-CZ" sz="2000" b="1" dirty="0" smtClean="0">
                <a:solidFill>
                  <a:srgbClr val="FF0000"/>
                </a:solidFill>
              </a:rPr>
            </a:br>
            <a:r>
              <a:rPr lang="cs-CZ" sz="2000" b="1" dirty="0" smtClean="0">
                <a:solidFill>
                  <a:srgbClr val="FF0000"/>
                </a:solidFill>
              </a:rPr>
              <a:t>v jednoduchém obvodě všude stejný.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976515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Napětí v obvodě při sériovém zapojení rezistorů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endParaRPr lang="cs-CZ" sz="2000" i="1" dirty="0" smtClean="0">
              <a:solidFill>
                <a:srgbClr val="FF0000"/>
              </a:solidFill>
            </a:endParaRPr>
          </a:p>
          <a:p>
            <a:r>
              <a:rPr lang="cs-CZ" sz="2000" b="1" i="1" dirty="0" smtClean="0">
                <a:solidFill>
                  <a:srgbClr val="FF0000"/>
                </a:solidFill>
              </a:rPr>
              <a:t>Zapoj obvody podle uvedených schémat a zapiš naměřené hodnoty.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488089" y="3417219"/>
            <a:ext cx="576064" cy="21602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762780" y="3251102"/>
            <a:ext cx="576064" cy="21602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699792" y="3417219"/>
            <a:ext cx="576064" cy="21602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788024" y="3237359"/>
            <a:ext cx="576064" cy="21602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5" name="Skupina 14"/>
          <p:cNvGrpSpPr/>
          <p:nvPr/>
        </p:nvGrpSpPr>
        <p:grpSpPr>
          <a:xfrm>
            <a:off x="1547664" y="2809580"/>
            <a:ext cx="444481" cy="432048"/>
            <a:chOff x="6935831" y="4581128"/>
            <a:chExt cx="444481" cy="432048"/>
          </a:xfrm>
        </p:grpSpPr>
        <p:sp>
          <p:nvSpPr>
            <p:cNvPr id="16" name="Ovál 15"/>
            <p:cNvSpPr/>
            <p:nvPr/>
          </p:nvSpPr>
          <p:spPr>
            <a:xfrm>
              <a:off x="6948264" y="4581128"/>
              <a:ext cx="432048" cy="432048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17" name="TextovéPole 16"/>
                <p:cNvSpPr txBox="1"/>
                <p:nvPr/>
              </p:nvSpPr>
              <p:spPr>
                <a:xfrm>
                  <a:off x="6935831" y="4627875"/>
                  <a:ext cx="444481" cy="338554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1600" b="1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1600" b="1" i="0" smtClean="0">
                                <a:latin typeface="Cambria Math"/>
                              </a:rPr>
                              <m:t>𝐕</m:t>
                            </m:r>
                          </m:e>
                          <m:sub>
                            <m:r>
                              <a:rPr lang="cs-CZ" sz="1600" b="1" i="0" smtClean="0">
                                <a:latin typeface="Cambria Math"/>
                              </a:rPr>
                              <m:t>𝟏</m:t>
                            </m:r>
                          </m:sub>
                        </m:sSub>
                      </m:oMath>
                    </m:oMathPara>
                  </a14:m>
                  <a:endParaRPr lang="cs-CZ" sz="1600" b="1" dirty="0"/>
                </a:p>
              </p:txBody>
            </p:sp>
          </mc:Choice>
          <mc:Fallback>
            <p:sp>
              <p:nvSpPr>
                <p:cNvPr id="17" name="TextovéPole 1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935831" y="4627875"/>
                  <a:ext cx="444481" cy="338554"/>
                </a:xfrm>
                <a:prstGeom prst="rect">
                  <a:avLst/>
                </a:prstGeom>
                <a:blipFill rotWithShape="1">
                  <a:blip r:embed="rId2" cstate="print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cxnSp>
        <p:nvCxnSpPr>
          <p:cNvPr id="22" name="Přímá spojnice 21"/>
          <p:cNvCxnSpPr>
            <a:stCxn id="17" idx="3"/>
          </p:cNvCxnSpPr>
          <p:nvPr/>
        </p:nvCxnSpPr>
        <p:spPr>
          <a:xfrm>
            <a:off x="1992145" y="3025604"/>
            <a:ext cx="19187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319923" y="3032687"/>
            <a:ext cx="0" cy="4925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stCxn id="17" idx="1"/>
          </p:cNvCxnSpPr>
          <p:nvPr/>
        </p:nvCxnSpPr>
        <p:spPr>
          <a:xfrm flipH="1">
            <a:off x="1319923" y="3025604"/>
            <a:ext cx="22774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2184019" y="3025604"/>
            <a:ext cx="0" cy="4996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1" name="Skupina 40"/>
          <p:cNvGrpSpPr/>
          <p:nvPr/>
        </p:nvGrpSpPr>
        <p:grpSpPr>
          <a:xfrm>
            <a:off x="2463473" y="3871984"/>
            <a:ext cx="72008" cy="554192"/>
            <a:chOff x="5940152" y="5271615"/>
            <a:chExt cx="72008" cy="554192"/>
          </a:xfrm>
        </p:grpSpPr>
        <p:cxnSp>
          <p:nvCxnSpPr>
            <p:cNvPr id="30" name="Přímá spojnice 29"/>
            <p:cNvCxnSpPr/>
            <p:nvPr/>
          </p:nvCxnSpPr>
          <p:spPr>
            <a:xfrm>
              <a:off x="5940152" y="5440506"/>
              <a:ext cx="0" cy="216024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nice 33"/>
            <p:cNvCxnSpPr/>
            <p:nvPr/>
          </p:nvCxnSpPr>
          <p:spPr>
            <a:xfrm>
              <a:off x="6012160" y="5271615"/>
              <a:ext cx="0" cy="55419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6" name="Skupina 75"/>
          <p:cNvGrpSpPr/>
          <p:nvPr/>
        </p:nvGrpSpPr>
        <p:grpSpPr>
          <a:xfrm>
            <a:off x="5508104" y="3796263"/>
            <a:ext cx="72008" cy="489223"/>
            <a:chOff x="6092552" y="5424015"/>
            <a:chExt cx="72008" cy="489223"/>
          </a:xfrm>
        </p:grpSpPr>
        <p:cxnSp>
          <p:nvCxnSpPr>
            <p:cNvPr id="35" name="Přímá spojnice 34"/>
            <p:cNvCxnSpPr/>
            <p:nvPr/>
          </p:nvCxnSpPr>
          <p:spPr>
            <a:xfrm>
              <a:off x="6092552" y="5592906"/>
              <a:ext cx="0" cy="216024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nice 35"/>
            <p:cNvCxnSpPr/>
            <p:nvPr/>
          </p:nvCxnSpPr>
          <p:spPr>
            <a:xfrm>
              <a:off x="6164560" y="5424015"/>
              <a:ext cx="0" cy="489223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43" name="Přímá spojnice 42"/>
          <p:cNvCxnSpPr>
            <a:stCxn id="5" idx="3"/>
          </p:cNvCxnSpPr>
          <p:nvPr/>
        </p:nvCxnSpPr>
        <p:spPr>
          <a:xfrm>
            <a:off x="2064153" y="3525231"/>
            <a:ext cx="1198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>
            <a:stCxn id="5" idx="1"/>
          </p:cNvCxnSpPr>
          <p:nvPr/>
        </p:nvCxnSpPr>
        <p:spPr>
          <a:xfrm flipH="1">
            <a:off x="1319923" y="3525231"/>
            <a:ext cx="1681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>
            <a:endCxn id="10" idx="1"/>
          </p:cNvCxnSpPr>
          <p:nvPr/>
        </p:nvCxnSpPr>
        <p:spPr>
          <a:xfrm>
            <a:off x="2184019" y="3525231"/>
            <a:ext cx="51577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H="1">
            <a:off x="1187624" y="3525231"/>
            <a:ext cx="13229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1187624" y="3525231"/>
            <a:ext cx="0" cy="62384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1187624" y="4149080"/>
            <a:ext cx="125428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>
            <a:stCxn id="10" idx="3"/>
          </p:cNvCxnSpPr>
          <p:nvPr/>
        </p:nvCxnSpPr>
        <p:spPr>
          <a:xfrm>
            <a:off x="3275856" y="3525231"/>
            <a:ext cx="2160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3491880" y="3525231"/>
            <a:ext cx="0" cy="6236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2535481" y="4148887"/>
            <a:ext cx="956399" cy="19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1" name="Skupina 70"/>
          <p:cNvGrpSpPr/>
          <p:nvPr/>
        </p:nvGrpSpPr>
        <p:grpSpPr>
          <a:xfrm>
            <a:off x="5820122" y="2651770"/>
            <a:ext cx="444481" cy="432048"/>
            <a:chOff x="5654287" y="4414916"/>
            <a:chExt cx="444481" cy="432048"/>
          </a:xfrm>
        </p:grpSpPr>
        <p:sp>
          <p:nvSpPr>
            <p:cNvPr id="19" name="Ovál 18"/>
            <p:cNvSpPr/>
            <p:nvPr/>
          </p:nvSpPr>
          <p:spPr>
            <a:xfrm>
              <a:off x="5660504" y="4414916"/>
              <a:ext cx="432048" cy="432048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70" name="TextovéPole 69"/>
                <p:cNvSpPr txBox="1"/>
                <p:nvPr/>
              </p:nvSpPr>
              <p:spPr>
                <a:xfrm>
                  <a:off x="5654287" y="4474105"/>
                  <a:ext cx="444481" cy="338554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1600" b="1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1600" b="1" i="0" smtClean="0">
                                <a:latin typeface="Cambria Math"/>
                              </a:rPr>
                              <m:t>𝐕</m:t>
                            </m:r>
                          </m:e>
                          <m:sub>
                            <m:r>
                              <a:rPr lang="cs-CZ" sz="1600" b="1" i="0" smtClean="0">
                                <a:latin typeface="Cambria Math"/>
                              </a:rPr>
                              <m:t>𝟐</m:t>
                            </m:r>
                          </m:sub>
                        </m:sSub>
                      </m:oMath>
                    </m:oMathPara>
                  </a14:m>
                  <a:endParaRPr lang="cs-CZ" sz="1600" b="1" dirty="0"/>
                </a:p>
              </p:txBody>
            </p:sp>
          </mc:Choice>
          <mc:Fallback>
            <p:sp>
              <p:nvSpPr>
                <p:cNvPr id="70" name="TextovéPole 6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654287" y="4474105"/>
                  <a:ext cx="444481" cy="338554"/>
                </a:xfrm>
                <a:prstGeom prst="rect">
                  <a:avLst/>
                </a:prstGeom>
                <a:blipFill rotWithShape="1">
                  <a:blip r:embed="rId3" cstate="print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172" name="Skupina 171"/>
          <p:cNvGrpSpPr/>
          <p:nvPr/>
        </p:nvGrpSpPr>
        <p:grpSpPr>
          <a:xfrm>
            <a:off x="3193735" y="4365362"/>
            <a:ext cx="576064" cy="307777"/>
            <a:chOff x="3193735" y="4365362"/>
            <a:chExt cx="576064" cy="307777"/>
          </a:xfrm>
        </p:grpSpPr>
        <p:sp>
          <p:nvSpPr>
            <p:cNvPr id="9" name="Obdélník 8"/>
            <p:cNvSpPr/>
            <p:nvPr/>
          </p:nvSpPr>
          <p:spPr>
            <a:xfrm>
              <a:off x="3193735" y="4411452"/>
              <a:ext cx="576064" cy="250488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77" name="TextovéPole 76"/>
                <p:cNvSpPr txBox="1"/>
                <p:nvPr/>
              </p:nvSpPr>
              <p:spPr>
                <a:xfrm>
                  <a:off x="3261995" y="4365362"/>
                  <a:ext cx="439543" cy="30777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1400" b="1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1400" b="1" i="0" smtClean="0">
                                <a:latin typeface="Cambria Math"/>
                              </a:rPr>
                              <m:t>𝐑</m:t>
                            </m:r>
                          </m:e>
                          <m:sub>
                            <m:r>
                              <a:rPr lang="cs-CZ" sz="1400" b="1" i="0" smtClean="0">
                                <a:latin typeface="Cambria Math"/>
                              </a:rPr>
                              <m:t>𝟏</m:t>
                            </m:r>
                          </m:sub>
                        </m:sSub>
                      </m:oMath>
                    </m:oMathPara>
                  </a14:m>
                  <a:endParaRPr lang="cs-CZ" sz="1400" b="1" dirty="0"/>
                </a:p>
              </p:txBody>
            </p:sp>
          </mc:Choice>
          <mc:Fallback>
            <p:sp>
              <p:nvSpPr>
                <p:cNvPr id="77" name="TextovéPole 7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261995" y="4365362"/>
                  <a:ext cx="439543" cy="307777"/>
                </a:xfrm>
                <a:prstGeom prst="rect">
                  <a:avLst/>
                </a:prstGeom>
                <a:blipFill rotWithShape="1">
                  <a:blip r:embed="rId4" cstate="print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151" name="Skupina 150"/>
          <p:cNvGrpSpPr/>
          <p:nvPr/>
        </p:nvGrpSpPr>
        <p:grpSpPr>
          <a:xfrm>
            <a:off x="3851920" y="4934792"/>
            <a:ext cx="72008" cy="489223"/>
            <a:chOff x="5940152" y="5271615"/>
            <a:chExt cx="72008" cy="489223"/>
          </a:xfrm>
        </p:grpSpPr>
        <p:cxnSp>
          <p:nvCxnSpPr>
            <p:cNvPr id="78" name="Přímá spojnice 77"/>
            <p:cNvCxnSpPr/>
            <p:nvPr/>
          </p:nvCxnSpPr>
          <p:spPr>
            <a:xfrm>
              <a:off x="5940152" y="5440506"/>
              <a:ext cx="0" cy="216024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Přímá spojnice 78"/>
            <p:cNvCxnSpPr/>
            <p:nvPr/>
          </p:nvCxnSpPr>
          <p:spPr>
            <a:xfrm>
              <a:off x="6012160" y="5271615"/>
              <a:ext cx="0" cy="489223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86" name="TextovéPole 85"/>
              <p:cNvSpPr txBox="1"/>
              <p:nvPr/>
            </p:nvSpPr>
            <p:spPr>
              <a:xfrm>
                <a:off x="4856284" y="3194881"/>
                <a:ext cx="439543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400" b="1" i="0" smtClean="0">
                              <a:latin typeface="Cambria Math"/>
                            </a:rPr>
                            <m:t>𝐑</m:t>
                          </m:r>
                        </m:e>
                        <m:sub>
                          <m:r>
                            <a:rPr lang="cs-CZ" sz="1400" b="1" i="0" smtClean="0"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1400" b="1" dirty="0"/>
              </a:p>
            </p:txBody>
          </p:sp>
        </mc:Choice>
        <mc:Fallback>
          <p:sp>
            <p:nvSpPr>
              <p:cNvPr id="86" name="TextovéPole 8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56284" y="3194881"/>
                <a:ext cx="439543" cy="307777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7" name="TextovéPole 86"/>
              <p:cNvSpPr txBox="1"/>
              <p:nvPr/>
            </p:nvSpPr>
            <p:spPr>
              <a:xfrm>
                <a:off x="1560097" y="3356602"/>
                <a:ext cx="439543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400" b="1" i="0" smtClean="0">
                              <a:latin typeface="Cambria Math"/>
                            </a:rPr>
                            <m:t>𝐑</m:t>
                          </m:r>
                        </m:e>
                        <m:sub>
                          <m:r>
                            <a:rPr lang="cs-CZ" sz="1400" b="1" i="0" smtClean="0"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1400" b="1" dirty="0"/>
              </a:p>
            </p:txBody>
          </p:sp>
        </mc:Choice>
        <mc:Fallback>
          <p:sp>
            <p:nvSpPr>
              <p:cNvPr id="87" name="TextovéPole 8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0097" y="3356602"/>
                <a:ext cx="439543" cy="307777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73" name="Skupina 172"/>
          <p:cNvGrpSpPr/>
          <p:nvPr/>
        </p:nvGrpSpPr>
        <p:grpSpPr>
          <a:xfrm>
            <a:off x="4300330" y="4375910"/>
            <a:ext cx="576064" cy="307777"/>
            <a:chOff x="4856284" y="4477773"/>
            <a:chExt cx="576064" cy="307777"/>
          </a:xfrm>
        </p:grpSpPr>
        <p:sp>
          <p:nvSpPr>
            <p:cNvPr id="8" name="Obdélník 7"/>
            <p:cNvSpPr/>
            <p:nvPr/>
          </p:nvSpPr>
          <p:spPr>
            <a:xfrm>
              <a:off x="4856284" y="4523650"/>
              <a:ext cx="576064" cy="216024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88" name="TextovéPole 87"/>
                <p:cNvSpPr txBox="1"/>
                <p:nvPr/>
              </p:nvSpPr>
              <p:spPr>
                <a:xfrm>
                  <a:off x="4931285" y="4477773"/>
                  <a:ext cx="439543" cy="30777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1400" b="1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1400" b="1" i="0" smtClean="0">
                                <a:latin typeface="Cambria Math"/>
                              </a:rPr>
                              <m:t>𝐑</m:t>
                            </m:r>
                          </m:e>
                          <m:sub>
                            <m:r>
                              <a:rPr lang="cs-CZ" sz="1400" b="1" i="0" smtClean="0">
                                <a:latin typeface="Cambria Math"/>
                              </a:rPr>
                              <m:t>𝟐</m:t>
                            </m:r>
                          </m:sub>
                        </m:sSub>
                      </m:oMath>
                    </m:oMathPara>
                  </a14:m>
                  <a:endParaRPr lang="cs-CZ" sz="1400" b="1" dirty="0"/>
                </a:p>
              </p:txBody>
            </p:sp>
          </mc:Choice>
          <mc:Fallback>
            <p:sp>
              <p:nvSpPr>
                <p:cNvPr id="88" name="TextovéPole 8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931285" y="4477773"/>
                  <a:ext cx="439543" cy="307777"/>
                </a:xfrm>
                <a:prstGeom prst="rect">
                  <a:avLst/>
                </a:prstGeom>
                <a:blipFill rotWithShape="1">
                  <a:blip r:embed="rId6" cstate="print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92" name="TextovéPole 91"/>
              <p:cNvSpPr txBox="1"/>
              <p:nvPr/>
            </p:nvSpPr>
            <p:spPr>
              <a:xfrm>
                <a:off x="5803900" y="3194439"/>
                <a:ext cx="476925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600" b="1" i="0" smtClean="0">
                              <a:latin typeface="Cambria Math"/>
                            </a:rPr>
                            <m:t>𝐑</m:t>
                          </m:r>
                        </m:e>
                        <m:sub>
                          <m:r>
                            <a:rPr lang="cs-CZ" sz="1600" b="1" i="0" smtClean="0"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1600" b="1" dirty="0"/>
              </a:p>
            </p:txBody>
          </p:sp>
        </mc:Choice>
        <mc:Fallback>
          <p:sp>
            <p:nvSpPr>
              <p:cNvPr id="92" name="TextovéPole 9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03900" y="3194439"/>
                <a:ext cx="476925" cy="338554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3" name="TextovéPole 92"/>
              <p:cNvSpPr txBox="1"/>
              <p:nvPr/>
            </p:nvSpPr>
            <p:spPr>
              <a:xfrm>
                <a:off x="2756258" y="3355954"/>
                <a:ext cx="476925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600" b="1" i="0" smtClean="0">
                              <a:latin typeface="Cambria Math"/>
                            </a:rPr>
                            <m:t>𝐑</m:t>
                          </m:r>
                        </m:e>
                        <m:sub>
                          <m:r>
                            <a:rPr lang="cs-CZ" sz="1600" b="1" i="0" smtClean="0"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1600" b="1" dirty="0"/>
              </a:p>
            </p:txBody>
          </p:sp>
        </mc:Choice>
        <mc:Fallback>
          <p:sp>
            <p:nvSpPr>
              <p:cNvPr id="93" name="TextovéPole 9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56258" y="3355954"/>
                <a:ext cx="476925" cy="338554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97" name="Přímá spojnice 96"/>
          <p:cNvCxnSpPr>
            <a:stCxn id="19" idx="2"/>
          </p:cNvCxnSpPr>
          <p:nvPr/>
        </p:nvCxnSpPr>
        <p:spPr>
          <a:xfrm flipH="1">
            <a:off x="5580112" y="2867794"/>
            <a:ext cx="24622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>
            <a:off x="5580112" y="2880236"/>
            <a:ext cx="0" cy="4720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>
            <a:stCxn id="11" idx="1"/>
          </p:cNvCxnSpPr>
          <p:nvPr/>
        </p:nvCxnSpPr>
        <p:spPr>
          <a:xfrm flipH="1">
            <a:off x="4499992" y="3345371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>
            <a:off x="4499992" y="3345371"/>
            <a:ext cx="0" cy="7277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nice 116"/>
          <p:cNvCxnSpPr/>
          <p:nvPr/>
        </p:nvCxnSpPr>
        <p:spPr>
          <a:xfrm flipH="1">
            <a:off x="4499992" y="4073166"/>
            <a:ext cx="10081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Přímá spojnice 119"/>
          <p:cNvCxnSpPr/>
          <p:nvPr/>
        </p:nvCxnSpPr>
        <p:spPr>
          <a:xfrm flipV="1">
            <a:off x="5580112" y="4073166"/>
            <a:ext cx="936104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Přímá spojnice 126"/>
          <p:cNvCxnSpPr>
            <a:stCxn id="7" idx="3"/>
          </p:cNvCxnSpPr>
          <p:nvPr/>
        </p:nvCxnSpPr>
        <p:spPr>
          <a:xfrm>
            <a:off x="6338844" y="3359114"/>
            <a:ext cx="399612" cy="46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Přímá spojnice 130"/>
          <p:cNvCxnSpPr/>
          <p:nvPr/>
        </p:nvCxnSpPr>
        <p:spPr>
          <a:xfrm>
            <a:off x="6738456" y="3352242"/>
            <a:ext cx="0" cy="7209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nice 132"/>
          <p:cNvCxnSpPr/>
          <p:nvPr/>
        </p:nvCxnSpPr>
        <p:spPr>
          <a:xfrm>
            <a:off x="6469360" y="4073167"/>
            <a:ext cx="2690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Přímá spojnice 136"/>
          <p:cNvCxnSpPr/>
          <p:nvPr/>
        </p:nvCxnSpPr>
        <p:spPr>
          <a:xfrm>
            <a:off x="6516216" y="2880236"/>
            <a:ext cx="0" cy="48117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Přímá spojnice 138"/>
          <p:cNvCxnSpPr>
            <a:stCxn id="19" idx="6"/>
          </p:cNvCxnSpPr>
          <p:nvPr/>
        </p:nvCxnSpPr>
        <p:spPr>
          <a:xfrm>
            <a:off x="6258387" y="2867794"/>
            <a:ext cx="257829" cy="124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Přímá spojnice 141"/>
          <p:cNvCxnSpPr>
            <a:stCxn id="11" idx="3"/>
            <a:endCxn id="7" idx="1"/>
          </p:cNvCxnSpPr>
          <p:nvPr/>
        </p:nvCxnSpPr>
        <p:spPr>
          <a:xfrm>
            <a:off x="5364088" y="3345371"/>
            <a:ext cx="398692" cy="1374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" name="Ovál 142"/>
          <p:cNvSpPr/>
          <p:nvPr/>
        </p:nvSpPr>
        <p:spPr>
          <a:xfrm>
            <a:off x="5563434" y="3304349"/>
            <a:ext cx="45719" cy="4610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4" name="Ovál 143"/>
          <p:cNvSpPr/>
          <p:nvPr/>
        </p:nvSpPr>
        <p:spPr>
          <a:xfrm>
            <a:off x="6493356" y="3322318"/>
            <a:ext cx="45719" cy="4610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5" name="Ovál 144"/>
          <p:cNvSpPr/>
          <p:nvPr/>
        </p:nvSpPr>
        <p:spPr>
          <a:xfrm>
            <a:off x="2161159" y="3492865"/>
            <a:ext cx="45719" cy="4610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6" name="Ovál 145"/>
          <p:cNvSpPr/>
          <p:nvPr/>
        </p:nvSpPr>
        <p:spPr>
          <a:xfrm>
            <a:off x="4395879" y="5165589"/>
            <a:ext cx="45719" cy="4610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7" name="Ovál 146"/>
          <p:cNvSpPr/>
          <p:nvPr/>
        </p:nvSpPr>
        <p:spPr>
          <a:xfrm>
            <a:off x="1297063" y="3496868"/>
            <a:ext cx="45719" cy="4610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8" name="Ovál 147"/>
          <p:cNvSpPr/>
          <p:nvPr/>
        </p:nvSpPr>
        <p:spPr>
          <a:xfrm>
            <a:off x="3361008" y="5179403"/>
            <a:ext cx="45719" cy="4610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50" name="Skupina 149"/>
          <p:cNvGrpSpPr/>
          <p:nvPr/>
        </p:nvGrpSpPr>
        <p:grpSpPr>
          <a:xfrm>
            <a:off x="3616114" y="5541378"/>
            <a:ext cx="570059" cy="432048"/>
            <a:chOff x="7530332" y="4544944"/>
            <a:chExt cx="570059" cy="432048"/>
          </a:xfrm>
        </p:grpSpPr>
        <p:sp>
          <p:nvSpPr>
            <p:cNvPr id="12" name="Ovál 11"/>
            <p:cNvSpPr/>
            <p:nvPr/>
          </p:nvSpPr>
          <p:spPr>
            <a:xfrm>
              <a:off x="7587090" y="4544944"/>
              <a:ext cx="432048" cy="432048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149" name="TextovéPole 148"/>
                <p:cNvSpPr txBox="1"/>
                <p:nvPr/>
              </p:nvSpPr>
              <p:spPr>
                <a:xfrm rot="10800000" flipV="1">
                  <a:off x="7530332" y="4612062"/>
                  <a:ext cx="570059" cy="33855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1600" b="1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1600" b="1" i="0" smtClean="0">
                                <a:latin typeface="Cambria Math"/>
                              </a:rPr>
                              <m:t>𝐕</m:t>
                            </m:r>
                          </m:e>
                          <m:sub>
                            <m:r>
                              <a:rPr lang="cs-CZ" sz="1600" b="1" i="0" smtClean="0">
                                <a:latin typeface="Cambria Math"/>
                              </a:rPr>
                              <m:t>𝟑</m:t>
                            </m:r>
                          </m:sub>
                        </m:sSub>
                      </m:oMath>
                    </m:oMathPara>
                  </a14:m>
                  <a:endParaRPr lang="cs-CZ" sz="1600" b="1" dirty="0"/>
                </a:p>
              </p:txBody>
            </p:sp>
          </mc:Choice>
          <mc:Fallback>
            <p:sp>
              <p:nvSpPr>
                <p:cNvPr id="149" name="TextovéPole 14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 rot="10800000" flipV="1">
                  <a:off x="7530332" y="4612062"/>
                  <a:ext cx="570059" cy="338554"/>
                </a:xfrm>
                <a:prstGeom prst="rect">
                  <a:avLst/>
                </a:prstGeom>
                <a:blipFill rotWithShape="1">
                  <a:blip r:embed="rId9" cstate="print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cxnSp>
        <p:nvCxnSpPr>
          <p:cNvPr id="163" name="Přímá spojnice 162"/>
          <p:cNvCxnSpPr/>
          <p:nvPr/>
        </p:nvCxnSpPr>
        <p:spPr>
          <a:xfrm flipH="1">
            <a:off x="2892384" y="5211695"/>
            <a:ext cx="93610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Přímá spojnice 165"/>
          <p:cNvCxnSpPr/>
          <p:nvPr/>
        </p:nvCxnSpPr>
        <p:spPr>
          <a:xfrm flipV="1">
            <a:off x="2915816" y="4536696"/>
            <a:ext cx="0" cy="675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Přímá spojnice 177"/>
          <p:cNvCxnSpPr/>
          <p:nvPr/>
        </p:nvCxnSpPr>
        <p:spPr>
          <a:xfrm>
            <a:off x="3383868" y="5211695"/>
            <a:ext cx="0" cy="517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0" name="Přímá spojnice 179"/>
          <p:cNvCxnSpPr/>
          <p:nvPr/>
        </p:nvCxnSpPr>
        <p:spPr>
          <a:xfrm>
            <a:off x="3383868" y="5721289"/>
            <a:ext cx="3117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5" name="Přímá spojnice 184"/>
          <p:cNvCxnSpPr/>
          <p:nvPr/>
        </p:nvCxnSpPr>
        <p:spPr>
          <a:xfrm>
            <a:off x="4127704" y="5718053"/>
            <a:ext cx="29103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7" name="Přímá spojnice 186"/>
          <p:cNvCxnSpPr/>
          <p:nvPr/>
        </p:nvCxnSpPr>
        <p:spPr>
          <a:xfrm>
            <a:off x="3923928" y="5211695"/>
            <a:ext cx="131177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9" name="Přímá spojnice 188"/>
          <p:cNvCxnSpPr/>
          <p:nvPr/>
        </p:nvCxnSpPr>
        <p:spPr>
          <a:xfrm flipV="1">
            <a:off x="4418739" y="5211695"/>
            <a:ext cx="0" cy="5095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4" name="Přímá spojnice 193"/>
          <p:cNvCxnSpPr>
            <a:endCxn id="9" idx="1"/>
          </p:cNvCxnSpPr>
          <p:nvPr/>
        </p:nvCxnSpPr>
        <p:spPr>
          <a:xfrm>
            <a:off x="2915816" y="4536696"/>
            <a:ext cx="27791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7" name="Přímá spojnice 196"/>
          <p:cNvCxnSpPr>
            <a:stCxn id="9" idx="3"/>
          </p:cNvCxnSpPr>
          <p:nvPr/>
        </p:nvCxnSpPr>
        <p:spPr>
          <a:xfrm>
            <a:off x="3769799" y="4536696"/>
            <a:ext cx="50342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" name="Přímá spojnice 205"/>
          <p:cNvCxnSpPr/>
          <p:nvPr/>
        </p:nvCxnSpPr>
        <p:spPr>
          <a:xfrm>
            <a:off x="5235703" y="4533247"/>
            <a:ext cx="0" cy="6461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2" name="Přímá spojnice 211"/>
          <p:cNvCxnSpPr>
            <a:stCxn id="8" idx="3"/>
          </p:cNvCxnSpPr>
          <p:nvPr/>
        </p:nvCxnSpPr>
        <p:spPr>
          <a:xfrm>
            <a:off x="4876394" y="4529799"/>
            <a:ext cx="359309" cy="34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959203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Výsledek měření</a:t>
            </a:r>
            <a:endParaRPr lang="cs-CZ" sz="24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556792"/>
                <a:ext cx="8229600" cy="4525963"/>
              </a:xfrm>
              <a:ln>
                <a:solidFill>
                  <a:schemeClr val="accent6">
                    <a:lumMod val="50000"/>
                  </a:schemeClr>
                </a:solidFill>
              </a:ln>
            </p:spPr>
            <p:txBody>
              <a:bodyPr>
                <a:normAutofit/>
              </a:bodyPr>
              <a:lstStyle/>
              <a:p>
                <a:endParaRPr lang="cs-CZ" sz="2000" b="1" dirty="0" smtClean="0">
                  <a:solidFill>
                    <a:schemeClr val="accent3">
                      <a:lumMod val="50000"/>
                    </a:schemeClr>
                  </a:solidFill>
                </a:endParaRPr>
              </a:p>
              <a:p>
                <a:r>
                  <a:rPr lang="cs-CZ" sz="2000" b="1" dirty="0" smtClean="0">
                    <a:solidFill>
                      <a:schemeClr val="accent3">
                        <a:lumMod val="50000"/>
                      </a:schemeClr>
                    </a:solidFill>
                  </a:rPr>
                  <a:t>Zjištěné hodnoty ukázaly, že 2 voltmetry na rezistorech naměřily menší hodnoty než voltmetr, který měřil napětí na zdroji.</a:t>
                </a:r>
              </a:p>
              <a:p>
                <a:endParaRPr lang="cs-CZ" sz="2000" dirty="0" smtClean="0"/>
              </a:p>
              <a:p>
                <a:r>
                  <a:rPr lang="cs-CZ" sz="2000" dirty="0" smtClean="0"/>
                  <a:t>Napětí na </a:t>
                </a:r>
                <a:r>
                  <a:rPr lang="cs-CZ" sz="2000" b="1" dirty="0" smtClean="0"/>
                  <a:t>zdroji </a:t>
                </a:r>
                <a:r>
                  <a:rPr lang="cs-CZ" sz="2000" dirty="0" smtClean="0"/>
                  <a:t>označíme         (</a:t>
                </a:r>
                <a:r>
                  <a:rPr lang="cs-CZ" sz="1600" dirty="0" smtClean="0"/>
                  <a:t>celkové napětí</a:t>
                </a:r>
                <a:r>
                  <a:rPr lang="cs-CZ" sz="2000" dirty="0" smtClean="0"/>
                  <a:t>)</a:t>
                </a:r>
              </a:p>
              <a:p>
                <a:r>
                  <a:rPr lang="cs-CZ" sz="2000" dirty="0" smtClean="0"/>
                  <a:t>Napětí na </a:t>
                </a:r>
                <a:r>
                  <a:rPr lang="cs-CZ" sz="2000" b="1" dirty="0" smtClean="0"/>
                  <a:t>rezistoru 	 </a:t>
                </a:r>
                <a:r>
                  <a:rPr lang="cs-CZ" sz="2000" dirty="0" smtClean="0"/>
                  <a:t>označíme</a:t>
                </a:r>
                <a:r>
                  <a:rPr lang="cs-CZ" sz="2000" b="1" dirty="0" smtClean="0"/>
                  <a:t>  	</a:t>
                </a:r>
              </a:p>
              <a:p>
                <a:r>
                  <a:rPr lang="cs-CZ" sz="2000" dirty="0" smtClean="0"/>
                  <a:t>Napětí na </a:t>
                </a:r>
                <a:r>
                  <a:rPr lang="cs-CZ" sz="2000" b="1" dirty="0" smtClean="0"/>
                  <a:t>rezistoru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latin typeface="Cambria Math"/>
                          </a:rPr>
                          <m:t> </m:t>
                        </m:r>
                        <m:r>
                          <a:rPr lang="cs-CZ" sz="2000" b="1" i="0" smtClean="0">
                            <a:latin typeface="Cambria Math"/>
                          </a:rPr>
                          <m:t>𝐑</m:t>
                        </m:r>
                      </m:e>
                      <m:sub>
                        <m:r>
                          <a:rPr lang="cs-CZ" sz="2000" b="1" i="0" smtClean="0"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sz="1800" b="1" dirty="0" smtClean="0"/>
                  <a:t> </a:t>
                </a:r>
                <a:r>
                  <a:rPr lang="cs-CZ" sz="2000" dirty="0" smtClean="0"/>
                  <a:t>označíme </a:t>
                </a:r>
                <a:r>
                  <a:rPr lang="cs-CZ" sz="2000" b="1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latin typeface="Cambria Math"/>
                          </a:rPr>
                          <m:t>𝐔</m:t>
                        </m:r>
                      </m:e>
                      <m:sub>
                        <m:r>
                          <a:rPr lang="cs-CZ" sz="2000" b="1" i="0" smtClean="0"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endParaRPr lang="cs-CZ" sz="2000" b="1" dirty="0" smtClean="0"/>
              </a:p>
              <a:p>
                <a:pPr marL="0" indent="0">
                  <a:buNone/>
                </a:pPr>
                <a:endParaRPr lang="cs-CZ" sz="2000" dirty="0" smtClean="0"/>
              </a:p>
              <a:p>
                <a:pPr marL="0" indent="0">
                  <a:buNone/>
                </a:pPr>
                <a:r>
                  <a:rPr lang="cs-CZ" sz="2000" dirty="0" smtClean="0"/>
                  <a:t>Závěr</a:t>
                </a:r>
                <a:r>
                  <a:rPr lang="cs-CZ" sz="2000" b="1" dirty="0" smtClean="0"/>
                  <a:t>: Při zapojení rezistorů za sebou platí, že </a:t>
                </a:r>
                <a:r>
                  <a:rPr lang="cs-CZ" sz="2000" b="1" dirty="0" smtClean="0">
                    <a:solidFill>
                      <a:srgbClr val="FF0000"/>
                    </a:solidFill>
                  </a:rPr>
                  <a:t>se napětí zdroje rozdělí na jednotlivé rezistory.</a:t>
                </a:r>
              </a:p>
              <a:p>
                <a:r>
                  <a:rPr lang="cs-CZ" sz="2000" b="1" dirty="0" smtClean="0"/>
                  <a:t>Platí: 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𝐔</m:t>
                        </m:r>
                      </m:e>
                      <m:sub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𝐜</m:t>
                        </m:r>
                      </m:sub>
                    </m:sSub>
                  </m:oMath>
                </a14:m>
                <a:r>
                  <a:rPr lang="cs-CZ" sz="2000" b="1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sz="2000" dirty="0" smtClean="0">
                    <a:solidFill>
                      <a:srgbClr val="FF0000"/>
                    </a:solidFill>
                  </a:rPr>
                  <a:t>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𝐔</m:t>
                        </m:r>
                      </m:e>
                      <m:sub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</m:t>
                        </m:r>
                      </m:sub>
                    </m:sSub>
                    <m:r>
                      <a:rPr lang="cs-CZ" sz="2000" b="0" i="0" smtClean="0">
                        <a:solidFill>
                          <a:srgbClr val="FF0000"/>
                        </a:solidFill>
                        <a:latin typeface="Cambria Math"/>
                      </a:rPr>
                      <m:t>+</m:t>
                    </m:r>
                    <m:r>
                      <a:rPr lang="cs-CZ" sz="2000" b="1" i="0" smtClean="0">
                        <a:solidFill>
                          <a:srgbClr val="FF0000"/>
                        </a:solidFill>
                        <a:latin typeface="Cambria Math"/>
                      </a:rPr>
                      <m:t> </m:t>
                    </m:r>
                    <m:sSub>
                      <m:sSubPr>
                        <m:ctrlP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𝐔</m:t>
                        </m:r>
                      </m:e>
                      <m:sub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sz="2000" b="1" dirty="0" smtClean="0">
                    <a:solidFill>
                      <a:srgbClr val="FF0000"/>
                    </a:solidFill>
                  </a:rPr>
                  <a:t> </a:t>
                </a:r>
                <a:endParaRPr lang="cs-CZ" sz="2000" b="1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556792"/>
                <a:ext cx="8229600" cy="4525963"/>
              </a:xfrm>
              <a:blipFill rotWithShape="1">
                <a:blip r:embed="rId2" cstate="print"/>
                <a:stretch>
                  <a:fillRect l="-666"/>
                </a:stretch>
              </a:blipFill>
              <a:ln>
                <a:solidFill>
                  <a:schemeClr val="accent6">
                    <a:lumMod val="5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4283968" y="3325054"/>
                <a:ext cx="543162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1" i="0" smtClean="0">
                              <a:latin typeface="Cambria Math"/>
                            </a:rPr>
                            <m:t>𝐔</m:t>
                          </m:r>
                        </m:e>
                        <m:sub>
                          <m:r>
                            <a:rPr lang="cs-CZ" sz="2000" b="1" i="0" smtClean="0"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2000" b="1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3968" y="3325054"/>
                <a:ext cx="543162" cy="400110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TextovéPole 7"/>
              <p:cNvSpPr txBox="1"/>
              <p:nvPr/>
            </p:nvSpPr>
            <p:spPr>
              <a:xfrm>
                <a:off x="2892427" y="3325054"/>
                <a:ext cx="549958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1" i="0" smtClean="0">
                              <a:latin typeface="Cambria Math"/>
                            </a:rPr>
                            <m:t>𝐑</m:t>
                          </m:r>
                        </m:e>
                        <m:sub>
                          <m:r>
                            <a:rPr lang="cs-CZ" sz="2000" b="1" i="0" smtClean="0"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2000" b="1" dirty="0"/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92427" y="3325054"/>
                <a:ext cx="549958" cy="400110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0" name="TextovéPole 19"/>
              <p:cNvSpPr txBox="1"/>
              <p:nvPr/>
            </p:nvSpPr>
            <p:spPr>
              <a:xfrm>
                <a:off x="3585961" y="2924944"/>
                <a:ext cx="520719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1" i="0" smtClean="0">
                              <a:latin typeface="Cambria Math"/>
                            </a:rPr>
                            <m:t>𝐔</m:t>
                          </m:r>
                        </m:e>
                        <m:sub>
                          <m:r>
                            <a:rPr lang="cs-CZ" sz="2000" b="1" i="0" smtClean="0">
                              <a:latin typeface="Cambria Math"/>
                            </a:rPr>
                            <m:t>𝐜</m:t>
                          </m:r>
                        </m:sub>
                      </m:sSub>
                    </m:oMath>
                  </m:oMathPara>
                </a14:m>
                <a:endParaRPr lang="cs-CZ" sz="2000" b="1" dirty="0"/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85961" y="2924944"/>
                <a:ext cx="520719" cy="400110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29973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Odpor rezistorů zapojených za sebou</a:t>
            </a:r>
            <a:endParaRPr lang="cs-CZ" sz="24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ln>
                <a:solidFill>
                  <a:schemeClr val="accent6">
                    <a:lumMod val="50000"/>
                  </a:schemeClr>
                </a:solidFill>
              </a:ln>
            </p:spPr>
            <p:txBody>
              <a:bodyPr>
                <a:normAutofit/>
              </a:bodyPr>
              <a:lstStyle/>
              <a:p>
                <a:endParaRPr lang="cs-CZ" sz="2000" dirty="0" smtClean="0"/>
              </a:p>
              <a:p>
                <a:r>
                  <a:rPr lang="cs-CZ" sz="2000" b="1" dirty="0" smtClean="0">
                    <a:solidFill>
                      <a:srgbClr val="FF0000"/>
                    </a:solidFill>
                  </a:rPr>
                  <a:t>Odpor</a:t>
                </a:r>
                <a:r>
                  <a:rPr lang="cs-CZ" sz="2000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sz="2000" b="1" dirty="0" smtClean="0"/>
                  <a:t>jednotlivých rezistorů můžeme měřit </a:t>
                </a:r>
                <a:r>
                  <a:rPr lang="cs-CZ" sz="2000" b="1" dirty="0" smtClean="0">
                    <a:solidFill>
                      <a:srgbClr val="FF0000"/>
                    </a:solidFill>
                  </a:rPr>
                  <a:t>ohmmetrem.</a:t>
                </a:r>
              </a:p>
              <a:p>
                <a:endParaRPr lang="cs-CZ" sz="2000" dirty="0" smtClean="0"/>
              </a:p>
              <a:p>
                <a:r>
                  <a:rPr lang="cs-CZ" sz="2000" b="1" dirty="0" smtClean="0"/>
                  <a:t>Můžeme jej také vypočítat.</a:t>
                </a:r>
              </a:p>
              <a:p>
                <a:endParaRPr lang="cs-CZ" sz="2000" dirty="0" smtClean="0"/>
              </a:p>
              <a:p>
                <a:r>
                  <a:rPr lang="cs-CZ" sz="2000" b="1" dirty="0" smtClean="0">
                    <a:solidFill>
                      <a:srgbClr val="FF0000"/>
                    </a:solidFill>
                  </a:rPr>
                  <a:t>V jednoduchém obvodě </a:t>
                </a:r>
                <a:r>
                  <a:rPr lang="cs-CZ" sz="2000" b="1" dirty="0" smtClean="0"/>
                  <a:t>tak, že jejich </a:t>
                </a:r>
                <a:r>
                  <a:rPr lang="cs-CZ" sz="2000" b="1" dirty="0" smtClean="0">
                    <a:solidFill>
                      <a:srgbClr val="FF0000"/>
                    </a:solidFill>
                  </a:rPr>
                  <a:t>velikosti sečteme. </a:t>
                </a:r>
              </a:p>
              <a:p>
                <a:endParaRPr lang="cs-CZ" sz="2000" dirty="0" smtClean="0"/>
              </a:p>
              <a:p>
                <a:r>
                  <a:rPr lang="cs-CZ" sz="2000" b="1" dirty="0" smtClean="0"/>
                  <a:t>Platí:</a:t>
                </a:r>
                <a:r>
                  <a:rPr lang="cs-CZ" sz="2000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𝐑</m:t>
                        </m:r>
                      </m:e>
                      <m:sub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sz="2000" b="1" dirty="0" smtClean="0">
                    <a:solidFill>
                      <a:srgbClr val="FF0000"/>
                    </a:solidFill>
                  </a:rPr>
                  <a:t> +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𝐑</m:t>
                        </m:r>
                      </m:e>
                      <m:sub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sz="2000" b="1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𝐑</m:t>
                        </m:r>
                      </m:e>
                      <m:sub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𝐜</m:t>
                        </m:r>
                      </m:sub>
                    </m:sSub>
                  </m:oMath>
                </a14:m>
                <a:endParaRPr lang="cs-CZ" sz="2000" b="1" dirty="0" smtClean="0"/>
              </a:p>
              <a:p>
                <a:endParaRPr lang="cs-CZ" sz="2000" b="1" dirty="0" smtClean="0">
                  <a:latin typeface="Cambria Math"/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𝐑</m:t>
                        </m:r>
                      </m:e>
                      <m:sub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𝐜</m:t>
                        </m:r>
                      </m:sub>
                    </m:sSub>
                  </m:oMath>
                </a14:m>
                <a:r>
                  <a:rPr lang="cs-CZ" sz="2000" b="1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sz="2000" b="1" dirty="0" smtClean="0"/>
                  <a:t>- celkový odpor, který by v obvodě nahradil dílčí odpory zapojených rezistorů, aniž by se změnilo napětí nebo procházející proud.</a:t>
                </a:r>
                <a:endParaRPr lang="cs-CZ" sz="2000" b="1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518"/>
                </a:stretch>
              </a:blipFill>
              <a:ln>
                <a:solidFill>
                  <a:schemeClr val="accent6">
                    <a:lumMod val="5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648463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Úloha</a:t>
            </a:r>
            <a:endParaRPr lang="cs-CZ" sz="24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ln>
                <a:solidFill>
                  <a:schemeClr val="accent6">
                    <a:lumMod val="50000"/>
                  </a:schemeClr>
                </a:solidFill>
              </a:ln>
            </p:spPr>
            <p:txBody>
              <a:bodyPr>
                <a:normAutofit lnSpcReduction="10000"/>
              </a:bodyPr>
              <a:lstStyle/>
              <a:p>
                <a:r>
                  <a:rPr lang="cs-CZ" sz="2000" b="1" i="1" dirty="0" smtClean="0"/>
                  <a:t>Ke zdroji napětí 220 V byly sériově připojeny tři rezistory o odporech </a:t>
                </a:r>
                <a:r>
                  <a:rPr lang="cs-CZ" sz="2000" dirty="0" smtClean="0"/>
                  <a:t/>
                </a:r>
                <a:br>
                  <a:rPr lang="cs-CZ" sz="2000" dirty="0" smtClean="0"/>
                </a:b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</a:rPr>
                          <m:t>𝑹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sz="2000" b="1" dirty="0" smtClean="0"/>
                  <a:t> =  100 </a:t>
                </a:r>
                <a:r>
                  <a:rPr lang="el-GR" sz="2000" b="1" dirty="0" smtClean="0"/>
                  <a:t>Ω</a:t>
                </a:r>
                <a:r>
                  <a:rPr lang="cs-CZ" sz="2000" b="1" dirty="0" smtClean="0"/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</a:rPr>
                          <m:t>𝑹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sz="2000" b="1" dirty="0" smtClean="0"/>
                  <a:t> = 300</a:t>
                </a:r>
                <a:r>
                  <a:rPr lang="el-GR" sz="2000" b="1" dirty="0"/>
                  <a:t> </a:t>
                </a:r>
                <a:r>
                  <a:rPr lang="el-GR" sz="2000" b="1" dirty="0" smtClean="0"/>
                  <a:t>Ω</a:t>
                </a:r>
                <a:r>
                  <a:rPr lang="cs-CZ" sz="2000" b="1" dirty="0" smtClean="0"/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</a:rPr>
                          <m:t>𝑹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</a:rPr>
                          <m:t>𝟑</m:t>
                        </m:r>
                      </m:sub>
                    </m:sSub>
                    <m:r>
                      <a:rPr lang="cs-CZ" sz="2000" b="1" i="1" smtClean="0">
                        <a:latin typeface="Cambria Math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</a:rPr>
                      <m:t>𝟒𝟎</m:t>
                    </m:r>
                  </m:oMath>
                </a14:m>
                <a:r>
                  <a:rPr lang="el-GR" sz="2000" b="1" dirty="0"/>
                  <a:t> </a:t>
                </a:r>
                <a:r>
                  <a:rPr lang="el-GR" sz="2000" b="1" dirty="0" smtClean="0"/>
                  <a:t>Ω</a:t>
                </a:r>
                <a:r>
                  <a:rPr lang="cs-CZ" sz="2000" b="1" dirty="0" smtClean="0"/>
                  <a:t>. </a:t>
                </a:r>
              </a:p>
              <a:p>
                <a:pPr marL="0" indent="0">
                  <a:buNone/>
                </a:pPr>
                <a:r>
                  <a:rPr lang="cs-CZ" sz="2000" b="1" dirty="0" smtClean="0"/>
                  <a:t>Vypočti: </a:t>
                </a:r>
              </a:p>
              <a:p>
                <a:r>
                  <a:rPr lang="cs-CZ" sz="2000" b="1" dirty="0" smtClean="0"/>
                  <a:t>a) </a:t>
                </a:r>
                <a:r>
                  <a:rPr lang="cs-CZ" sz="2000" dirty="0" smtClean="0">
                    <a:solidFill>
                      <a:srgbClr val="002060"/>
                    </a:solidFill>
                  </a:rPr>
                  <a:t>celkový odpor R všech tří rezistorů, </a:t>
                </a:r>
              </a:p>
              <a:p>
                <a:r>
                  <a:rPr lang="cs-CZ" sz="2000" b="1" dirty="0" smtClean="0">
                    <a:solidFill>
                      <a:srgbClr val="002060"/>
                    </a:solidFill>
                  </a:rPr>
                  <a:t>b) </a:t>
                </a:r>
                <a:r>
                  <a:rPr lang="cs-CZ" sz="2000" dirty="0" smtClean="0">
                    <a:solidFill>
                      <a:srgbClr val="002060"/>
                    </a:solidFill>
                  </a:rPr>
                  <a:t>proud procházející obvodem, </a:t>
                </a:r>
              </a:p>
              <a:p>
                <a:r>
                  <a:rPr lang="cs-CZ" sz="2000" b="1" dirty="0" smtClean="0">
                    <a:solidFill>
                      <a:srgbClr val="002060"/>
                    </a:solidFill>
                  </a:rPr>
                  <a:t>c) </a:t>
                </a:r>
                <a:r>
                  <a:rPr lang="cs-CZ" sz="2000" dirty="0" smtClean="0">
                    <a:solidFill>
                      <a:srgbClr val="002060"/>
                    </a:solidFill>
                  </a:rPr>
                  <a:t>napětí na jednotlivých rezistorech. </a:t>
                </a:r>
              </a:p>
              <a:p>
                <a:pPr marL="0" indent="0">
                  <a:buNone/>
                </a:pPr>
                <a:r>
                  <a:rPr lang="cs-CZ" sz="2000" dirty="0" smtClean="0"/>
                  <a:t>        a) </a:t>
                </a:r>
                <a:r>
                  <a:rPr lang="cs-CZ" sz="2000" b="1" dirty="0" smtClean="0"/>
                  <a:t>R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latin typeface="Cambria Math"/>
                          </a:rPr>
                          <m:t>𝐑</m:t>
                        </m:r>
                      </m:e>
                      <m:sub>
                        <m:r>
                          <a:rPr lang="cs-CZ" sz="2000" b="1" i="0" smtClean="0"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l-GR" sz="2000" b="1" dirty="0"/>
                  <a:t> </a:t>
                </a:r>
                <a:r>
                  <a:rPr lang="cs-CZ" sz="2000" b="1" dirty="0" smtClean="0"/>
                  <a:t>+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latin typeface="Cambria Math"/>
                          </a:rPr>
                          <m:t>𝐑</m:t>
                        </m:r>
                      </m:e>
                      <m:sub>
                        <m:r>
                          <a:rPr lang="cs-CZ" sz="2000" b="1" i="0" smtClean="0"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sz="2000" b="1" dirty="0"/>
                  <a:t> </a:t>
                </a:r>
                <a:r>
                  <a:rPr lang="cs-CZ" sz="2000" b="1" dirty="0" smtClean="0"/>
                  <a:t>+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latin typeface="Cambria Math"/>
                          </a:rPr>
                          <m:t>𝐑</m:t>
                        </m:r>
                      </m:e>
                      <m:sub>
                        <m:r>
                          <a:rPr lang="cs-CZ" sz="2000" b="1" i="0" smtClean="0">
                            <a:latin typeface="Cambria Math"/>
                          </a:rPr>
                          <m:t>𝟑</m:t>
                        </m:r>
                      </m:sub>
                    </m:sSub>
                  </m:oMath>
                </a14:m>
                <a:r>
                  <a:rPr lang="cs-CZ" sz="2000" b="1" dirty="0" smtClean="0"/>
                  <a:t>                              </a:t>
                </a:r>
                <a:r>
                  <a:rPr lang="cs-CZ" sz="2000" dirty="0" smtClean="0">
                    <a:latin typeface="Calibri" pitchFamily="34" charset="0"/>
                    <a:cs typeface="Calibri" pitchFamily="34" charset="0"/>
                  </a:rPr>
                  <a:t>	</a:t>
                </a:r>
              </a:p>
              <a:p>
                <a:pPr marL="0" indent="0">
                  <a:buNone/>
                </a:pPr>
                <a:r>
                  <a:rPr lang="cs-CZ" sz="2000" dirty="0" smtClean="0"/>
                  <a:t>        R = </a:t>
                </a:r>
                <a:r>
                  <a:rPr lang="cs-CZ" sz="2000" dirty="0"/>
                  <a:t>100 </a:t>
                </a:r>
                <a:r>
                  <a:rPr lang="el-GR" sz="2000" dirty="0" smtClean="0"/>
                  <a:t>Ω</a:t>
                </a:r>
                <a:r>
                  <a:rPr lang="cs-CZ" sz="2000" dirty="0" smtClean="0"/>
                  <a:t> + </a:t>
                </a:r>
                <a:r>
                  <a:rPr lang="cs-CZ" sz="2000" dirty="0"/>
                  <a:t>300</a:t>
                </a:r>
                <a:r>
                  <a:rPr lang="el-GR" sz="2000" dirty="0"/>
                  <a:t> </a:t>
                </a:r>
                <a:r>
                  <a:rPr lang="el-GR" sz="2000" dirty="0" smtClean="0"/>
                  <a:t>Ω</a:t>
                </a:r>
                <a:r>
                  <a:rPr lang="cs-CZ" sz="2000" dirty="0" smtClean="0"/>
                  <a:t> +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40</m:t>
                    </m:r>
                  </m:oMath>
                </a14:m>
                <a:r>
                  <a:rPr lang="el-GR" sz="2000" dirty="0"/>
                  <a:t> </a:t>
                </a:r>
                <a:r>
                  <a:rPr lang="el-GR" sz="2000" dirty="0" smtClean="0"/>
                  <a:t>Ω</a:t>
                </a:r>
                <a:r>
                  <a:rPr lang="cs-CZ" sz="2000" dirty="0" smtClean="0"/>
                  <a:t>		</a:t>
                </a:r>
              </a:p>
              <a:p>
                <a:pPr marL="457200" lvl="1" indent="0">
                  <a:buNone/>
                </a:pPr>
                <a:r>
                  <a:rPr lang="cs-CZ" sz="2000" b="1" u="sng" dirty="0" smtClean="0"/>
                  <a:t>R = 440</a:t>
                </a:r>
                <a:r>
                  <a:rPr lang="el-GR" sz="2000" b="1" u="sng" dirty="0"/>
                  <a:t> Ω</a:t>
                </a:r>
                <a:r>
                  <a:rPr lang="cs-CZ" sz="2000" b="1" u="sng" dirty="0"/>
                  <a:t> </a:t>
                </a:r>
                <a:endParaRPr lang="cs-CZ" sz="2000" b="1" u="sng" dirty="0" smtClean="0"/>
              </a:p>
              <a:p>
                <a:pPr marL="457200" lvl="1" indent="0">
                  <a:buNone/>
                </a:pPr>
                <a:r>
                  <a:rPr lang="cs-CZ" sz="2000" dirty="0" smtClean="0"/>
                  <a:t>b) </a:t>
                </a:r>
                <a:r>
                  <a:rPr lang="cs-CZ" sz="2000" b="1" dirty="0" smtClean="0"/>
                  <a:t>I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dirty="0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400" b="1" i="1" dirty="0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b="1" i="0" dirty="0" smtClean="0">
                                <a:latin typeface="Cambria Math"/>
                              </a:rPr>
                              <m:t>𝐔</m:t>
                            </m:r>
                          </m:e>
                          <m:sub>
                            <m:r>
                              <a:rPr lang="cs-CZ" sz="2400" b="1" i="0" dirty="0" smtClean="0">
                                <a:latin typeface="Cambria Math"/>
                              </a:rPr>
                              <m:t>𝐜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2400" b="1" i="1" dirty="0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b="1" i="0" dirty="0" smtClean="0">
                                <a:latin typeface="Cambria Math"/>
                              </a:rPr>
                              <m:t>𝐑</m:t>
                            </m:r>
                          </m:e>
                          <m:sub>
                            <m:r>
                              <a:rPr lang="cs-CZ" sz="2400" b="1" i="0" dirty="0" smtClean="0">
                                <a:latin typeface="Cambria Math"/>
                              </a:rPr>
                              <m:t>𝐜</m:t>
                            </m:r>
                          </m:sub>
                        </m:sSub>
                      </m:den>
                    </m:f>
                  </m:oMath>
                </a14:m>
                <a:endParaRPr lang="cs-CZ" sz="2400" b="1" dirty="0" smtClean="0"/>
              </a:p>
              <a:p>
                <a:pPr marL="457200" lvl="1" indent="0">
                  <a:buNone/>
                </a:pPr>
                <a:r>
                  <a:rPr lang="cs-CZ" sz="2000" dirty="0" smtClean="0"/>
                  <a:t>I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0" smtClean="0">
                            <a:latin typeface="Cambria Math"/>
                          </a:rPr>
                          <m:t>220 </m:t>
                        </m:r>
                        <m:r>
                          <m:rPr>
                            <m:sty m:val="p"/>
                          </m:rPr>
                          <a:rPr lang="cs-CZ" sz="2000" b="0" i="0" smtClean="0">
                            <a:latin typeface="Cambria Math"/>
                          </a:rPr>
                          <m:t>V</m:t>
                        </m:r>
                      </m:num>
                      <m:den>
                        <m:r>
                          <a:rPr lang="cs-CZ" sz="2000" b="0" i="0" smtClean="0">
                            <a:latin typeface="Cambria Math"/>
                          </a:rPr>
                          <m:t> 440</m:t>
                        </m:r>
                        <m:r>
                          <m:rPr>
                            <m:nor/>
                          </m:rPr>
                          <a:rPr lang="cs-CZ" sz="2000" i="0" smtClean="0">
                            <a:latin typeface="Cambria Math"/>
                          </a:rPr>
                          <m:t> </m:t>
                        </m:r>
                        <m:r>
                          <m:rPr>
                            <m:nor/>
                          </m:rPr>
                          <a:rPr lang="el-GR" sz="2000" dirty="0"/>
                          <m:t>Ω</m:t>
                        </m:r>
                        <m:r>
                          <m:rPr>
                            <m:nor/>
                          </m:rPr>
                          <a:rPr lang="cs-CZ" sz="2000" dirty="0"/>
                          <m:t>  </m:t>
                        </m:r>
                      </m:den>
                    </m:f>
                  </m:oMath>
                </a14:m>
                <a:endParaRPr lang="cs-CZ" sz="2000" dirty="0" smtClean="0"/>
              </a:p>
              <a:p>
                <a:pPr marL="457200" lvl="1" indent="0">
                  <a:buNone/>
                </a:pPr>
                <a:r>
                  <a:rPr lang="cs-CZ" sz="2000" b="1" u="sng" dirty="0" smtClean="0"/>
                  <a:t>I = 0,5 A</a:t>
                </a:r>
              </a:p>
              <a:p>
                <a:pPr lvl="1">
                  <a:buFont typeface="Arial" pitchFamily="34" charset="0"/>
                  <a:buChar char="•"/>
                </a:pPr>
                <a:endParaRPr lang="cs-CZ" sz="2000" b="1" dirty="0" smtClean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666" t="-1210" b="-134"/>
                </a:stretch>
              </a:blipFill>
              <a:ln>
                <a:solidFill>
                  <a:schemeClr val="accent6">
                    <a:lumMod val="5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Obdélník 14"/>
          <p:cNvSpPr/>
          <p:nvPr/>
        </p:nvSpPr>
        <p:spPr>
          <a:xfrm>
            <a:off x="899592" y="3573016"/>
            <a:ext cx="309634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99592" y="4581128"/>
            <a:ext cx="1276350" cy="144016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8276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Pokračování úlohy</a:t>
            </a:r>
            <a:endParaRPr lang="cs-CZ" sz="24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ln>
                <a:solidFill>
                  <a:schemeClr val="accent6">
                    <a:lumMod val="50000"/>
                  </a:schemeClr>
                </a:solidFill>
              </a:ln>
            </p:spPr>
            <p:txBody>
              <a:bodyPr>
                <a:normAutofit/>
              </a:bodyPr>
              <a:lstStyle/>
              <a:p>
                <a:r>
                  <a:rPr lang="cs-CZ" sz="2000" dirty="0" smtClean="0"/>
                  <a:t>c) </a:t>
                </a:r>
                <a:r>
                  <a:rPr lang="cs-CZ" sz="2000" b="1" dirty="0" smtClean="0"/>
                  <a:t>U = I . R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sz="2000" b="0" i="0" smtClean="0">
                            <a:latin typeface="Cambria Math"/>
                          </a:rPr>
                          <m:t>U</m:t>
                        </m:r>
                      </m:e>
                      <m:sub>
                        <m:r>
                          <a:rPr lang="cs-CZ" sz="2000" b="0" i="0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000" b="0" i="0" smtClean="0">
                        <a:latin typeface="Cambria Math"/>
                      </a:rPr>
                      <m:t>=</m:t>
                    </m:r>
                    <m:r>
                      <m:rPr>
                        <m:sty m:val="p"/>
                      </m:rPr>
                      <a:rPr lang="cs-CZ" sz="2000" b="0" i="0" smtClean="0">
                        <a:latin typeface="Cambria Math"/>
                      </a:rPr>
                      <m:t>I</m:t>
                    </m:r>
                    <m:r>
                      <a:rPr lang="cs-CZ" sz="2000" b="0" i="0" smtClean="0">
                        <a:latin typeface="Cambria Math"/>
                      </a:rPr>
                      <m:t> . </m:t>
                    </m:r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0" smtClean="0">
                            <a:latin typeface="Cambria Math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cs-CZ" sz="2000" b="0" i="0" smtClean="0">
                            <a:latin typeface="Cambria Math"/>
                          </a:rPr>
                          <m:t>R</m:t>
                        </m:r>
                      </m:e>
                      <m:sub>
                        <m:r>
                          <a:rPr lang="cs-CZ" sz="2000" b="0" i="0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endParaRPr lang="cs-CZ" sz="2000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sz="2000" b="0" i="0">
                            <a:latin typeface="Cambria Math"/>
                          </a:rPr>
                          <m:t>U</m:t>
                        </m:r>
                      </m:e>
                      <m:sub>
                        <m:r>
                          <a:rPr lang="cs-CZ" sz="2000" b="0" i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000" b="1" i="1">
                        <a:latin typeface="Cambria Math"/>
                      </a:rPr>
                      <m:t>=</m:t>
                    </m:r>
                  </m:oMath>
                </a14:m>
                <a:r>
                  <a:rPr lang="cs-CZ" sz="2000" b="1" dirty="0" smtClean="0"/>
                  <a:t> </a:t>
                </a:r>
                <a:r>
                  <a:rPr lang="cs-CZ" sz="2000" dirty="0" smtClean="0"/>
                  <a:t>0,5 A . 100 </a:t>
                </a:r>
                <a:r>
                  <a:rPr lang="el-GR" sz="2000" dirty="0" smtClean="0"/>
                  <a:t>Ω</a:t>
                </a:r>
                <a:endParaRPr lang="cs-CZ" sz="2000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u="sng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sz="2000" u="sng">
                            <a:latin typeface="Cambria Math"/>
                          </a:rPr>
                          <m:t>U</m:t>
                        </m:r>
                      </m:e>
                      <m:sub>
                        <m:r>
                          <a:rPr lang="cs-CZ" sz="2000" u="sng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000" u="sng" dirty="0" smtClean="0"/>
                  <a:t> </a:t>
                </a:r>
                <a14:m>
                  <m:oMath xmlns:m="http://schemas.openxmlformats.org/officeDocument/2006/math">
                    <m:r>
                      <a:rPr lang="cs-CZ" sz="2000" b="0" i="1" u="sng">
                        <a:latin typeface="Cambria Math"/>
                      </a:rPr>
                      <m:t>=</m:t>
                    </m:r>
                  </m:oMath>
                </a14:m>
                <a:r>
                  <a:rPr lang="cs-CZ" sz="2000" u="sng" dirty="0" smtClean="0"/>
                  <a:t> 50 V</a:t>
                </a:r>
              </a:p>
              <a:p>
                <a:endParaRPr lang="cs-CZ" sz="2000" u="sng" dirty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sz="2000" b="0" i="0" smtClean="0">
                            <a:latin typeface="Cambria Math"/>
                          </a:rPr>
                          <m:t>U</m:t>
                        </m:r>
                      </m:e>
                      <m:sub>
                        <m:r>
                          <a:rPr lang="cs-CZ" sz="2000" b="0" i="0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000" dirty="0" smtClean="0"/>
                  <a:t> = I 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sz="2000" b="0" i="0" smtClean="0">
                            <a:latin typeface="Cambria Math"/>
                          </a:rPr>
                          <m:t>R</m:t>
                        </m:r>
                      </m:e>
                      <m:sub>
                        <m:r>
                          <a:rPr lang="cs-CZ" sz="2000" b="0" i="0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endParaRPr lang="cs-CZ" sz="2000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sz="2000">
                            <a:latin typeface="Cambria Math"/>
                          </a:rPr>
                          <m:t>U</m:t>
                        </m:r>
                      </m:e>
                      <m:sub>
                        <m:r>
                          <a:rPr lang="cs-CZ" sz="200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000" dirty="0" smtClean="0"/>
                  <a:t> = 0,5 A . 300 </a:t>
                </a:r>
                <a:r>
                  <a:rPr lang="el-GR" sz="2000" dirty="0" smtClean="0"/>
                  <a:t>Ω</a:t>
                </a:r>
                <a:endParaRPr lang="cs-CZ" sz="2000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u="sng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sz="2000" u="sng">
                            <a:latin typeface="Cambria Math"/>
                          </a:rPr>
                          <m:t>U</m:t>
                        </m:r>
                      </m:e>
                      <m:sub>
                        <m:r>
                          <a:rPr lang="cs-CZ" sz="2000" u="sng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000" u="sng" dirty="0" smtClean="0"/>
                  <a:t> = 150 </a:t>
                </a:r>
                <a:r>
                  <a:rPr lang="el-GR" sz="2000" u="sng" dirty="0" smtClean="0"/>
                  <a:t>Ω</a:t>
                </a:r>
                <a:endParaRPr lang="cs-CZ" sz="800" u="sng" dirty="0"/>
              </a:p>
              <a:p>
                <a:endParaRPr lang="cs-CZ" sz="2000" dirty="0" smtClean="0">
                  <a:latin typeface="Cambria Math"/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sz="2000" b="0" i="0" smtClean="0">
                            <a:latin typeface="Cambria Math"/>
                          </a:rPr>
                          <m:t>U</m:t>
                        </m:r>
                      </m:e>
                      <m:sub>
                        <m:r>
                          <a:rPr lang="cs-CZ" sz="2000" b="0" i="0" smtClean="0">
                            <a:latin typeface="Cambria Math"/>
                          </a:rPr>
                          <m:t>3</m:t>
                        </m:r>
                      </m:sub>
                    </m:sSub>
                  </m:oMath>
                </a14:m>
                <a:r>
                  <a:rPr lang="cs-CZ" sz="2000" dirty="0" smtClean="0"/>
                  <a:t> = I 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sz="2000" b="0" i="0" smtClean="0">
                            <a:latin typeface="Cambria Math"/>
                          </a:rPr>
                          <m:t>R</m:t>
                        </m:r>
                      </m:e>
                      <m:sub>
                        <m:r>
                          <a:rPr lang="cs-CZ" sz="2000" b="0" i="0" smtClean="0">
                            <a:latin typeface="Cambria Math"/>
                          </a:rPr>
                          <m:t>3</m:t>
                        </m:r>
                      </m:sub>
                    </m:sSub>
                  </m:oMath>
                </a14:m>
                <a:endParaRPr lang="cs-CZ" sz="2000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sz="2000">
                            <a:latin typeface="Cambria Math"/>
                          </a:rPr>
                          <m:t>U</m:t>
                        </m:r>
                      </m:e>
                      <m:sub>
                        <m:r>
                          <a:rPr lang="cs-CZ" sz="2000">
                            <a:latin typeface="Cambria Math"/>
                          </a:rPr>
                          <m:t>3</m:t>
                        </m:r>
                      </m:sub>
                    </m:sSub>
                  </m:oMath>
                </a14:m>
                <a:r>
                  <a:rPr lang="cs-CZ" sz="2000" dirty="0" smtClean="0"/>
                  <a:t> = 0,5 A . 40 </a:t>
                </a:r>
                <a:r>
                  <a:rPr lang="el-GR" sz="2000" dirty="0" smtClean="0"/>
                  <a:t>Ω</a:t>
                </a:r>
                <a:endParaRPr lang="cs-CZ" sz="2000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u="sng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sz="2000" u="sng">
                            <a:latin typeface="Cambria Math"/>
                          </a:rPr>
                          <m:t>U</m:t>
                        </m:r>
                      </m:e>
                      <m:sub>
                        <m:r>
                          <a:rPr lang="cs-CZ" sz="2000" u="sng">
                            <a:latin typeface="Cambria Math"/>
                          </a:rPr>
                          <m:t>3</m:t>
                        </m:r>
                      </m:sub>
                    </m:sSub>
                  </m:oMath>
                </a14:m>
                <a:r>
                  <a:rPr lang="cs-CZ" sz="2000" u="sng" dirty="0" smtClean="0"/>
                  <a:t> = 20</a:t>
                </a:r>
                <a:r>
                  <a:rPr lang="el-GR" sz="2000" u="sng" dirty="0"/>
                  <a:t> Ω</a:t>
                </a:r>
                <a:endParaRPr lang="cs-CZ" sz="2000" u="sng" dirty="0" smtClean="0"/>
              </a:p>
              <a:p>
                <a:endParaRPr lang="cs-CZ" sz="2000" u="sng" dirty="0"/>
              </a:p>
              <a:p>
                <a:endParaRPr lang="cs-CZ" sz="2000" u="sng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518" t="-538"/>
                </a:stretch>
              </a:blipFill>
              <a:ln>
                <a:solidFill>
                  <a:schemeClr val="accent6">
                    <a:lumMod val="5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4427984" y="2014761"/>
            <a:ext cx="370691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Poznámka: </a:t>
            </a:r>
          </a:p>
          <a:p>
            <a:r>
              <a:rPr lang="cs-CZ" b="1" dirty="0" smtClean="0"/>
              <a:t>Dnes je v síti napětí 230 V. </a:t>
            </a:r>
          </a:p>
          <a:p>
            <a:r>
              <a:rPr lang="cs-CZ" b="1" dirty="0" smtClean="0"/>
              <a:t>Kvůli</a:t>
            </a:r>
            <a:r>
              <a:rPr lang="cs-CZ" b="1" dirty="0"/>
              <a:t> </a:t>
            </a:r>
            <a:r>
              <a:rPr lang="cs-CZ" b="1" dirty="0" smtClean="0"/>
              <a:t>zachování snadných výpočtů, </a:t>
            </a:r>
          </a:p>
          <a:p>
            <a:r>
              <a:rPr lang="cs-CZ" b="1" dirty="0" smtClean="0"/>
              <a:t>ponechala jsem původní znění úlohy.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4572000" y="3691086"/>
                <a:ext cx="3954993" cy="203132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>
                    <a:solidFill>
                      <a:srgbClr val="FF0000"/>
                    </a:solidFill>
                  </a:rPr>
                  <a:t>Otázka:</a:t>
                </a:r>
                <a:r>
                  <a:rPr lang="cs-CZ" b="1" dirty="0" smtClean="0"/>
                  <a:t>  Uměl by někdo z vás vypočítat </a:t>
                </a:r>
                <a:br>
                  <a:rPr lang="cs-CZ" b="1" dirty="0" smtClean="0"/>
                </a:br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>
                            <a:latin typeface="Cambria Math"/>
                          </a:rPr>
                          <m:t>𝑼</m:t>
                        </m:r>
                      </m:e>
                      <m:sub>
                        <m:r>
                          <a:rPr lang="cs-CZ" b="1" i="1">
                            <a:latin typeface="Cambria Math"/>
                          </a:rPr>
                          <m:t>𝟑</m:t>
                        </m:r>
                      </m:sub>
                    </m:sSub>
                  </m:oMath>
                </a14:m>
                <a:r>
                  <a:rPr lang="cs-CZ" b="1" dirty="0" smtClean="0"/>
                  <a:t> jiným způsobem?</a:t>
                </a:r>
              </a:p>
              <a:p>
                <a:endParaRPr lang="cs-CZ" dirty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>
                            <a:latin typeface="Cambria Math"/>
                          </a:rPr>
                          <m:t>U</m:t>
                        </m:r>
                      </m:e>
                      <m:sub>
                        <m:r>
                          <a:rPr lang="cs-CZ">
                            <a:latin typeface="Cambria Math"/>
                          </a:rPr>
                          <m:t>3</m:t>
                        </m:r>
                      </m:sub>
                    </m:sSub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𝑈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𝑐</m:t>
                        </m:r>
                      </m:sub>
                    </m:sSub>
                  </m:oMath>
                </a14:m>
                <a:r>
                  <a:rPr lang="cs-CZ" dirty="0" smtClean="0"/>
                  <a:t> -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>
                            <a:latin typeface="Cambria Math"/>
                          </a:rPr>
                          <m:t>U</m:t>
                        </m:r>
                      </m:e>
                      <m:sub>
                        <m:r>
                          <a:rPr lang="cs-CZ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 smtClean="0"/>
                  <a:t> +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>
                            <a:latin typeface="Cambria Math"/>
                          </a:rPr>
                          <m:t>U</m:t>
                        </m:r>
                      </m:e>
                      <m:sub>
                        <m:r>
                          <a:rPr lang="cs-CZ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 smtClean="0"/>
                  <a:t>)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>
                            <a:latin typeface="Cambria Math"/>
                          </a:rPr>
                          <m:t>U</m:t>
                        </m:r>
                      </m:e>
                      <m:sub>
                        <m:r>
                          <a:rPr lang="cs-CZ">
                            <a:latin typeface="Cambria Math"/>
                          </a:rPr>
                          <m:t>3</m:t>
                        </m:r>
                      </m:sub>
                    </m:sSub>
                  </m:oMath>
                </a14:m>
                <a:r>
                  <a:rPr lang="cs-CZ" dirty="0" smtClean="0"/>
                  <a:t> = 220 V – (50 V + 150 V)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>
                            <a:latin typeface="Cambria Math"/>
                          </a:rPr>
                          <m:t>U</m:t>
                        </m:r>
                      </m:e>
                      <m:sub>
                        <m:r>
                          <a:rPr lang="cs-CZ">
                            <a:latin typeface="Cambria Math"/>
                          </a:rPr>
                          <m:t>3</m:t>
                        </m:r>
                      </m:sub>
                    </m:sSub>
                  </m:oMath>
                </a14:m>
                <a:r>
                  <a:rPr lang="cs-CZ" dirty="0" smtClean="0"/>
                  <a:t> = 220 V – 200 V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u="sng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u="sng">
                            <a:latin typeface="Cambria Math"/>
                          </a:rPr>
                          <m:t>U</m:t>
                        </m:r>
                      </m:e>
                      <m:sub>
                        <m:r>
                          <a:rPr lang="cs-CZ" u="sng">
                            <a:latin typeface="Cambria Math"/>
                          </a:rPr>
                          <m:t>3</m:t>
                        </m:r>
                      </m:sub>
                    </m:sSub>
                  </m:oMath>
                </a14:m>
                <a:r>
                  <a:rPr lang="cs-CZ" u="sng" dirty="0" smtClean="0"/>
                  <a:t> = 20 V</a:t>
                </a:r>
                <a:endParaRPr lang="cs-CZ" u="sng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2000" y="3691086"/>
                <a:ext cx="3954993" cy="2031325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1233" t="-1497" r="-308" b="-359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Obdélník 5"/>
          <p:cNvSpPr/>
          <p:nvPr/>
        </p:nvSpPr>
        <p:spPr>
          <a:xfrm>
            <a:off x="4568204" y="4509119"/>
            <a:ext cx="2956123" cy="121329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55576" y="1700808"/>
            <a:ext cx="2376264" cy="1440160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55576" y="3429000"/>
            <a:ext cx="2088232" cy="1152128"/>
          </a:xfrm>
          <a:prstGeom prst="rect">
            <a:avLst/>
          </a:prstGeom>
          <a:solidFill>
            <a:schemeClr val="accent5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55576" y="4869160"/>
            <a:ext cx="2088232" cy="115212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9475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Řeš úlohu 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b="1" dirty="0" smtClean="0"/>
              <a:t>Do obvodu zdroje jsou zapojeny za sebou rezistory o odporech </a:t>
            </a:r>
            <a:r>
              <a:rPr lang="cs-CZ" sz="2000" b="1" dirty="0" smtClean="0">
                <a:solidFill>
                  <a:srgbClr val="FF0000"/>
                </a:solidFill>
              </a:rPr>
              <a:t>3 </a:t>
            </a:r>
            <a:r>
              <a:rPr lang="el-GR" sz="2000" b="1" dirty="0" smtClean="0">
                <a:solidFill>
                  <a:srgbClr val="FF0000"/>
                </a:solidFill>
              </a:rPr>
              <a:t>Ω</a:t>
            </a:r>
            <a:r>
              <a:rPr lang="cs-CZ" sz="2000" b="1" dirty="0" smtClean="0">
                <a:solidFill>
                  <a:srgbClr val="FF0000"/>
                </a:solidFill>
              </a:rPr>
              <a:t> a 6</a:t>
            </a:r>
            <a:r>
              <a:rPr lang="el-GR" sz="2000" b="1" dirty="0">
                <a:solidFill>
                  <a:srgbClr val="FF0000"/>
                </a:solidFill>
              </a:rPr>
              <a:t> </a:t>
            </a:r>
            <a:r>
              <a:rPr lang="el-GR" sz="2000" b="1" dirty="0" smtClean="0">
                <a:solidFill>
                  <a:srgbClr val="FF0000"/>
                </a:solidFill>
              </a:rPr>
              <a:t>Ω</a:t>
            </a:r>
            <a:r>
              <a:rPr lang="cs-CZ" sz="2000" b="1" dirty="0" smtClean="0">
                <a:solidFill>
                  <a:srgbClr val="FF0000"/>
                </a:solidFill>
              </a:rPr>
              <a:t>. </a:t>
            </a:r>
            <a:r>
              <a:rPr lang="cs-CZ" sz="2000" b="1" dirty="0" smtClean="0"/>
              <a:t>Jaké je </a:t>
            </a:r>
            <a:r>
              <a:rPr lang="cs-CZ" sz="2000" b="1" dirty="0" smtClean="0">
                <a:solidFill>
                  <a:srgbClr val="FF0000"/>
                </a:solidFill>
              </a:rPr>
              <a:t>napětí</a:t>
            </a:r>
            <a:r>
              <a:rPr lang="cs-CZ" sz="2000" b="1" dirty="0" smtClean="0"/>
              <a:t> na koncích každého rezistoru a jaký </a:t>
            </a:r>
            <a:r>
              <a:rPr lang="cs-CZ" sz="2000" b="1" dirty="0" smtClean="0">
                <a:solidFill>
                  <a:srgbClr val="FF0000"/>
                </a:solidFill>
              </a:rPr>
              <a:t>proud </a:t>
            </a:r>
            <a:r>
              <a:rPr lang="cs-CZ" sz="2000" b="1" dirty="0" smtClean="0"/>
              <a:t>prochází obvodem, je-li napětí zdroje 6 V?</a:t>
            </a:r>
          </a:p>
          <a:p>
            <a:endParaRPr lang="cs-CZ" sz="2000" dirty="0" smtClean="0"/>
          </a:p>
          <a:p>
            <a:r>
              <a:rPr lang="cs-CZ" sz="2000" b="1" dirty="0" smtClean="0"/>
              <a:t>Udělej zápis úlohy.</a:t>
            </a:r>
          </a:p>
          <a:p>
            <a:r>
              <a:rPr lang="cs-CZ" sz="2000" b="1" dirty="0" smtClean="0"/>
              <a:t>Nezapomeň uvést potřebné vzorce.</a:t>
            </a:r>
          </a:p>
          <a:p>
            <a:r>
              <a:rPr lang="cs-CZ" sz="2000" b="1" dirty="0" smtClean="0"/>
              <a:t>Dosaď do vzorců správné údaje.</a:t>
            </a:r>
          </a:p>
          <a:p>
            <a:r>
              <a:rPr lang="cs-CZ" sz="2000" b="1" dirty="0" smtClean="0"/>
              <a:t>Proveď výpočty.</a:t>
            </a:r>
          </a:p>
          <a:p>
            <a:r>
              <a:rPr lang="cs-CZ" sz="2000" b="1" dirty="0" smtClean="0"/>
              <a:t>Napiš odpověď.</a:t>
            </a:r>
          </a:p>
          <a:p>
            <a:endParaRPr lang="cs-CZ" sz="2000" dirty="0"/>
          </a:p>
          <a:p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56548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Řešení úlohy</a:t>
            </a:r>
            <a:endParaRPr lang="cs-CZ" sz="24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Zástupný symbol pro obsah 3"/>
              <p:cNvSpPr>
                <a:spLocks noGrp="1"/>
              </p:cNvSpPr>
              <p:nvPr>
                <p:ph sz="half" idx="1"/>
              </p:nvPr>
            </p:nvSpPr>
            <p:spPr>
              <a:ln>
                <a:solidFill>
                  <a:schemeClr val="accent6">
                    <a:lumMod val="50000"/>
                  </a:schemeClr>
                </a:solidFill>
              </a:ln>
            </p:spPr>
            <p:txBody>
              <a:bodyPr>
                <a:norm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</a:rPr>
                          <m:t>𝑹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sz="2000" b="1" dirty="0" smtClean="0"/>
                  <a:t> = 3 </a:t>
                </a:r>
                <a:r>
                  <a:rPr lang="el-GR" sz="2000" b="1" dirty="0" smtClean="0"/>
                  <a:t>Ω,</a:t>
                </a:r>
                <a:r>
                  <a:rPr lang="cs-CZ" sz="2000" b="1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</a:rPr>
                          <m:t>𝑹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sz="2000" b="1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sz="2000" b="1" dirty="0" smtClean="0"/>
                  <a:t>= 6 </a:t>
                </a:r>
                <a:r>
                  <a:rPr lang="el-GR" sz="2000" b="1" dirty="0" smtClean="0"/>
                  <a:t>Ω</a:t>
                </a:r>
                <a:r>
                  <a:rPr lang="cs-CZ" sz="2000" b="1" dirty="0" smtClean="0"/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</a:rPr>
                          <m:t>𝑼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</a:rPr>
                          <m:t>𝒄</m:t>
                        </m:r>
                      </m:sub>
                    </m:sSub>
                  </m:oMath>
                </a14:m>
                <a:r>
                  <a:rPr lang="cs-CZ" sz="2000" b="1" dirty="0" smtClean="0"/>
                  <a:t> = 6 V 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</a:rPr>
                          <m:t>𝑼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sz="2000" b="1" dirty="0" smtClean="0"/>
                  <a:t> = ?,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</a:rPr>
                          <m:t>𝑼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sz="2000" b="1" dirty="0" smtClean="0"/>
                  <a:t> = ?,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</a:rPr>
                          <m:t>𝑰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</a:rPr>
                          <m:t>𝒄</m:t>
                        </m:r>
                      </m:sub>
                    </m:sSub>
                  </m:oMath>
                </a14:m>
                <a:r>
                  <a:rPr lang="cs-CZ" sz="2000" b="1" dirty="0" smtClean="0"/>
                  <a:t> = ?</a:t>
                </a:r>
              </a:p>
              <a:p>
                <a:endParaRPr lang="cs-CZ" sz="2000" dirty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>
                            <a:latin typeface="Cambria Math"/>
                          </a:rPr>
                          <m:t>𝐈</m:t>
                        </m:r>
                      </m:e>
                      <m:sub>
                        <m:r>
                          <a:rPr lang="cs-CZ" sz="2000" b="1" i="0">
                            <a:latin typeface="Cambria Math"/>
                          </a:rPr>
                          <m:t>𝐜</m:t>
                        </m:r>
                      </m:sub>
                    </m:sSub>
                  </m:oMath>
                </a14:m>
                <a:r>
                  <a:rPr lang="cs-CZ" sz="2000" b="1" dirty="0"/>
                  <a:t> </a:t>
                </a:r>
                <a:r>
                  <a:rPr lang="cs-CZ" sz="2000" b="1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dirty="0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400" b="1" i="1" dirty="0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b="1" i="0" dirty="0" smtClean="0">
                                <a:latin typeface="Cambria Math"/>
                              </a:rPr>
                              <m:t>𝐔</m:t>
                            </m:r>
                          </m:e>
                          <m:sub>
                            <m:r>
                              <a:rPr lang="cs-CZ" sz="2400" b="1" i="0" dirty="0" smtClean="0">
                                <a:latin typeface="Cambria Math"/>
                              </a:rPr>
                              <m:t>𝐜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2400" b="1" i="1" dirty="0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b="1" i="0" dirty="0" smtClean="0">
                                <a:latin typeface="Cambria Math"/>
                              </a:rPr>
                              <m:t>𝐑</m:t>
                            </m:r>
                          </m:e>
                          <m:sub>
                            <m:r>
                              <a:rPr lang="cs-CZ" sz="2400" b="1" i="0" dirty="0" smtClean="0">
                                <a:latin typeface="Cambria Math"/>
                              </a:rPr>
                              <m:t>𝐜</m:t>
                            </m:r>
                          </m:sub>
                        </m:sSub>
                      </m:den>
                    </m:f>
                  </m:oMath>
                </a14:m>
                <a:endParaRPr lang="cs-CZ" sz="2400" b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sz="2400">
                            <a:latin typeface="Cambria Math"/>
                          </a:rPr>
                          <m:t>I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cs-CZ" sz="2400">
                            <a:latin typeface="Cambria Math"/>
                          </a:rPr>
                          <m:t>c</m:t>
                        </m:r>
                      </m:sub>
                    </m:sSub>
                  </m:oMath>
                </a14:m>
                <a:r>
                  <a:rPr lang="cs-CZ" sz="24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6 </m:t>
                        </m:r>
                        <m:r>
                          <a:rPr lang="cs-CZ" sz="2400" b="0" i="1" smtClean="0">
                            <a:latin typeface="Cambria Math"/>
                          </a:rPr>
                          <m:t>𝑉</m:t>
                        </m:r>
                      </m:num>
                      <m:den>
                        <m:d>
                          <m:dPr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3+6</m:t>
                            </m:r>
                          </m:e>
                        </m:d>
                        <m:r>
                          <m:rPr>
                            <m:nor/>
                          </m:rPr>
                          <a:rPr lang="el-GR" sz="2400" dirty="0"/>
                          <m:t>Ω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smtClean="0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sz="2400">
                            <a:latin typeface="Cambria Math"/>
                          </a:rPr>
                          <m:t>I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cs-CZ" sz="2400">
                            <a:latin typeface="Cambria Math"/>
                          </a:rPr>
                          <m:t>c</m:t>
                        </m:r>
                      </m:sub>
                    </m:sSub>
                  </m:oMath>
                </a14:m>
                <a:r>
                  <a:rPr lang="cs-CZ" sz="24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6 </m:t>
                        </m:r>
                        <m:r>
                          <a:rPr lang="cs-CZ" sz="2400" b="0" i="1" smtClean="0">
                            <a:latin typeface="Cambria Math"/>
                          </a:rPr>
                          <m:t>𝑉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 9 </m:t>
                        </m:r>
                        <m:r>
                          <m:rPr>
                            <m:nor/>
                          </m:rPr>
                          <a:rPr lang="el-GR" sz="2400" dirty="0"/>
                          <m:t>Ω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u="sng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sz="2400" u="sng">
                            <a:latin typeface="Cambria Math"/>
                          </a:rPr>
                          <m:t>I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cs-CZ" sz="2400" u="sng">
                            <a:latin typeface="Cambria Math"/>
                          </a:rPr>
                          <m:t>c</m:t>
                        </m:r>
                      </m:sub>
                    </m:sSub>
                  </m:oMath>
                </a14:m>
                <a:r>
                  <a:rPr lang="cs-CZ" sz="2400" u="sng" dirty="0" smtClean="0"/>
                  <a:t> = 0,7 A</a:t>
                </a:r>
              </a:p>
              <a:p>
                <a:endParaRPr lang="cs-CZ" sz="2400" dirty="0"/>
              </a:p>
            </p:txBody>
          </p:sp>
        </mc:Choice>
        <mc:Fallback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 rotWithShape="1">
                <a:blip r:embed="rId2" cstate="print"/>
                <a:stretch>
                  <a:fillRect l="-1805" t="-538"/>
                </a:stretch>
              </a:blipFill>
              <a:ln>
                <a:solidFill>
                  <a:schemeClr val="accent6">
                    <a:lumMod val="5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Zástupný symbol pro obsah 4"/>
              <p:cNvSpPr>
                <a:spLocks noGrp="1"/>
              </p:cNvSpPr>
              <p:nvPr>
                <p:ph sz="half" idx="2"/>
              </p:nvPr>
            </p:nvSpPr>
            <p:spPr>
              <a:ln>
                <a:solidFill>
                  <a:schemeClr val="accent6">
                    <a:lumMod val="50000"/>
                  </a:schemeClr>
                </a:solidFill>
              </a:ln>
            </p:spPr>
            <p:txBody>
              <a:bodyPr>
                <a:norm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latin typeface="Cambria Math"/>
                          </a:rPr>
                          <m:t> </m:t>
                        </m:r>
                        <m:r>
                          <a:rPr lang="cs-CZ" sz="2000" b="1" i="0">
                            <a:latin typeface="Cambria Math"/>
                          </a:rPr>
                          <m:t>𝐔</m:t>
                        </m:r>
                      </m:e>
                      <m:sub>
                        <m:r>
                          <a:rPr lang="cs-CZ" sz="2000" b="1" i="0"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sz="2000" b="1" dirty="0" smtClean="0"/>
                  <a:t>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>
                            <a:latin typeface="Cambria Math"/>
                          </a:rPr>
                          <m:t>𝐈</m:t>
                        </m:r>
                      </m:e>
                      <m:sub>
                        <m:r>
                          <a:rPr lang="cs-CZ" sz="2000" b="1" i="0">
                            <a:latin typeface="Cambria Math"/>
                          </a:rPr>
                          <m:t>𝐜</m:t>
                        </m:r>
                      </m:sub>
                    </m:sSub>
                  </m:oMath>
                </a14:m>
                <a:r>
                  <a:rPr lang="cs-CZ" sz="2000" b="1" dirty="0"/>
                  <a:t> </a:t>
                </a:r>
                <a:r>
                  <a:rPr lang="cs-CZ" sz="2000" b="1" dirty="0" smtClean="0"/>
                  <a:t>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>
                            <a:latin typeface="Cambria Math"/>
                          </a:rPr>
                          <m:t>𝐑</m:t>
                        </m:r>
                      </m:e>
                      <m:sub>
                        <m:r>
                          <a:rPr lang="cs-CZ" sz="2000" b="1" i="0"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endParaRPr lang="cs-CZ" sz="2000" b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>
                            <a:latin typeface="Cambria Math"/>
                          </a:rPr>
                          <m:t>𝑈</m:t>
                        </m:r>
                      </m:e>
                      <m:sub>
                        <m:r>
                          <a:rPr lang="cs-CZ" sz="2000" b="0" i="1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000" dirty="0" smtClean="0"/>
                  <a:t> = 0,7 A . </a:t>
                </a:r>
                <a:r>
                  <a:rPr lang="cs-CZ" sz="2000" dirty="0"/>
                  <a:t>3 </a:t>
                </a:r>
                <a:r>
                  <a:rPr lang="el-GR" sz="2000" dirty="0" smtClean="0"/>
                  <a:t>Ω</a:t>
                </a:r>
                <a:endParaRPr lang="cs-CZ" sz="2000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u="sng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i="1" u="sng">
                            <a:latin typeface="Cambria Math"/>
                          </a:rPr>
                          <m:t>𝑈</m:t>
                        </m:r>
                      </m:e>
                      <m:sub>
                        <m:r>
                          <a:rPr lang="cs-CZ" sz="2000" i="1" u="sng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000" u="sng" dirty="0" smtClean="0"/>
                  <a:t> = 2,1 V</a:t>
                </a:r>
              </a:p>
              <a:p>
                <a:endParaRPr lang="cs-CZ" sz="2000" u="sng" dirty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>
                            <a:latin typeface="Cambria Math"/>
                          </a:rPr>
                          <m:t>𝐔</m:t>
                        </m:r>
                      </m:e>
                      <m:sub>
                        <m:r>
                          <a:rPr lang="cs-CZ" sz="2000" b="1" i="0"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sz="2000" b="1" dirty="0" smtClean="0"/>
                  <a:t>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>
                            <a:latin typeface="Cambria Math"/>
                          </a:rPr>
                          <m:t>𝐈</m:t>
                        </m:r>
                      </m:e>
                      <m:sub>
                        <m:r>
                          <a:rPr lang="cs-CZ" sz="2000" b="1" i="0">
                            <a:latin typeface="Cambria Math"/>
                          </a:rPr>
                          <m:t>𝐜</m:t>
                        </m:r>
                      </m:sub>
                    </m:sSub>
                  </m:oMath>
                </a14:m>
                <a:r>
                  <a:rPr lang="cs-CZ" sz="2000" b="1" dirty="0" smtClean="0"/>
                  <a:t> . </a:t>
                </a:r>
              </a:p>
              <a:p>
                <a:r>
                  <a:rPr lang="cs-CZ" sz="2000" dirty="0" smtClean="0"/>
                  <a:t> = 0,7 A . </a:t>
                </a:r>
                <a:r>
                  <a:rPr lang="cs-CZ" sz="2000" dirty="0"/>
                  <a:t>6 </a:t>
                </a:r>
                <a:r>
                  <a:rPr lang="el-GR" sz="2000" dirty="0" smtClean="0"/>
                  <a:t>Ω</a:t>
                </a:r>
                <a:endParaRPr lang="cs-CZ" sz="2000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u="sng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i="1" u="sng">
                            <a:latin typeface="Cambria Math"/>
                          </a:rPr>
                          <m:t>𝑈</m:t>
                        </m:r>
                      </m:e>
                      <m:sub>
                        <m:r>
                          <a:rPr lang="cs-CZ" sz="2000" i="1" u="sng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000" u="sng" dirty="0" smtClean="0"/>
                  <a:t> = 4,2 V</a:t>
                </a:r>
                <a:endParaRPr lang="cs-CZ" sz="2000" dirty="0" smtClean="0"/>
              </a:p>
              <a:p>
                <a:endParaRPr lang="cs-CZ" sz="2000" u="sng" dirty="0"/>
              </a:p>
              <a:p>
                <a:r>
                  <a:rPr lang="cs-CZ" sz="2000" dirty="0" smtClean="0"/>
                  <a:t>Otázka: Umíte vysvětlit, rozpor</a:t>
                </a:r>
                <a:br>
                  <a:rPr lang="cs-CZ" sz="2000" dirty="0" smtClean="0"/>
                </a:br>
                <a:r>
                  <a:rPr lang="cs-CZ" sz="2000" dirty="0" smtClean="0"/>
                  <a:t>ve velikosti napětí zdroje?</a:t>
                </a:r>
              </a:p>
            </p:txBody>
          </p:sp>
        </mc:Choice>
        <mc:Fallback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blipFill rotWithShape="1">
                <a:blip r:embed="rId3" cstate="print"/>
                <a:stretch>
                  <a:fillRect l="-1205" t="-538"/>
                </a:stretch>
              </a:blipFill>
              <a:ln>
                <a:solidFill>
                  <a:schemeClr val="accent6">
                    <a:lumMod val="5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Obdélník 5"/>
          <p:cNvSpPr/>
          <p:nvPr/>
        </p:nvSpPr>
        <p:spPr>
          <a:xfrm>
            <a:off x="827584" y="2708920"/>
            <a:ext cx="1512168" cy="2592288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932040" y="1628800"/>
            <a:ext cx="1728192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932040" y="3068960"/>
            <a:ext cx="1944216" cy="1152128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004048" y="4581128"/>
            <a:ext cx="3384376" cy="64807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5777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Použitá literatura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000" dirty="0"/>
              <a:t>MACHÁČEK, Martin. </a:t>
            </a:r>
            <a:r>
              <a:rPr lang="cs-CZ" sz="2000" i="1" dirty="0"/>
              <a:t>Fyzika 8 pro základní školy a víceletá gymnázia.</a:t>
            </a:r>
            <a:br>
              <a:rPr lang="cs-CZ" sz="2000" i="1" dirty="0"/>
            </a:br>
            <a:r>
              <a:rPr lang="cs-CZ" sz="2000" dirty="0"/>
              <a:t>Dotisk 2. vydání. Praha: Prometheus, 2001. ISBN </a:t>
            </a:r>
            <a:r>
              <a:rPr lang="cs-CZ" sz="2000" dirty="0" smtClean="0"/>
              <a:t>80-7196-220-1</a:t>
            </a:r>
          </a:p>
          <a:p>
            <a:r>
              <a:rPr lang="cs-CZ" sz="2000" dirty="0" smtClean="0"/>
              <a:t>BOHUNĚK, Jiří. </a:t>
            </a:r>
            <a:r>
              <a:rPr lang="cs-CZ" sz="2000" i="1" dirty="0" smtClean="0"/>
              <a:t>Sbírka úloh z fyziky pro žáky základních škol 3. díl.</a:t>
            </a:r>
            <a:r>
              <a:rPr lang="cs-CZ" sz="2000" dirty="0" smtClean="0"/>
              <a:t> 1. vydání. Praha: Prometheus, 1994. ISBN 80-85849-04-6</a:t>
            </a:r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782361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361</TotalTime>
  <Words>229</Words>
  <Application>Microsoft Office PowerPoint</Application>
  <PresentationFormat>Předvádění na obrazovce (4:3)</PresentationFormat>
  <Paragraphs>92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Zapojení rezistorů (spotřebičů)</vt:lpstr>
      <vt:lpstr>Proud v obvodě při sériovém zapojení rezistorů</vt:lpstr>
      <vt:lpstr>Výsledek měření</vt:lpstr>
      <vt:lpstr>Napětí v obvodě při sériovém zapojení rezistorů</vt:lpstr>
      <vt:lpstr>Výsledek měření</vt:lpstr>
      <vt:lpstr>Odpor rezistorů zapojených za sebou</vt:lpstr>
      <vt:lpstr>Úloha</vt:lpstr>
      <vt:lpstr>Pokračování úlohy</vt:lpstr>
      <vt:lpstr>Řeš úlohu </vt:lpstr>
      <vt:lpstr>Řešení úlohy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Jaroslava Vondráčková</dc:creator>
  <cp:lastModifiedBy>Dum</cp:lastModifiedBy>
  <cp:revision>75</cp:revision>
  <dcterms:created xsi:type="dcterms:W3CDTF">2011-08-01T07:25:06Z</dcterms:created>
  <dcterms:modified xsi:type="dcterms:W3CDTF">2012-04-10T16:59:03Z</dcterms:modified>
</cp:coreProperties>
</file>