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638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70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8614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624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174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8938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880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9584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623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360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690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BB036-52F4-45B1-BD30-DB3BF17D76A0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8BAB3-15C2-45DB-BFC5-6106680931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759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23796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059832" y="692696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9035856"/>
              </p:ext>
            </p:extLst>
          </p:nvPr>
        </p:nvGraphicFramePr>
        <p:xfrm>
          <a:off x="1404946" y="1844824"/>
          <a:ext cx="6208395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Zapojení rezistorů – vedle sebe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2.8.2011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pravidly charakteristickými pro větvený </a:t>
                      </a:r>
                      <a:r>
                        <a:rPr lang="cs-CZ" sz="1400" kern="50" dirty="0" smtClean="0">
                          <a:effectLst/>
                        </a:rPr>
                        <a:t>obvod,</a:t>
                      </a:r>
                      <a:r>
                        <a:rPr lang="cs-CZ" sz="1400" kern="50" dirty="0" smtClean="0">
                          <a:effectLst/>
                        </a:rPr>
                        <a:t/>
                      </a:r>
                      <a:br>
                        <a:rPr lang="cs-CZ" sz="1400" kern="50" dirty="0" smtClean="0">
                          <a:effectLst/>
                        </a:rPr>
                      </a:br>
                      <a:r>
                        <a:rPr lang="cs-CZ" sz="1400" kern="50" dirty="0" smtClean="0">
                          <a:effectLst/>
                        </a:rPr>
                        <a:t> </a:t>
                      </a:r>
                      <a:r>
                        <a:rPr lang="cs-CZ" sz="1400" kern="50" dirty="0" smtClean="0">
                          <a:effectLst/>
                        </a:rPr>
                        <a:t>úlohy </a:t>
                      </a:r>
                      <a:r>
                        <a:rPr lang="cs-CZ" sz="1400" kern="50" dirty="0" smtClean="0">
                          <a:effectLst/>
                        </a:rPr>
                        <a:t>na procvičení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9614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Zapojení rezistorů (spotřebičů)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478904"/>
          </a:xfrm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Vedle sebe - paralelně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717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Napětí v obvodě při zapojení rezistorů vedle sebe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Zapoj obvody podle uvedených schémat a zapiš naměřené hodnoty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511660" y="3040691"/>
            <a:ext cx="504056" cy="338554"/>
            <a:chOff x="4067944" y="2580059"/>
            <a:chExt cx="504056" cy="338554"/>
          </a:xfrm>
        </p:grpSpPr>
        <p:sp>
          <p:nvSpPr>
            <p:cNvPr id="5" name="Obdélník 4"/>
            <p:cNvSpPr/>
            <p:nvPr/>
          </p:nvSpPr>
          <p:spPr>
            <a:xfrm>
              <a:off x="4067944" y="26197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6" name="TextovéPole 5"/>
                <p:cNvSpPr txBox="1"/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6" name="TextovéPole 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blipFill rotWithShape="1">
                  <a:blip r:embed="rId2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7" name="Skupina 6"/>
          <p:cNvGrpSpPr/>
          <p:nvPr/>
        </p:nvGrpSpPr>
        <p:grpSpPr>
          <a:xfrm>
            <a:off x="1525225" y="3789040"/>
            <a:ext cx="504056" cy="338554"/>
            <a:chOff x="5364088" y="2702137"/>
            <a:chExt cx="504056" cy="338554"/>
          </a:xfrm>
        </p:grpSpPr>
        <p:sp>
          <p:nvSpPr>
            <p:cNvPr id="8" name="Obdélník 7"/>
            <p:cNvSpPr/>
            <p:nvPr/>
          </p:nvSpPr>
          <p:spPr>
            <a:xfrm>
              <a:off x="5364088" y="27721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blipFill rotWithShape="1">
                  <a:blip r:embed="rId3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3" name="Skupina 12"/>
          <p:cNvGrpSpPr/>
          <p:nvPr/>
        </p:nvGrpSpPr>
        <p:grpSpPr>
          <a:xfrm>
            <a:off x="1763688" y="2268120"/>
            <a:ext cx="90464" cy="504056"/>
            <a:chOff x="2771800" y="1513348"/>
            <a:chExt cx="90464" cy="504056"/>
          </a:xfrm>
        </p:grpSpPr>
        <p:cxnSp>
          <p:nvCxnSpPr>
            <p:cNvPr id="14" name="Přímá spojnice 13"/>
            <p:cNvCxnSpPr/>
            <p:nvPr/>
          </p:nvCxnSpPr>
          <p:spPr>
            <a:xfrm>
              <a:off x="2771800" y="1628800"/>
              <a:ext cx="0" cy="27315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2862264" y="1513348"/>
              <a:ext cx="0" cy="5040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Přímá spojnice 16"/>
          <p:cNvCxnSpPr/>
          <p:nvPr/>
        </p:nvCxnSpPr>
        <p:spPr>
          <a:xfrm>
            <a:off x="1854152" y="2520148"/>
            <a:ext cx="485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1259632" y="2520148"/>
            <a:ext cx="4870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339752" y="2520148"/>
            <a:ext cx="0" cy="1455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66536" y="2520148"/>
            <a:ext cx="0" cy="1455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8" idx="3"/>
          </p:cNvCxnSpPr>
          <p:nvPr/>
        </p:nvCxnSpPr>
        <p:spPr>
          <a:xfrm>
            <a:off x="2029281" y="3975659"/>
            <a:ext cx="3104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8" idx="1"/>
          </p:cNvCxnSpPr>
          <p:nvPr/>
        </p:nvCxnSpPr>
        <p:spPr>
          <a:xfrm flipH="1">
            <a:off x="1259632" y="3975659"/>
            <a:ext cx="26559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1392428" y="3975659"/>
            <a:ext cx="0" cy="497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184516" y="3975659"/>
            <a:ext cx="0" cy="4974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6" idx="3"/>
          </p:cNvCxnSpPr>
          <p:nvPr/>
        </p:nvCxnSpPr>
        <p:spPr>
          <a:xfrm>
            <a:off x="2002150" y="3209968"/>
            <a:ext cx="3376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5" idx="1"/>
          </p:cNvCxnSpPr>
          <p:nvPr/>
        </p:nvCxnSpPr>
        <p:spPr>
          <a:xfrm flipH="1">
            <a:off x="1266536" y="3196988"/>
            <a:ext cx="245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827584" y="238357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grpSp>
        <p:nvGrpSpPr>
          <p:cNvPr id="52" name="Skupina 51"/>
          <p:cNvGrpSpPr/>
          <p:nvPr/>
        </p:nvGrpSpPr>
        <p:grpSpPr>
          <a:xfrm>
            <a:off x="1562492" y="4293096"/>
            <a:ext cx="444481" cy="360040"/>
            <a:chOff x="2855409" y="5681864"/>
            <a:chExt cx="444481" cy="360040"/>
          </a:xfrm>
        </p:grpSpPr>
        <p:sp>
          <p:nvSpPr>
            <p:cNvPr id="53" name="Ovál 52"/>
            <p:cNvSpPr/>
            <p:nvPr/>
          </p:nvSpPr>
          <p:spPr>
            <a:xfrm>
              <a:off x="2890786" y="5681864"/>
              <a:ext cx="360040" cy="36004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54" name="TextovéPole 53"/>
                <p:cNvSpPr txBox="1"/>
                <p:nvPr/>
              </p:nvSpPr>
              <p:spPr>
                <a:xfrm>
                  <a:off x="2855409" y="5692607"/>
                  <a:ext cx="44448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54" name="TextovéPole 5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855409" y="5692607"/>
                  <a:ext cx="444481" cy="338554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61" name="Přímá spojnice 60"/>
          <p:cNvCxnSpPr/>
          <p:nvPr/>
        </p:nvCxnSpPr>
        <p:spPr>
          <a:xfrm>
            <a:off x="1949110" y="4465672"/>
            <a:ext cx="235406" cy="74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>
            <a:endCxn id="54" idx="1"/>
          </p:cNvCxnSpPr>
          <p:nvPr/>
        </p:nvCxnSpPr>
        <p:spPr>
          <a:xfrm>
            <a:off x="1389098" y="4473116"/>
            <a:ext cx="1733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Skupina 42"/>
          <p:cNvGrpSpPr/>
          <p:nvPr/>
        </p:nvGrpSpPr>
        <p:grpSpPr>
          <a:xfrm>
            <a:off x="3732224" y="3922696"/>
            <a:ext cx="444481" cy="360040"/>
            <a:chOff x="1837375" y="4941168"/>
            <a:chExt cx="444481" cy="360040"/>
          </a:xfrm>
        </p:grpSpPr>
        <p:sp>
          <p:nvSpPr>
            <p:cNvPr id="11" name="Ovál 10"/>
            <p:cNvSpPr/>
            <p:nvPr/>
          </p:nvSpPr>
          <p:spPr>
            <a:xfrm>
              <a:off x="1879596" y="4941168"/>
              <a:ext cx="360040" cy="36004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837375" y="4962654"/>
                  <a:ext cx="444481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837375" y="4962654"/>
                  <a:ext cx="444481" cy="338554"/>
                </a:xfrm>
                <a:prstGeom prst="rect">
                  <a:avLst/>
                </a:prstGeom>
                <a:blipFill rotWithShape="1">
                  <a:blip r:embed="rId5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6" name="Skupina 45"/>
          <p:cNvGrpSpPr/>
          <p:nvPr/>
        </p:nvGrpSpPr>
        <p:grpSpPr>
          <a:xfrm>
            <a:off x="3736213" y="4491973"/>
            <a:ext cx="504056" cy="338554"/>
            <a:chOff x="4067944" y="2580059"/>
            <a:chExt cx="504056" cy="338554"/>
          </a:xfrm>
        </p:grpSpPr>
        <p:sp>
          <p:nvSpPr>
            <p:cNvPr id="47" name="Obdélník 46"/>
            <p:cNvSpPr/>
            <p:nvPr/>
          </p:nvSpPr>
          <p:spPr>
            <a:xfrm>
              <a:off x="4067944" y="26197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blipFill rotWithShape="1">
                  <a:blip r:embed="rId6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9" name="Skupina 48"/>
          <p:cNvGrpSpPr/>
          <p:nvPr/>
        </p:nvGrpSpPr>
        <p:grpSpPr>
          <a:xfrm>
            <a:off x="3723628" y="3414865"/>
            <a:ext cx="504056" cy="338554"/>
            <a:chOff x="5364088" y="2702137"/>
            <a:chExt cx="504056" cy="338554"/>
          </a:xfrm>
        </p:grpSpPr>
        <p:sp>
          <p:nvSpPr>
            <p:cNvPr id="50" name="Obdélník 49"/>
            <p:cNvSpPr/>
            <p:nvPr/>
          </p:nvSpPr>
          <p:spPr>
            <a:xfrm>
              <a:off x="5364088" y="27721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blipFill rotWithShape="1">
                  <a:blip r:embed="rId7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5" name="Skupina 54"/>
          <p:cNvGrpSpPr/>
          <p:nvPr/>
        </p:nvGrpSpPr>
        <p:grpSpPr>
          <a:xfrm>
            <a:off x="3988241" y="5027310"/>
            <a:ext cx="90464" cy="504056"/>
            <a:chOff x="2771800" y="1513348"/>
            <a:chExt cx="90464" cy="504056"/>
          </a:xfrm>
        </p:grpSpPr>
        <p:cxnSp>
          <p:nvCxnSpPr>
            <p:cNvPr id="56" name="Přímá spojnice 55"/>
            <p:cNvCxnSpPr/>
            <p:nvPr/>
          </p:nvCxnSpPr>
          <p:spPr>
            <a:xfrm>
              <a:off x="2771800" y="1628800"/>
              <a:ext cx="0" cy="27315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2862264" y="1513348"/>
              <a:ext cx="0" cy="5040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1" name="Přímá spojnice 70"/>
          <p:cNvCxnSpPr>
            <a:stCxn id="50" idx="3"/>
          </p:cNvCxnSpPr>
          <p:nvPr/>
        </p:nvCxnSpPr>
        <p:spPr>
          <a:xfrm>
            <a:off x="4227684" y="3601484"/>
            <a:ext cx="3633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stCxn id="50" idx="1"/>
          </p:cNvCxnSpPr>
          <p:nvPr/>
        </p:nvCxnSpPr>
        <p:spPr>
          <a:xfrm flipH="1">
            <a:off x="3366945" y="3601484"/>
            <a:ext cx="3566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>
            <a:stCxn id="47" idx="3"/>
          </p:cNvCxnSpPr>
          <p:nvPr/>
        </p:nvCxnSpPr>
        <p:spPr>
          <a:xfrm>
            <a:off x="4240269" y="4648270"/>
            <a:ext cx="3508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591081" y="3601484"/>
            <a:ext cx="0" cy="16778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3366945" y="3601484"/>
            <a:ext cx="0" cy="16778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endCxn id="47" idx="1"/>
          </p:cNvCxnSpPr>
          <p:nvPr/>
        </p:nvCxnSpPr>
        <p:spPr>
          <a:xfrm>
            <a:off x="3366945" y="4648270"/>
            <a:ext cx="3692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4170412" y="4124877"/>
            <a:ext cx="23897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4409382" y="4124877"/>
            <a:ext cx="6293" cy="5233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H="1">
            <a:off x="3545287" y="4102716"/>
            <a:ext cx="3146" cy="5585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>
            <a:off x="4078705" y="5279338"/>
            <a:ext cx="5123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flipH="1">
            <a:off x="3366945" y="5279338"/>
            <a:ext cx="5875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ovéPole 123"/>
          <p:cNvSpPr txBox="1"/>
          <p:nvPr/>
        </p:nvSpPr>
        <p:spPr>
          <a:xfrm>
            <a:off x="3203848" y="3040691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4286473" y="4461195"/>
            <a:ext cx="2584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 smtClean="0"/>
          </a:p>
        </p:txBody>
      </p:sp>
      <p:sp>
        <p:nvSpPr>
          <p:cNvPr id="127" name="TextovéPole 126"/>
          <p:cNvSpPr txBox="1"/>
          <p:nvPr/>
        </p:nvSpPr>
        <p:spPr>
          <a:xfrm>
            <a:off x="3422377" y="4476584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4461879" y="4476584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2210550" y="3025302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3237743" y="4473116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007288" y="2850735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1141776" y="3016699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grpSp>
        <p:nvGrpSpPr>
          <p:cNvPr id="133" name="Skupina 132"/>
          <p:cNvGrpSpPr/>
          <p:nvPr/>
        </p:nvGrpSpPr>
        <p:grpSpPr>
          <a:xfrm>
            <a:off x="5508104" y="3388518"/>
            <a:ext cx="426847" cy="355100"/>
            <a:chOff x="4997233" y="5123554"/>
            <a:chExt cx="426847" cy="355100"/>
          </a:xfrm>
        </p:grpSpPr>
        <p:sp>
          <p:nvSpPr>
            <p:cNvPr id="134" name="Ovál 133"/>
            <p:cNvSpPr/>
            <p:nvPr/>
          </p:nvSpPr>
          <p:spPr>
            <a:xfrm>
              <a:off x="5028669" y="5123554"/>
              <a:ext cx="360040" cy="3551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35" name="TextovéPole 134"/>
                <p:cNvSpPr txBox="1"/>
                <p:nvPr/>
              </p:nvSpPr>
              <p:spPr>
                <a:xfrm>
                  <a:off x="4997233" y="5123554"/>
                  <a:ext cx="426847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𝐕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𝐜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35" name="TextovéPole 1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997233" y="5123554"/>
                  <a:ext cx="426847" cy="338554"/>
                </a:xfrm>
                <a:prstGeom prst="rect">
                  <a:avLst/>
                </a:prstGeom>
                <a:blipFill rotWithShape="1">
                  <a:blip r:embed="rId8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2" name="Skupina 141"/>
          <p:cNvGrpSpPr/>
          <p:nvPr/>
        </p:nvGrpSpPr>
        <p:grpSpPr>
          <a:xfrm>
            <a:off x="7740351" y="3280272"/>
            <a:ext cx="504056" cy="338554"/>
            <a:chOff x="5364088" y="2702137"/>
            <a:chExt cx="504056" cy="338554"/>
          </a:xfrm>
        </p:grpSpPr>
        <p:sp>
          <p:nvSpPr>
            <p:cNvPr id="143" name="Obdélník 142"/>
            <p:cNvSpPr/>
            <p:nvPr/>
          </p:nvSpPr>
          <p:spPr>
            <a:xfrm>
              <a:off x="5364088" y="27721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44" name="TextovéPole 143"/>
                <p:cNvSpPr txBox="1"/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44" name="TextovéPole 14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377653" y="2702137"/>
                  <a:ext cx="476925" cy="338554"/>
                </a:xfrm>
                <a:prstGeom prst="rect">
                  <a:avLst/>
                </a:prstGeom>
                <a:blipFill rotWithShape="1">
                  <a:blip r:embed="rId9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5" name="Skupina 144"/>
          <p:cNvGrpSpPr/>
          <p:nvPr/>
        </p:nvGrpSpPr>
        <p:grpSpPr>
          <a:xfrm>
            <a:off x="6867240" y="3307864"/>
            <a:ext cx="504056" cy="338554"/>
            <a:chOff x="4067944" y="2580059"/>
            <a:chExt cx="504056" cy="338554"/>
          </a:xfrm>
        </p:grpSpPr>
        <p:sp>
          <p:nvSpPr>
            <p:cNvPr id="146" name="Obdélník 145"/>
            <p:cNvSpPr/>
            <p:nvPr/>
          </p:nvSpPr>
          <p:spPr>
            <a:xfrm>
              <a:off x="4067944" y="2619776"/>
              <a:ext cx="504056" cy="23316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147" name="TextovéPole 146"/>
                <p:cNvSpPr txBox="1"/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16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1600" b="1" i="0" smtClean="0">
                                <a:latin typeface="Cambria Math"/>
                              </a:rPr>
                              <m:t>𝐑</m:t>
                            </m:r>
                          </m:e>
                          <m:sub>
                            <m:r>
                              <a:rPr lang="cs-CZ" sz="16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oMath>
                    </m:oMathPara>
                  </a14:m>
                  <a:endParaRPr lang="cs-CZ" sz="1600" b="1" dirty="0"/>
                </a:p>
              </p:txBody>
            </p:sp>
          </mc:Choice>
          <mc:Fallback>
            <p:sp>
              <p:nvSpPr>
                <p:cNvPr id="147" name="TextovéPole 14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81509" y="2580059"/>
                  <a:ext cx="476925" cy="338554"/>
                </a:xfrm>
                <a:prstGeom prst="rect">
                  <a:avLst/>
                </a:prstGeom>
                <a:blipFill rotWithShape="1">
                  <a:blip r:embed="rId10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48" name="Skupina 147"/>
          <p:cNvGrpSpPr/>
          <p:nvPr/>
        </p:nvGrpSpPr>
        <p:grpSpPr>
          <a:xfrm rot="16200000">
            <a:off x="6231088" y="3227336"/>
            <a:ext cx="99025" cy="543451"/>
            <a:chOff x="2771800" y="1513348"/>
            <a:chExt cx="90464" cy="504056"/>
          </a:xfrm>
        </p:grpSpPr>
        <p:cxnSp>
          <p:nvCxnSpPr>
            <p:cNvPr id="149" name="Přímá spojnice 148"/>
            <p:cNvCxnSpPr/>
            <p:nvPr/>
          </p:nvCxnSpPr>
          <p:spPr>
            <a:xfrm>
              <a:off x="2771800" y="1628800"/>
              <a:ext cx="0" cy="27315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/>
            <p:cNvCxnSpPr/>
            <p:nvPr/>
          </p:nvCxnSpPr>
          <p:spPr>
            <a:xfrm>
              <a:off x="2862264" y="1513348"/>
              <a:ext cx="0" cy="5040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4" name="Přímá spojnice 153"/>
          <p:cNvCxnSpPr/>
          <p:nvPr/>
        </p:nvCxnSpPr>
        <p:spPr>
          <a:xfrm flipV="1">
            <a:off x="6280601" y="3040691"/>
            <a:ext cx="0" cy="3741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6280601" y="3584142"/>
            <a:ext cx="0" cy="3915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6280601" y="3975659"/>
            <a:ext cx="171177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>
            <a:endCxn id="144" idx="2"/>
          </p:cNvCxnSpPr>
          <p:nvPr/>
        </p:nvCxnSpPr>
        <p:spPr>
          <a:xfrm flipV="1">
            <a:off x="7992378" y="3618826"/>
            <a:ext cx="1" cy="356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V="1">
            <a:off x="7992902" y="3016699"/>
            <a:ext cx="0" cy="2996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V="1">
            <a:off x="6280601" y="3016699"/>
            <a:ext cx="1711777" cy="8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>
            <a:stCxn id="147" idx="0"/>
          </p:cNvCxnSpPr>
          <p:nvPr/>
        </p:nvCxnSpPr>
        <p:spPr>
          <a:xfrm flipH="1" flipV="1">
            <a:off x="7119267" y="3016699"/>
            <a:ext cx="1" cy="291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>
            <a:off x="7119268" y="3611526"/>
            <a:ext cx="0" cy="3292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>
            <a:stCxn id="134" idx="0"/>
          </p:cNvCxnSpPr>
          <p:nvPr/>
        </p:nvCxnSpPr>
        <p:spPr>
          <a:xfrm flipV="1">
            <a:off x="5719560" y="3162281"/>
            <a:ext cx="0" cy="2262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>
            <a:stCxn id="134" idx="4"/>
          </p:cNvCxnSpPr>
          <p:nvPr/>
        </p:nvCxnSpPr>
        <p:spPr>
          <a:xfrm>
            <a:off x="5719560" y="3743618"/>
            <a:ext cx="0" cy="1790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5719560" y="3162281"/>
            <a:ext cx="5610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5719560" y="3922696"/>
            <a:ext cx="5610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" name="TextovéPole 205"/>
          <p:cNvSpPr txBox="1"/>
          <p:nvPr/>
        </p:nvSpPr>
        <p:spPr>
          <a:xfrm>
            <a:off x="6990065" y="3797242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207" name="TextovéPole 206"/>
          <p:cNvSpPr txBox="1"/>
          <p:nvPr/>
        </p:nvSpPr>
        <p:spPr>
          <a:xfrm>
            <a:off x="6151399" y="2980979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208" name="TextovéPole 207"/>
          <p:cNvSpPr txBox="1"/>
          <p:nvPr/>
        </p:nvSpPr>
        <p:spPr>
          <a:xfrm>
            <a:off x="6156746" y="3727072"/>
            <a:ext cx="258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sp>
        <p:nvSpPr>
          <p:cNvPr id="212" name="TextovéPole 211"/>
          <p:cNvSpPr txBox="1"/>
          <p:nvPr/>
        </p:nvSpPr>
        <p:spPr>
          <a:xfrm>
            <a:off x="5652120" y="238357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  <p:cxnSp>
        <p:nvCxnSpPr>
          <p:cNvPr id="224" name="Přímá spojnice 223"/>
          <p:cNvCxnSpPr>
            <a:endCxn id="12" idx="1"/>
          </p:cNvCxnSpPr>
          <p:nvPr/>
        </p:nvCxnSpPr>
        <p:spPr>
          <a:xfrm>
            <a:off x="3576066" y="4113459"/>
            <a:ext cx="15615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8717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Výsledek měření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Naměřené hodnoty jsou na všech třech voltmetrech stejné.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Otázka: </a:t>
            </a:r>
            <a:r>
              <a:rPr lang="cs-CZ" sz="2000" b="1" dirty="0" smtClean="0">
                <a:solidFill>
                  <a:srgbClr val="FF0000"/>
                </a:solidFill>
              </a:rPr>
              <a:t>Jak nazýváme obvod, ve kterém byly rezistory zapojeny?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Vyber odpověď: a) </a:t>
            </a:r>
            <a:r>
              <a:rPr lang="cs-CZ" sz="2000" b="1" i="1" dirty="0" smtClean="0"/>
              <a:t>ve větveném</a:t>
            </a:r>
          </a:p>
          <a:p>
            <a:pPr marL="0" indent="0">
              <a:buNone/>
            </a:pPr>
            <a:r>
              <a:rPr lang="cs-CZ" sz="2000" b="1" dirty="0" smtClean="0"/>
              <a:t>	                     b) </a:t>
            </a:r>
            <a:r>
              <a:rPr lang="cs-CZ" sz="2000" b="1" i="1" dirty="0" smtClean="0"/>
              <a:t>v jednoduchém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Při zapojení rezistorů (spotřebičů) vedle sebe </a:t>
            </a:r>
            <a:r>
              <a:rPr lang="cs-CZ" sz="2000" dirty="0" smtClean="0"/>
              <a:t>(paralelně) </a:t>
            </a:r>
            <a:r>
              <a:rPr lang="cs-CZ" sz="2000" b="1" dirty="0" smtClean="0">
                <a:solidFill>
                  <a:srgbClr val="FF0000"/>
                </a:solidFill>
              </a:rPr>
              <a:t>je napětí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   na </a:t>
            </a:r>
            <a:r>
              <a:rPr lang="cs-CZ" sz="2000" b="1" dirty="0" smtClean="0">
                <a:solidFill>
                  <a:srgbClr val="FF0000"/>
                </a:solidFill>
              </a:rPr>
              <a:t>zdroji i na rezistorech stejný.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632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proud při zapojení rezistorů vedle sebe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Zapoj obvody podle uvedených schémat a zapiš naměřené hodnoty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grpSp>
        <p:nvGrpSpPr>
          <p:cNvPr id="220" name="Skupina 219"/>
          <p:cNvGrpSpPr/>
          <p:nvPr/>
        </p:nvGrpSpPr>
        <p:grpSpPr>
          <a:xfrm>
            <a:off x="787632" y="3106154"/>
            <a:ext cx="1630864" cy="1935097"/>
            <a:chOff x="770390" y="2348880"/>
            <a:chExt cx="1630864" cy="1935097"/>
          </a:xfrm>
        </p:grpSpPr>
        <p:grpSp>
          <p:nvGrpSpPr>
            <p:cNvPr id="4" name="Skupina 3"/>
            <p:cNvGrpSpPr/>
            <p:nvPr/>
          </p:nvGrpSpPr>
          <p:grpSpPr>
            <a:xfrm>
              <a:off x="1115616" y="2348880"/>
              <a:ext cx="90464" cy="504056"/>
              <a:chOff x="2771800" y="1513348"/>
              <a:chExt cx="90464" cy="504056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771800" y="1628800"/>
                <a:ext cx="0" cy="27315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2862264" y="1513348"/>
                <a:ext cx="0" cy="50405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9"/>
            <p:cNvGrpSpPr/>
            <p:nvPr/>
          </p:nvGrpSpPr>
          <p:grpSpPr>
            <a:xfrm>
              <a:off x="1603064" y="2420888"/>
              <a:ext cx="457305" cy="360040"/>
              <a:chOff x="4938175" y="2897619"/>
              <a:chExt cx="457305" cy="360040"/>
            </a:xfrm>
          </p:grpSpPr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4938175" y="2919105"/>
                    <a:ext cx="45730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𝐀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𝐜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1" name="TextovéPole 65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4938175" y="2919105"/>
                    <a:ext cx="457305" cy="338554"/>
                  </a:xfrm>
                  <a:prstGeom prst="rect">
                    <a:avLst/>
                  </a:prstGeom>
                  <a:blipFill rotWithShape="1">
                    <a:blip r:embed="rId2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12" name="Ovál 11"/>
              <p:cNvSpPr/>
              <p:nvPr/>
            </p:nvSpPr>
            <p:spPr>
              <a:xfrm>
                <a:off x="4995096" y="2897619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" name="Skupina 15"/>
            <p:cNvGrpSpPr/>
            <p:nvPr/>
          </p:nvGrpSpPr>
          <p:grpSpPr>
            <a:xfrm>
              <a:off x="1231239" y="3140968"/>
              <a:ext cx="504056" cy="338554"/>
              <a:chOff x="3600463" y="3704052"/>
              <a:chExt cx="504056" cy="338554"/>
            </a:xfrm>
          </p:grpSpPr>
          <p:sp>
            <p:nvSpPr>
              <p:cNvPr id="17" name="Obdélník 16"/>
              <p:cNvSpPr/>
              <p:nvPr/>
            </p:nvSpPr>
            <p:spPr>
              <a:xfrm>
                <a:off x="3600463" y="3756749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8" name="TextovéPole 17"/>
                  <p:cNvSpPr txBox="1"/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5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9" name="Skupina 18"/>
            <p:cNvGrpSpPr/>
            <p:nvPr/>
          </p:nvGrpSpPr>
          <p:grpSpPr>
            <a:xfrm>
              <a:off x="1235929" y="3945423"/>
              <a:ext cx="504056" cy="338554"/>
              <a:chOff x="5364088" y="2702137"/>
              <a:chExt cx="504056" cy="338554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5364088" y="2772176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21" name="TextovéPole 20"/>
                  <p:cNvSpPr txBox="1"/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8" name="TextovéPole 3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blipFill rotWithShape="1">
                    <a:blip r:embed="rId4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sp>
          <p:nvSpPr>
            <p:cNvPr id="25" name="TextovéPole 24"/>
            <p:cNvSpPr txBox="1"/>
            <p:nvPr/>
          </p:nvSpPr>
          <p:spPr>
            <a:xfrm>
              <a:off x="2142850" y="3140968"/>
              <a:ext cx="2584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70390" y="3140968"/>
              <a:ext cx="2584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  <p:cxnSp>
          <p:nvCxnSpPr>
            <p:cNvPr id="53" name="Přímá spojnice 52"/>
            <p:cNvCxnSpPr>
              <a:stCxn id="12" idx="6"/>
            </p:cNvCxnSpPr>
            <p:nvPr/>
          </p:nvCxnSpPr>
          <p:spPr>
            <a:xfrm>
              <a:off x="2020025" y="2600908"/>
              <a:ext cx="25202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stCxn id="17" idx="3"/>
            </p:cNvCxnSpPr>
            <p:nvPr/>
          </p:nvCxnSpPr>
          <p:spPr>
            <a:xfrm>
              <a:off x="1735295" y="3310245"/>
              <a:ext cx="53675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2272052" y="2600908"/>
              <a:ext cx="0" cy="15137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>
              <a:stCxn id="20" idx="3"/>
            </p:cNvCxnSpPr>
            <p:nvPr/>
          </p:nvCxnSpPr>
          <p:spPr>
            <a:xfrm>
              <a:off x="1739985" y="4132042"/>
              <a:ext cx="53206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flipH="1" flipV="1">
              <a:off x="899592" y="2611651"/>
              <a:ext cx="216024" cy="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899592" y="2611652"/>
              <a:ext cx="0" cy="150304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>
              <a:endCxn id="20" idx="1"/>
            </p:cNvCxnSpPr>
            <p:nvPr/>
          </p:nvCxnSpPr>
          <p:spPr>
            <a:xfrm>
              <a:off x="899592" y="4132042"/>
              <a:ext cx="33633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>
              <a:endCxn id="12" idx="2"/>
            </p:cNvCxnSpPr>
            <p:nvPr/>
          </p:nvCxnSpPr>
          <p:spPr>
            <a:xfrm>
              <a:off x="1231239" y="2600908"/>
              <a:ext cx="42874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>
              <a:stCxn id="17" idx="1"/>
            </p:cNvCxnSpPr>
            <p:nvPr/>
          </p:nvCxnSpPr>
          <p:spPr>
            <a:xfrm flipH="1">
              <a:off x="899592" y="3310245"/>
              <a:ext cx="33164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" name="TextovéPole 77"/>
          <p:cNvSpPr txBox="1"/>
          <p:nvPr/>
        </p:nvSpPr>
        <p:spPr>
          <a:xfrm>
            <a:off x="584281" y="285227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grpSp>
        <p:nvGrpSpPr>
          <p:cNvPr id="79" name="Skupina 78"/>
          <p:cNvGrpSpPr/>
          <p:nvPr/>
        </p:nvGrpSpPr>
        <p:grpSpPr>
          <a:xfrm>
            <a:off x="3984366" y="3535942"/>
            <a:ext cx="90464" cy="504056"/>
            <a:chOff x="2771800" y="1513348"/>
            <a:chExt cx="90464" cy="504056"/>
          </a:xfrm>
        </p:grpSpPr>
        <p:cxnSp>
          <p:nvCxnSpPr>
            <p:cNvPr id="80" name="Přímá spojnice 79"/>
            <p:cNvCxnSpPr/>
            <p:nvPr/>
          </p:nvCxnSpPr>
          <p:spPr>
            <a:xfrm>
              <a:off x="2771800" y="1628800"/>
              <a:ext cx="0" cy="273152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2862264" y="1513348"/>
              <a:ext cx="0" cy="50405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6" name="TextovéPole 165"/>
          <p:cNvSpPr txBox="1"/>
          <p:nvPr/>
        </p:nvSpPr>
        <p:spPr>
          <a:xfrm>
            <a:off x="3281045" y="4248692"/>
            <a:ext cx="342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Stencil"/>
              </a:rPr>
              <a:t>∙</a:t>
            </a:r>
            <a:endParaRPr lang="cs-CZ" dirty="0"/>
          </a:p>
        </p:txBody>
      </p:sp>
      <p:grpSp>
        <p:nvGrpSpPr>
          <p:cNvPr id="222" name="Skupina 221"/>
          <p:cNvGrpSpPr/>
          <p:nvPr/>
        </p:nvGrpSpPr>
        <p:grpSpPr>
          <a:xfrm>
            <a:off x="3419856" y="3776146"/>
            <a:ext cx="1998106" cy="1604270"/>
            <a:chOff x="3419856" y="2644352"/>
            <a:chExt cx="1998106" cy="1604270"/>
          </a:xfrm>
        </p:grpSpPr>
        <p:grpSp>
          <p:nvGrpSpPr>
            <p:cNvPr id="13" name="Skupina 12"/>
            <p:cNvGrpSpPr/>
            <p:nvPr/>
          </p:nvGrpSpPr>
          <p:grpSpPr>
            <a:xfrm>
              <a:off x="4557136" y="3110800"/>
              <a:ext cx="474938" cy="360040"/>
              <a:chOff x="2210295" y="2745219"/>
              <a:chExt cx="474938" cy="360040"/>
            </a:xfrm>
          </p:grpSpPr>
          <p:sp>
            <p:nvSpPr>
              <p:cNvPr id="14" name="Ovál 13"/>
              <p:cNvSpPr/>
              <p:nvPr/>
            </p:nvSpPr>
            <p:spPr>
              <a:xfrm>
                <a:off x="2267744" y="2745219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5" name="TextovéPole 14"/>
                  <p:cNvSpPr txBox="1"/>
                  <p:nvPr/>
                </p:nvSpPr>
                <p:spPr>
                  <a:xfrm>
                    <a:off x="2210295" y="2755962"/>
                    <a:ext cx="474938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𝐀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64" name="TextovéPole 63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210295" y="2755962"/>
                    <a:ext cx="474938" cy="338554"/>
                  </a:xfrm>
                  <a:prstGeom prst="rect">
                    <a:avLst/>
                  </a:prstGeom>
                  <a:blipFill rotWithShape="1">
                    <a:blip r:embed="rId5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31" name="Skupina 30"/>
            <p:cNvGrpSpPr/>
            <p:nvPr/>
          </p:nvGrpSpPr>
          <p:grpSpPr>
            <a:xfrm>
              <a:off x="3666250" y="3910068"/>
              <a:ext cx="504056" cy="338554"/>
              <a:chOff x="5364088" y="2702137"/>
              <a:chExt cx="504056" cy="338554"/>
            </a:xfrm>
          </p:grpSpPr>
          <p:sp>
            <p:nvSpPr>
              <p:cNvPr id="32" name="Obdélník 31"/>
              <p:cNvSpPr/>
              <p:nvPr/>
            </p:nvSpPr>
            <p:spPr>
              <a:xfrm>
                <a:off x="5364088" y="2772176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3" name="TextovéPole 32"/>
                  <p:cNvSpPr txBox="1"/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21" name="TextovéPole 3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blipFill rotWithShape="1">
                    <a:blip r:embed="rId4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22" name="Skupina 36"/>
            <p:cNvGrpSpPr/>
            <p:nvPr/>
          </p:nvGrpSpPr>
          <p:grpSpPr>
            <a:xfrm>
              <a:off x="3642782" y="3132286"/>
              <a:ext cx="504056" cy="338554"/>
              <a:chOff x="3600463" y="3704052"/>
              <a:chExt cx="504056" cy="338554"/>
            </a:xfrm>
          </p:grpSpPr>
          <p:sp>
            <p:nvSpPr>
              <p:cNvPr id="38" name="Obdélník 37"/>
              <p:cNvSpPr/>
              <p:nvPr/>
            </p:nvSpPr>
            <p:spPr>
              <a:xfrm>
                <a:off x="3600463" y="3756749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9" name="TextovéPole 38"/>
                  <p:cNvSpPr txBox="1"/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23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cxnSp>
          <p:nvCxnSpPr>
            <p:cNvPr id="83" name="Přímá spojnice 82"/>
            <p:cNvCxnSpPr/>
            <p:nvPr/>
          </p:nvCxnSpPr>
          <p:spPr>
            <a:xfrm>
              <a:off x="4074830" y="2644352"/>
              <a:ext cx="114524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5220072" y="2644352"/>
              <a:ext cx="0" cy="143499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>
              <a:stCxn id="32" idx="3"/>
            </p:cNvCxnSpPr>
            <p:nvPr/>
          </p:nvCxnSpPr>
          <p:spPr>
            <a:xfrm>
              <a:off x="4170306" y="4096687"/>
              <a:ext cx="104976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 flipH="1">
              <a:off x="3419872" y="2644352"/>
              <a:ext cx="54006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3419872" y="2644352"/>
              <a:ext cx="0" cy="143499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>
              <a:endCxn id="32" idx="1"/>
            </p:cNvCxnSpPr>
            <p:nvPr/>
          </p:nvCxnSpPr>
          <p:spPr>
            <a:xfrm>
              <a:off x="3419856" y="4096687"/>
              <a:ext cx="24639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Přímá spojnice 115"/>
            <p:cNvCxnSpPr>
              <a:endCxn id="38" idx="1"/>
            </p:cNvCxnSpPr>
            <p:nvPr/>
          </p:nvCxnSpPr>
          <p:spPr>
            <a:xfrm>
              <a:off x="3419856" y="3301563"/>
              <a:ext cx="22292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 flipV="1">
              <a:off x="4974625" y="3301563"/>
              <a:ext cx="255743" cy="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7" name="TextovéPole 166"/>
            <p:cNvSpPr txBox="1"/>
            <p:nvPr/>
          </p:nvSpPr>
          <p:spPr>
            <a:xfrm>
              <a:off x="5102496" y="3116897"/>
              <a:ext cx="3154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</p:grpSp>
      <p:grpSp>
        <p:nvGrpSpPr>
          <p:cNvPr id="223" name="Skupina 222"/>
          <p:cNvGrpSpPr/>
          <p:nvPr/>
        </p:nvGrpSpPr>
        <p:grpSpPr>
          <a:xfrm>
            <a:off x="6038308" y="3398901"/>
            <a:ext cx="2279178" cy="1652145"/>
            <a:chOff x="6041788" y="2490640"/>
            <a:chExt cx="2279178" cy="1652145"/>
          </a:xfrm>
        </p:grpSpPr>
        <p:grpSp>
          <p:nvGrpSpPr>
            <p:cNvPr id="7" name="Skupina 6"/>
            <p:cNvGrpSpPr/>
            <p:nvPr/>
          </p:nvGrpSpPr>
          <p:grpSpPr>
            <a:xfrm>
              <a:off x="7416316" y="3782745"/>
              <a:ext cx="474938" cy="360040"/>
              <a:chOff x="2362695" y="3765403"/>
              <a:chExt cx="474938" cy="360040"/>
            </a:xfrm>
          </p:grpSpPr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8" name="TextovéPole 7"/>
                  <p:cNvSpPr txBox="1"/>
                  <p:nvPr/>
                </p:nvSpPr>
                <p:spPr>
                  <a:xfrm>
                    <a:off x="2362695" y="3781015"/>
                    <a:ext cx="474938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𝐀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65" name="TextovéPole 6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2362695" y="3781015"/>
                    <a:ext cx="474938" cy="338554"/>
                  </a:xfrm>
                  <a:prstGeom prst="rect">
                    <a:avLst/>
                  </a:prstGeom>
                  <a:blipFill rotWithShape="1">
                    <a:blip r:embed="rId6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  <p:sp>
            <p:nvSpPr>
              <p:cNvPr id="9" name="Ovál 8"/>
              <p:cNvSpPr/>
              <p:nvPr/>
            </p:nvSpPr>
            <p:spPr>
              <a:xfrm>
                <a:off x="2420144" y="3765403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4" name="Skupina 33"/>
            <p:cNvGrpSpPr/>
            <p:nvPr/>
          </p:nvGrpSpPr>
          <p:grpSpPr>
            <a:xfrm>
              <a:off x="6444207" y="3776146"/>
              <a:ext cx="504056" cy="338554"/>
              <a:chOff x="5364088" y="2702137"/>
              <a:chExt cx="504056" cy="338554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5364088" y="2772176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36" name="TextovéPole 35"/>
                  <p:cNvSpPr txBox="1"/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37" name="TextovéPole 3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blipFill rotWithShape="1">
                    <a:blip r:embed="rId4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40" name="Skupina 39"/>
            <p:cNvGrpSpPr/>
            <p:nvPr/>
          </p:nvGrpSpPr>
          <p:grpSpPr>
            <a:xfrm>
              <a:off x="6444208" y="3116897"/>
              <a:ext cx="504056" cy="338554"/>
              <a:chOff x="3600463" y="3704052"/>
              <a:chExt cx="504056" cy="338554"/>
            </a:xfrm>
          </p:grpSpPr>
          <p:sp>
            <p:nvSpPr>
              <p:cNvPr id="41" name="Obdélník 40"/>
              <p:cNvSpPr/>
              <p:nvPr/>
            </p:nvSpPr>
            <p:spPr>
              <a:xfrm>
                <a:off x="3600463" y="3756749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42" name="TextovéPole 41"/>
                  <p:cNvSpPr txBox="1"/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68" name="Skupina 167"/>
            <p:cNvGrpSpPr/>
            <p:nvPr/>
          </p:nvGrpSpPr>
          <p:grpSpPr>
            <a:xfrm>
              <a:off x="6948264" y="2490640"/>
              <a:ext cx="90464" cy="504056"/>
              <a:chOff x="2771800" y="1513348"/>
              <a:chExt cx="90464" cy="504056"/>
            </a:xfrm>
          </p:grpSpPr>
          <p:cxnSp>
            <p:nvCxnSpPr>
              <p:cNvPr id="169" name="Přímá spojnice 168"/>
              <p:cNvCxnSpPr/>
              <p:nvPr/>
            </p:nvCxnSpPr>
            <p:spPr>
              <a:xfrm>
                <a:off x="2771800" y="1628800"/>
                <a:ext cx="0" cy="27315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nice 169"/>
              <p:cNvCxnSpPr/>
              <p:nvPr/>
            </p:nvCxnSpPr>
            <p:spPr>
              <a:xfrm>
                <a:off x="2862264" y="1513348"/>
                <a:ext cx="0" cy="50405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4" name="Přímá spojnice 173"/>
            <p:cNvCxnSpPr>
              <a:stCxn id="35" idx="3"/>
              <a:endCxn id="9" idx="2"/>
            </p:cNvCxnSpPr>
            <p:nvPr/>
          </p:nvCxnSpPr>
          <p:spPr>
            <a:xfrm>
              <a:off x="6948263" y="3962765"/>
              <a:ext cx="52550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Přímá spojnice 175"/>
            <p:cNvCxnSpPr/>
            <p:nvPr/>
          </p:nvCxnSpPr>
          <p:spPr>
            <a:xfrm flipV="1">
              <a:off x="7038728" y="2737484"/>
              <a:ext cx="1133672" cy="51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Přímá spojnice 177"/>
            <p:cNvCxnSpPr/>
            <p:nvPr/>
          </p:nvCxnSpPr>
          <p:spPr>
            <a:xfrm>
              <a:off x="8172400" y="2742668"/>
              <a:ext cx="0" cy="122009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Přímá spojnice 186"/>
            <p:cNvCxnSpPr/>
            <p:nvPr/>
          </p:nvCxnSpPr>
          <p:spPr>
            <a:xfrm flipH="1">
              <a:off x="6156176" y="2742668"/>
              <a:ext cx="77852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Přímá spojnice 188"/>
            <p:cNvCxnSpPr/>
            <p:nvPr/>
          </p:nvCxnSpPr>
          <p:spPr>
            <a:xfrm>
              <a:off x="6156176" y="2742668"/>
              <a:ext cx="0" cy="12027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Přímá spojnice 197"/>
            <p:cNvCxnSpPr>
              <a:endCxn id="41" idx="1"/>
            </p:cNvCxnSpPr>
            <p:nvPr/>
          </p:nvCxnSpPr>
          <p:spPr>
            <a:xfrm>
              <a:off x="6156176" y="3286174"/>
              <a:ext cx="2880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Přímá spojnice 200"/>
            <p:cNvCxnSpPr>
              <a:stCxn id="41" idx="3"/>
            </p:cNvCxnSpPr>
            <p:nvPr/>
          </p:nvCxnSpPr>
          <p:spPr>
            <a:xfrm>
              <a:off x="6948264" y="3286174"/>
              <a:ext cx="12241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Přímá spojnice 202"/>
            <p:cNvCxnSpPr>
              <a:stCxn id="8" idx="3"/>
            </p:cNvCxnSpPr>
            <p:nvPr/>
          </p:nvCxnSpPr>
          <p:spPr>
            <a:xfrm>
              <a:off x="7891254" y="3967634"/>
              <a:ext cx="28114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Přímá spojnice 205"/>
            <p:cNvCxnSpPr>
              <a:stCxn id="35" idx="1"/>
            </p:cNvCxnSpPr>
            <p:nvPr/>
          </p:nvCxnSpPr>
          <p:spPr>
            <a:xfrm flipH="1">
              <a:off x="6156176" y="3962765"/>
              <a:ext cx="28803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7" name="TextovéPole 206"/>
            <p:cNvSpPr txBox="1"/>
            <p:nvPr/>
          </p:nvSpPr>
          <p:spPr>
            <a:xfrm>
              <a:off x="6041788" y="3106154"/>
              <a:ext cx="2584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  <p:sp>
          <p:nvSpPr>
            <p:cNvPr id="208" name="TextovéPole 207"/>
            <p:cNvSpPr txBox="1"/>
            <p:nvPr/>
          </p:nvSpPr>
          <p:spPr>
            <a:xfrm>
              <a:off x="8023834" y="3101508"/>
              <a:ext cx="2971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</p:grpSp>
      <p:sp>
        <p:nvSpPr>
          <p:cNvPr id="218" name="TextovéPole 217"/>
          <p:cNvSpPr txBox="1"/>
          <p:nvPr/>
        </p:nvSpPr>
        <p:spPr>
          <a:xfrm>
            <a:off x="2908827" y="3438913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5638690" y="31972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  <p:cxnSp>
        <p:nvCxnSpPr>
          <p:cNvPr id="225" name="Přímá spojnice 224"/>
          <p:cNvCxnSpPr>
            <a:stCxn id="38" idx="3"/>
          </p:cNvCxnSpPr>
          <p:nvPr/>
        </p:nvCxnSpPr>
        <p:spPr>
          <a:xfrm>
            <a:off x="4146838" y="4433357"/>
            <a:ext cx="476649" cy="76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2" name="TextovéPole 231"/>
          <p:cNvSpPr txBox="1"/>
          <p:nvPr/>
        </p:nvSpPr>
        <p:spPr>
          <a:xfrm>
            <a:off x="628774" y="387220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2237726" y="3885023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5179386" y="4222559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5" name="TextovéPole 234"/>
          <p:cNvSpPr txBox="1"/>
          <p:nvPr/>
        </p:nvSpPr>
        <p:spPr>
          <a:xfrm>
            <a:off x="8108240" y="3987615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36" name="TextovéPole 235"/>
          <p:cNvSpPr txBox="1"/>
          <p:nvPr/>
        </p:nvSpPr>
        <p:spPr>
          <a:xfrm>
            <a:off x="3127937" y="4227360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7" name="TextovéPole 236"/>
          <p:cNvSpPr txBox="1"/>
          <p:nvPr/>
        </p:nvSpPr>
        <p:spPr>
          <a:xfrm>
            <a:off x="5879450" y="4009769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6585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Výsledek měření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r>
                  <a:rPr lang="cs-CZ" sz="20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Zjištěné hodnoty ukázaly, že ampérmetr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ukázal větší hodnotu, než ampérmetr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i ampérmetr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b="1" dirty="0" smtClean="0">
                    <a:solidFill>
                      <a:schemeClr val="tx1"/>
                    </a:solidFill>
                  </a:rPr>
                  <a:t>Ampérmetr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je v nerozvětvené části obvodu.  Proud, který tento ampérmetr měří, označujeme jako celkový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r>
                  <a:rPr lang="cs-CZ" sz="2000" b="1" dirty="0" smtClean="0"/>
                  <a:t>Ampérmetry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𝐀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měří proud ve větvích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𝐚</m:t>
                    </m:r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Závěr: 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Při zapojení rezistorů vedle sebe platí, že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součet proudů ve větvích je roven proudu v nerozvětvené části obvodu 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(proudu, který prochází zdrojem).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/>
                  <a:t>Platí: 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𝐜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000" b="1" i="0" smtClean="0">
                        <a:solidFill>
                          <a:srgbClr val="FF0000"/>
                        </a:solidFill>
                        <a:latin typeface="Cambria Math"/>
                      </a:rPr>
                      <m:t>+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>
                  <a:solidFill>
                    <a:schemeClr val="tx1"/>
                  </a:solidFill>
                </a:endParaRPr>
              </a:p>
              <a:p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628800"/>
                <a:ext cx="8229600" cy="4525963"/>
              </a:xfrm>
              <a:blipFill rotWithShape="1">
                <a:blip r:embed="rId2" cstate="print"/>
                <a:stretch>
                  <a:fillRect l="-740" r="-222"/>
                </a:stretch>
              </a:blipFill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-252536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355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Odpor rezistorů zapojených vedle sebe I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Sestavte si obvod, ve kterém je zdroj, žárovka a rezistor.</a:t>
            </a:r>
          </a:p>
          <a:p>
            <a:r>
              <a:rPr lang="cs-CZ" sz="2000" b="1" i="1" dirty="0" smtClean="0">
                <a:solidFill>
                  <a:srgbClr val="002060"/>
                </a:solidFill>
              </a:rPr>
              <a:t>Potom místo jednoho rezistoru zapojte dva stejné paralelně (vedle sebe).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Jak se změní jas žárovky?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62" name="Skupina 61"/>
          <p:cNvGrpSpPr/>
          <p:nvPr/>
        </p:nvGrpSpPr>
        <p:grpSpPr>
          <a:xfrm>
            <a:off x="911040" y="3587674"/>
            <a:ext cx="2376264" cy="792088"/>
            <a:chOff x="899592" y="3068960"/>
            <a:chExt cx="2376264" cy="792088"/>
          </a:xfrm>
        </p:grpSpPr>
        <p:grpSp>
          <p:nvGrpSpPr>
            <p:cNvPr id="4" name="Skupina 3"/>
            <p:cNvGrpSpPr/>
            <p:nvPr/>
          </p:nvGrpSpPr>
          <p:grpSpPr>
            <a:xfrm>
              <a:off x="2575057" y="3176999"/>
              <a:ext cx="360040" cy="360040"/>
              <a:chOff x="2627784" y="4819268"/>
              <a:chExt cx="360040" cy="360040"/>
            </a:xfrm>
          </p:grpSpPr>
          <p:sp>
            <p:nvSpPr>
              <p:cNvPr id="5" name="Ovál 4"/>
              <p:cNvSpPr/>
              <p:nvPr/>
            </p:nvSpPr>
            <p:spPr>
              <a:xfrm>
                <a:off x="2627784" y="4819268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" name="Přímá spojnice 5"/>
              <p:cNvCxnSpPr>
                <a:stCxn id="5" idx="3"/>
                <a:endCxn id="5" idx="7"/>
              </p:cNvCxnSpPr>
              <p:nvPr/>
            </p:nvCxnSpPr>
            <p:spPr>
              <a:xfrm flipV="1">
                <a:off x="2680511" y="4871995"/>
                <a:ext cx="254586" cy="25458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>
                <a:stCxn id="5" idx="5"/>
                <a:endCxn id="5" idx="1"/>
              </p:cNvCxnSpPr>
              <p:nvPr/>
            </p:nvCxnSpPr>
            <p:spPr>
              <a:xfrm flipH="1" flipV="1">
                <a:off x="2680511" y="4871995"/>
                <a:ext cx="254586" cy="25458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1691680" y="3176999"/>
              <a:ext cx="504056" cy="338554"/>
              <a:chOff x="3600463" y="3704052"/>
              <a:chExt cx="504056" cy="338554"/>
            </a:xfrm>
          </p:grpSpPr>
          <p:sp>
            <p:nvSpPr>
              <p:cNvPr id="9" name="Obdélník 8"/>
              <p:cNvSpPr/>
              <p:nvPr/>
            </p:nvSpPr>
            <p:spPr>
              <a:xfrm>
                <a:off x="3600463" y="3756749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0" name="TextovéPole 9"/>
                  <p:cNvSpPr txBox="1"/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3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blipFill rotWithShape="1">
                    <a:blip r:embed="rId2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7" name="Skupina 16"/>
            <p:cNvGrpSpPr/>
            <p:nvPr/>
          </p:nvGrpSpPr>
          <p:grpSpPr>
            <a:xfrm>
              <a:off x="1259632" y="3068960"/>
              <a:ext cx="90464" cy="504056"/>
              <a:chOff x="2771800" y="1513348"/>
              <a:chExt cx="90464" cy="504056"/>
            </a:xfrm>
          </p:grpSpPr>
          <p:cxnSp>
            <p:nvCxnSpPr>
              <p:cNvPr id="18" name="Přímá spojnice 17"/>
              <p:cNvCxnSpPr/>
              <p:nvPr/>
            </p:nvCxnSpPr>
            <p:spPr>
              <a:xfrm>
                <a:off x="2771800" y="1628800"/>
                <a:ext cx="0" cy="27315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2862264" y="1513348"/>
                <a:ext cx="0" cy="50405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1" name="Přímá spojnice 20"/>
            <p:cNvCxnSpPr>
              <a:endCxn id="9" idx="1"/>
            </p:cNvCxnSpPr>
            <p:nvPr/>
          </p:nvCxnSpPr>
          <p:spPr>
            <a:xfrm>
              <a:off x="1350096" y="3346276"/>
              <a:ext cx="3415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899592" y="3346276"/>
              <a:ext cx="36004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899592" y="3346276"/>
              <a:ext cx="0" cy="51477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899592" y="3861048"/>
              <a:ext cx="237626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5" idx="6"/>
            </p:cNvCxnSpPr>
            <p:nvPr/>
          </p:nvCxnSpPr>
          <p:spPr>
            <a:xfrm>
              <a:off x="2935097" y="3357019"/>
              <a:ext cx="34075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3275856" y="3357019"/>
              <a:ext cx="0" cy="50402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36"/>
            <p:cNvCxnSpPr>
              <a:stCxn id="9" idx="3"/>
              <a:endCxn id="5" idx="2"/>
            </p:cNvCxnSpPr>
            <p:nvPr/>
          </p:nvCxnSpPr>
          <p:spPr>
            <a:xfrm>
              <a:off x="2195736" y="3346276"/>
              <a:ext cx="379321" cy="1074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Skupina 72"/>
          <p:cNvGrpSpPr/>
          <p:nvPr/>
        </p:nvGrpSpPr>
        <p:grpSpPr>
          <a:xfrm>
            <a:off x="5167684" y="2940711"/>
            <a:ext cx="1463376" cy="1619404"/>
            <a:chOff x="5167684" y="3068960"/>
            <a:chExt cx="1463376" cy="1619404"/>
          </a:xfrm>
        </p:grpSpPr>
        <p:grpSp>
          <p:nvGrpSpPr>
            <p:cNvPr id="11" name="Skupina 10"/>
            <p:cNvGrpSpPr/>
            <p:nvPr/>
          </p:nvGrpSpPr>
          <p:grpSpPr>
            <a:xfrm>
              <a:off x="5562564" y="3834091"/>
              <a:ext cx="504056" cy="338554"/>
              <a:chOff x="3600463" y="3704052"/>
              <a:chExt cx="504056" cy="338554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3600463" y="3756749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10" name="TextovéPole 9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614028" y="3704052"/>
                    <a:ext cx="476925" cy="338554"/>
                  </a:xfrm>
                  <a:prstGeom prst="rect">
                    <a:avLst/>
                  </a:prstGeom>
                  <a:blipFill rotWithShape="1">
                    <a:blip r:embed="rId2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14" name="Skupina 13"/>
            <p:cNvGrpSpPr/>
            <p:nvPr/>
          </p:nvGrpSpPr>
          <p:grpSpPr>
            <a:xfrm>
              <a:off x="5576129" y="4349810"/>
              <a:ext cx="504056" cy="338554"/>
              <a:chOff x="5364088" y="2702137"/>
              <a:chExt cx="504056" cy="338554"/>
            </a:xfrm>
          </p:grpSpPr>
          <p:sp>
            <p:nvSpPr>
              <p:cNvPr id="15" name="Obdélník 14"/>
              <p:cNvSpPr/>
              <p:nvPr/>
            </p:nvSpPr>
            <p:spPr>
              <a:xfrm>
                <a:off x="5364088" y="2772176"/>
                <a:ext cx="504056" cy="233160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mc:AlternateContent xmlns:mc="http://schemas.openxmlformats.org/markup-compatibility/2006">
            <mc:Choice xmlns:a14="http://schemas.microsoft.com/office/drawing/2010/main" xmlns="" Requires="a14">
              <p:sp>
                <p:nvSpPr>
                  <p:cNvPr id="16" name="TextovéPole 15"/>
                  <p:cNvSpPr txBox="1"/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1600" b="1" i="0" smtClean="0"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1600" b="1" i="0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oMath>
                      </m:oMathPara>
                    </a14:m>
                    <a:endParaRPr lang="cs-CZ" sz="1600" b="1" dirty="0"/>
                  </a:p>
                </p:txBody>
              </p:sp>
            </mc:Choice>
            <mc:Fallback>
              <p:sp>
                <p:nvSpPr>
                  <p:cNvPr id="37" name="TextovéPole 36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5377653" y="2702137"/>
                    <a:ext cx="476925" cy="338554"/>
                  </a:xfrm>
                  <a:prstGeom prst="rect">
                    <a:avLst/>
                  </a:prstGeom>
                  <a:blipFill rotWithShape="1">
                    <a:blip r:embed="rId3" cstate="print"/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p:grpSp>
          <p:nvGrpSpPr>
            <p:cNvPr id="38" name="Skupina 37"/>
            <p:cNvGrpSpPr/>
            <p:nvPr/>
          </p:nvGrpSpPr>
          <p:grpSpPr>
            <a:xfrm>
              <a:off x="5724128" y="3068960"/>
              <a:ext cx="90464" cy="504056"/>
              <a:chOff x="2771800" y="1513348"/>
              <a:chExt cx="90464" cy="50405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2771800" y="1628800"/>
                <a:ext cx="0" cy="273152"/>
              </a:xfrm>
              <a:prstGeom prst="line">
                <a:avLst/>
              </a:prstGeom>
              <a:ln w="2857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2862264" y="1513348"/>
                <a:ext cx="0" cy="50405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2" name="Přímá spojnice 41"/>
            <p:cNvCxnSpPr/>
            <p:nvPr/>
          </p:nvCxnSpPr>
          <p:spPr>
            <a:xfrm>
              <a:off x="5828157" y="3320988"/>
              <a:ext cx="616051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H="1">
              <a:off x="5292080" y="3320988"/>
              <a:ext cx="43204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5292080" y="3320988"/>
              <a:ext cx="0" cy="11980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>
              <a:stCxn id="12" idx="3"/>
            </p:cNvCxnSpPr>
            <p:nvPr/>
          </p:nvCxnSpPr>
          <p:spPr>
            <a:xfrm>
              <a:off x="6066620" y="4003368"/>
              <a:ext cx="37758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>
              <a:stCxn id="12" idx="1"/>
            </p:cNvCxnSpPr>
            <p:nvPr/>
          </p:nvCxnSpPr>
          <p:spPr>
            <a:xfrm flipH="1">
              <a:off x="5292080" y="4003368"/>
              <a:ext cx="27048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>
              <a:stCxn id="15" idx="3"/>
            </p:cNvCxnSpPr>
            <p:nvPr/>
          </p:nvCxnSpPr>
          <p:spPr>
            <a:xfrm>
              <a:off x="6080185" y="4536429"/>
              <a:ext cx="364023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>
              <a:stCxn id="15" idx="1"/>
            </p:cNvCxnSpPr>
            <p:nvPr/>
          </p:nvCxnSpPr>
          <p:spPr>
            <a:xfrm flipH="1">
              <a:off x="5292080" y="4536429"/>
              <a:ext cx="28404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" name="Skupina 62"/>
            <p:cNvGrpSpPr/>
            <p:nvPr/>
          </p:nvGrpSpPr>
          <p:grpSpPr>
            <a:xfrm>
              <a:off x="6271020" y="3443100"/>
              <a:ext cx="360040" cy="360040"/>
              <a:chOff x="2627784" y="4819268"/>
              <a:chExt cx="360040" cy="360040"/>
            </a:xfrm>
          </p:grpSpPr>
          <p:sp>
            <p:nvSpPr>
              <p:cNvPr id="64" name="Ovál 63"/>
              <p:cNvSpPr/>
              <p:nvPr/>
            </p:nvSpPr>
            <p:spPr>
              <a:xfrm>
                <a:off x="2627784" y="4819268"/>
                <a:ext cx="360040" cy="360040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5" name="Přímá spojnice 64"/>
              <p:cNvCxnSpPr>
                <a:stCxn id="64" idx="3"/>
                <a:endCxn id="64" idx="7"/>
              </p:cNvCxnSpPr>
              <p:nvPr/>
            </p:nvCxnSpPr>
            <p:spPr>
              <a:xfrm flipV="1">
                <a:off x="2680511" y="4871995"/>
                <a:ext cx="254586" cy="25458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>
                <a:stCxn id="64" idx="5"/>
                <a:endCxn id="64" idx="1"/>
              </p:cNvCxnSpPr>
              <p:nvPr/>
            </p:nvCxnSpPr>
            <p:spPr>
              <a:xfrm flipH="1" flipV="1">
                <a:off x="2680511" y="4871995"/>
                <a:ext cx="254586" cy="25458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8" name="Přímá spojnice 67"/>
            <p:cNvCxnSpPr>
              <a:endCxn id="64" idx="0"/>
            </p:cNvCxnSpPr>
            <p:nvPr/>
          </p:nvCxnSpPr>
          <p:spPr>
            <a:xfrm>
              <a:off x="6451040" y="3330836"/>
              <a:ext cx="0" cy="11226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>
              <a:endCxn id="64" idx="4"/>
            </p:cNvCxnSpPr>
            <p:nvPr/>
          </p:nvCxnSpPr>
          <p:spPr>
            <a:xfrm flipV="1">
              <a:off x="6444208" y="3803140"/>
              <a:ext cx="6832" cy="73328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TextovéPole 70"/>
            <p:cNvSpPr txBox="1"/>
            <p:nvPr/>
          </p:nvSpPr>
          <p:spPr>
            <a:xfrm>
              <a:off x="5167684" y="3826749"/>
              <a:ext cx="2971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6323747" y="3826749"/>
              <a:ext cx="2971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Stencil"/>
                </a:rPr>
                <a:t>∙</a:t>
              </a:r>
              <a:endParaRPr lang="cs-CZ" dirty="0"/>
            </a:p>
          </p:txBody>
        </p:sp>
      </p:grpSp>
      <p:sp>
        <p:nvSpPr>
          <p:cNvPr id="76" name="TextovéPole 75"/>
          <p:cNvSpPr txBox="1"/>
          <p:nvPr/>
        </p:nvSpPr>
        <p:spPr>
          <a:xfrm>
            <a:off x="538822" y="358767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919862" y="2940711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582881" y="5157192"/>
            <a:ext cx="82956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Žárovka v obvodě č. 2 bude svítit více, protože výsledný odpor paralelně zapojených</a:t>
            </a:r>
          </a:p>
          <a:p>
            <a:r>
              <a:rPr lang="cs-CZ" dirty="0"/>
              <a:t>r</a:t>
            </a:r>
            <a:r>
              <a:rPr lang="cs-CZ" dirty="0" smtClean="0"/>
              <a:t>ezistorů je menší. 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611560" y="5157192"/>
            <a:ext cx="7877551" cy="646331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578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Odpor rezistorů zapojených vedle sebe II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i="1" dirty="0" smtClean="0"/>
                  <a:t>Při paralelním zapojení rezistorů se celkový odpor zmenší.</a:t>
                </a: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Výsledný odpor je menší než odpor každého z rezistorů zvlášť.</a:t>
                </a:r>
              </a:p>
              <a:p>
                <a:r>
                  <a:rPr lang="cs-CZ" sz="2000" b="1" dirty="0" smtClean="0"/>
                  <a:t>Když dva rezistory zapojíme paralelně, vypočítá se výsledný odpor podle vztahu: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𝐑</m:t>
                          </m:r>
                        </m:den>
                      </m:f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24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</m:den>
                      </m:f>
                      <m:r>
                        <a:rPr lang="cs-CZ" sz="2400" b="1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 +</m:t>
                      </m:r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𝐑</m:t>
                              </m:r>
                            </m:e>
                            <m:sub>
                              <m:r>
                                <a:rPr lang="cs-CZ" sz="2400" b="1" i="0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endParaRPr lang="cs-CZ" sz="2800" b="1" dirty="0">
                  <a:solidFill>
                    <a:srgbClr val="FF0000"/>
                  </a:solidFill>
                </a:endParaRPr>
              </a:p>
              <a:p>
                <a:r>
                  <a:rPr lang="cs-CZ" sz="2000" b="1" dirty="0" smtClean="0"/>
                  <a:t>Veličině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𝐑</m:t>
                        </m:r>
                      </m:den>
                    </m:f>
                  </m:oMath>
                </a14:m>
                <a:r>
                  <a:rPr lang="cs-CZ" sz="2000" b="1" dirty="0" smtClean="0"/>
                  <a:t> se říká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vodivost.</a:t>
                </a:r>
                <a:r>
                  <a:rPr lang="cs-CZ" sz="2000" b="1" dirty="0" smtClean="0"/>
                  <a:t> To proto, že když má vodič nebo rezistor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velký odpor,</a:t>
                </a:r>
                <a:r>
                  <a:rPr lang="cs-CZ" sz="2000" b="1" dirty="0" smtClean="0"/>
                  <a:t> má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malou vodivost. </a:t>
                </a:r>
              </a:p>
              <a:p>
                <a:r>
                  <a:rPr lang="cs-CZ" sz="2000" b="1" dirty="0" smtClean="0"/>
                  <a:t>Kolikrát se zvětší odpor, tolikrát se zmenší vodivost.</a:t>
                </a:r>
                <a:endParaRPr lang="cs-CZ" sz="2000" b="1" dirty="0"/>
              </a:p>
              <a:p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 t="-538" r="-518"/>
                </a:stretch>
              </a:blipFill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41328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Úloha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V obvodu připojeném ke zdroji napětí 220 V jsou paralelně spojeny rezistory o odporech 550 </a:t>
            </a:r>
            <a:r>
              <a:rPr lang="el-GR" sz="2000" b="1" dirty="0" smtClean="0"/>
              <a:t>Ω</a:t>
            </a:r>
            <a:r>
              <a:rPr lang="cs-CZ" sz="2000" b="1" dirty="0" smtClean="0"/>
              <a:t> a 110 </a:t>
            </a:r>
            <a:r>
              <a:rPr lang="el-GR" sz="2000" b="1" dirty="0" smtClean="0"/>
              <a:t>Ω</a:t>
            </a:r>
            <a:r>
              <a:rPr lang="cs-CZ" sz="2000" b="1" dirty="0" smtClean="0"/>
              <a:t>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Vypočti: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a) proud v každé větvi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b) celkový proud I v nerozvětvené části obvodu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c) celkový odpor R</a:t>
            </a:r>
          </a:p>
          <a:p>
            <a:endParaRPr lang="cs-CZ" sz="2000" dirty="0"/>
          </a:p>
          <a:p>
            <a:r>
              <a:rPr lang="cs-CZ" sz="2000" b="1" i="1" dirty="0" smtClean="0"/>
              <a:t>(Nezapomeň udělat zápis úlohy, doplnit potřebné vzorce, provést výpočty a napsat odpověď.)  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xmlns="" val="388374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Řešení úlohy I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dirty="0" smtClean="0"/>
                  <a:t>Zápis: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𝐜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𝟐𝟐𝟎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𝐕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= 550 </a:t>
                </a:r>
                <a:r>
                  <a:rPr lang="el-GR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Ω</a:t>
                </a:r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= 110 </a:t>
                </a:r>
                <a:r>
                  <a:rPr lang="el-GR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Ω</a:t>
                </a:r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= ?,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= ?,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𝐜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= ?,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𝐑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𝐜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= ?</a:t>
                </a:r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a) Protože je obvod </a:t>
                </a:r>
                <a:r>
                  <a:rPr lang="cs-CZ" sz="2000" b="1" dirty="0" smtClean="0"/>
                  <a:t>větvený</a:t>
                </a:r>
                <a:r>
                  <a:rPr lang="cs-CZ" sz="2000" dirty="0" smtClean="0"/>
                  <a:t>, bude </a:t>
                </a:r>
                <a:r>
                  <a:rPr lang="cs-CZ" sz="2000" b="1" dirty="0" smtClean="0"/>
                  <a:t>napětí</a:t>
                </a:r>
                <a:r>
                  <a:rPr lang="cs-CZ" sz="2000" dirty="0" smtClean="0"/>
                  <a:t> zdroje i napětí ve větvích </a:t>
                </a:r>
                <a:r>
                  <a:rPr lang="cs-CZ" sz="2000" b="1" dirty="0" smtClean="0"/>
                  <a:t>stejné.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dirty="0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400" b="1" i="1" dirty="0" smtClean="0">
                                <a:latin typeface="Cambria Math"/>
                              </a:rPr>
                              <m:t>𝒄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dirty="0" smtClean="0">
                                <a:latin typeface="Cambria Math"/>
                              </a:rPr>
                              <m:t>𝑹</m:t>
                            </m:r>
                          </m:e>
                          <m:sub>
                            <m:r>
                              <a:rPr lang="cs-CZ" sz="2400" b="1" i="1" dirty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  <m:r>
                          <a:rPr lang="cs-CZ" sz="2000" b="1" i="1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dirty="0" smtClean="0">
                            <a:latin typeface="Cambria Math"/>
                          </a:rPr>
                          <m:t>𝟐𝟐𝟎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𝑽</m:t>
                        </m:r>
                      </m:num>
                      <m:den>
                        <m:r>
                          <a:rPr lang="cs-CZ" sz="2000" b="1" i="1" dirty="0" smtClean="0">
                            <a:latin typeface="Cambria Math"/>
                          </a:rPr>
                          <m:t>𝟓𝟓𝟎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l-GR" sz="2000" b="1" i="1" dirty="0" smtClean="0">
                            <a:latin typeface="Cambria Math"/>
                          </a:rPr>
                          <m:t>Ω</m:t>
                        </m:r>
                      </m:den>
                    </m:f>
                  </m:oMath>
                </a14:m>
                <a:r>
                  <a:rPr lang="cs-CZ" sz="2000" b="1" dirty="0" smtClean="0"/>
                  <a:t> = </a:t>
                </a:r>
                <a:r>
                  <a:rPr lang="cs-CZ" sz="2000" b="1" u="sng" dirty="0" smtClean="0"/>
                  <a:t>0,4 A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𝒄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𝑹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b="1" dirty="0" smtClean="0"/>
                  <a:t> 	</a:t>
                </a:r>
                <a:r>
                  <a:rPr lang="cs-CZ" sz="24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400" b="1" dirty="0"/>
                  <a:t> </a:t>
                </a:r>
                <a:r>
                  <a:rPr lang="cs-CZ" sz="2400" b="1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dirty="0" smtClean="0">
                            <a:latin typeface="Cambria Math"/>
                          </a:rPr>
                          <m:t>𝟐𝟐𝟎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𝑽</m:t>
                        </m:r>
                      </m:num>
                      <m:den>
                        <m:r>
                          <a:rPr lang="cs-CZ" sz="2000" b="1" i="1" dirty="0" smtClean="0">
                            <a:latin typeface="Cambria Math"/>
                          </a:rPr>
                          <m:t>𝟏𝟏𝟎</m:t>
                        </m:r>
                        <m:r>
                          <m:rPr>
                            <m:sty m:val="p"/>
                          </m:rPr>
                          <a:rPr lang="el-GR" sz="2000" b="1" i="1" dirty="0">
                            <a:latin typeface="Cambria Math"/>
                          </a:rPr>
                          <m:t>Ω</m:t>
                        </m:r>
                      </m:den>
                    </m:f>
                  </m:oMath>
                </a14:m>
                <a:r>
                  <a:rPr lang="cs-CZ" sz="2000" b="1" dirty="0" smtClean="0"/>
                  <a:t> = </a:t>
                </a:r>
                <a:r>
                  <a:rPr lang="cs-CZ" sz="2000" b="1" u="sng" dirty="0" smtClean="0"/>
                  <a:t>2 A</a:t>
                </a:r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b) </a:t>
                </a:r>
                <a:r>
                  <a:rPr lang="cs-CZ" sz="2000" b="1" dirty="0" smtClean="0"/>
                  <a:t>Celkový</a:t>
                </a:r>
                <a:r>
                  <a:rPr lang="cs-CZ" sz="2000" dirty="0" smtClean="0"/>
                  <a:t> proud je roven </a:t>
                </a:r>
                <a:r>
                  <a:rPr lang="cs-CZ" sz="2000" b="1" dirty="0" smtClean="0"/>
                  <a:t>součtu proudů ve větvích.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𝒄</m:t>
                        </m:r>
                        <m:r>
                          <a:rPr lang="cs-CZ" sz="2000" b="1" i="1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𝟏</m:t>
                        </m:r>
                        <m:r>
                          <a:rPr lang="cs-CZ" sz="2000" b="1" i="1" dirty="0" smtClean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dirty="0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dirty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</a:rPr>
                          <m:t>𝒄</m:t>
                        </m:r>
                        <m:r>
                          <a:rPr lang="cs-CZ" sz="2000" b="1" i="1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= </a:t>
                </a:r>
                <a:r>
                  <a:rPr lang="cs-CZ" sz="2000" dirty="0" smtClean="0"/>
                  <a:t>0,4 A + 2 A = </a:t>
                </a:r>
                <a:r>
                  <a:rPr lang="cs-CZ" sz="2000" b="1" u="sng" dirty="0" smtClean="0"/>
                  <a:t>2,4 A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/>
                </a:stretch>
              </a:blipFill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08829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Řešení úlohy II</a:t>
            </a:r>
            <a:endParaRPr lang="cs-CZ" sz="24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dirty="0" smtClean="0"/>
                  <a:t>c) </a:t>
                </a:r>
                <a:r>
                  <a:rPr lang="cs-CZ" sz="2000" b="1" dirty="0">
                    <a:solidFill>
                      <a:srgbClr val="FF0000"/>
                    </a:solidFill>
                  </a:rPr>
                  <a:t>Celkový</a:t>
                </a:r>
                <a:r>
                  <a:rPr lang="cs-CZ" sz="2000" dirty="0"/>
                  <a:t> odpor bude </a:t>
                </a:r>
                <a:r>
                  <a:rPr lang="cs-CZ" sz="2000" b="1" dirty="0">
                    <a:solidFill>
                      <a:srgbClr val="FF0000"/>
                    </a:solidFill>
                  </a:rPr>
                  <a:t>menší</a:t>
                </a:r>
                <a:r>
                  <a:rPr lang="cs-CZ" sz="2000" dirty="0"/>
                  <a:t> než </a:t>
                </a:r>
                <a:r>
                  <a:rPr lang="cs-CZ" sz="2000" b="1" dirty="0">
                    <a:solidFill>
                      <a:srgbClr val="FF0000"/>
                    </a:solidFill>
                  </a:rPr>
                  <a:t>nejmenší sčítaný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odpor.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𝑹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b>
                          <m:sSubPr>
                            <m:ctrlPr>
                              <a:rPr lang="cs-CZ" sz="2400" b="1" i="1" dirty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dirty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𝑹</m:t>
                            </m:r>
                          </m:e>
                          <m:sub>
                            <m:r>
                              <a:rPr lang="cs-CZ" sz="2400" b="1" i="1" dirty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b>
                          <m:sSubPr>
                            <m:ctrlP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𝑹</m:t>
                            </m:r>
                          </m:e>
                          <m:sub>
                            <m:r>
                              <a:rPr lang="cs-CZ" sz="24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endParaRPr lang="cs-CZ" sz="2400" b="1" dirty="0" smtClean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𝑹</m:t>
                        </m:r>
                      </m:den>
                    </m:f>
                  </m:oMath>
                </a14:m>
                <a:r>
                  <a:rPr lang="cs-CZ" sz="2400" b="1" dirty="0" smtClean="0"/>
                  <a:t> </a:t>
                </a:r>
                <a:r>
                  <a:rPr lang="cs-CZ" sz="2400" dirty="0" smtClean="0"/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550 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Ω</m:t>
                        </m:r>
                      </m:den>
                    </m:f>
                  </m:oMath>
                </a14:m>
                <a:r>
                  <a:rPr lang="cs-CZ" sz="24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110 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Ω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1+5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550</m:t>
                        </m:r>
                        <m:r>
                          <m:rPr>
                            <m:sty m:val="p"/>
                          </m:rPr>
                          <a:rPr lang="el-GR" sz="2400" b="0" i="1" smtClean="0">
                            <a:latin typeface="Cambria Math"/>
                          </a:rPr>
                          <m:t>Ω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550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b="1" dirty="0" smtClean="0"/>
                  <a:t>R</a:t>
                </a:r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550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400" dirty="0" smtClean="0"/>
                  <a:t> = 91,66 </a:t>
                </a:r>
                <a:r>
                  <a:rPr lang="el-GR" sz="2400" dirty="0" smtClean="0"/>
                  <a:t>Ω </a:t>
                </a:r>
                <a:r>
                  <a:rPr lang="cs-CZ" sz="2400" dirty="0" smtClean="0"/>
                  <a:t>= </a:t>
                </a:r>
                <a:r>
                  <a:rPr lang="cs-CZ" sz="2400" b="1" u="sng" dirty="0" smtClean="0"/>
                  <a:t>92 </a:t>
                </a:r>
                <a:r>
                  <a:rPr lang="el-GR" sz="2400" b="1" u="sng" dirty="0" smtClean="0"/>
                  <a:t>Ω</a:t>
                </a:r>
                <a:endParaRPr lang="cs-CZ" sz="2400" b="1" u="sng" dirty="0" smtClean="0"/>
              </a:p>
              <a:p>
                <a:pPr marL="0" indent="0">
                  <a:buNone/>
                </a:pP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b="1" i="1" dirty="0" smtClean="0">
                    <a:solidFill>
                      <a:srgbClr val="FF0000"/>
                    </a:solidFill>
                  </a:rPr>
                  <a:t>Výsledný odpor je menší než nejmenší sčítaný odpor, který měl velikost 110 </a:t>
                </a:r>
                <a14:m>
                  <m:oMath xmlns:m="http://schemas.openxmlformats.org/officeDocument/2006/math">
                    <m:r>
                      <a:rPr lang="el-GR" sz="1800" b="1" i="1">
                        <a:solidFill>
                          <a:srgbClr val="FF0000"/>
                        </a:solidFill>
                        <a:latin typeface="Cambria Math"/>
                      </a:rPr>
                      <m:t>𝜴</m:t>
                    </m:r>
                    <m:r>
                      <a:rPr lang="cs-CZ" sz="1800" b="1" i="1" smtClean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1800" b="1" i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036"/>
                </a:stretch>
              </a:blipFill>
              <a:ln>
                <a:solidFill>
                  <a:schemeClr val="accent3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>
            <a:off x="4067944" y="3717032"/>
            <a:ext cx="486340" cy="33833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167098" y="3717032"/>
            <a:ext cx="288032" cy="28916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06749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MACHÁČEK</a:t>
            </a:r>
            <a:r>
              <a:rPr lang="cs-CZ" sz="2000" dirty="0"/>
              <a:t>, Martin. </a:t>
            </a:r>
            <a:r>
              <a:rPr lang="cs-CZ" sz="2000" i="1" dirty="0"/>
              <a:t>Fyzika 8 pro základní školy a víceletá gymnázia.</a:t>
            </a:r>
            <a:br>
              <a:rPr lang="cs-CZ" sz="2000" i="1" dirty="0"/>
            </a:br>
            <a:r>
              <a:rPr lang="cs-CZ" sz="2000" dirty="0"/>
              <a:t>Dotisk 2. vydání. Praha: Prometheus, 2001. ISBN 80-7196-220-1</a:t>
            </a:r>
          </a:p>
          <a:p>
            <a:r>
              <a:rPr lang="cs-CZ" sz="2000" dirty="0"/>
              <a:t>BOHUNĚK, Jiří. </a:t>
            </a:r>
            <a:r>
              <a:rPr lang="cs-CZ" sz="2000" i="1" dirty="0"/>
              <a:t>Sbírka úloh z fyziky pro žáky základních škol 3. díl.</a:t>
            </a:r>
            <a:r>
              <a:rPr lang="cs-CZ" sz="2000" dirty="0"/>
              <a:t> 1. vydání. Praha: Prometheus, 1994. ISBN 80-85849-04-6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4747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390</TotalTime>
  <Words>296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Zapojení rezistorů (spotřebičů)</vt:lpstr>
      <vt:lpstr>Napětí v obvodě při zapojení rezistorů vedle sebe</vt:lpstr>
      <vt:lpstr>Výsledek měření</vt:lpstr>
      <vt:lpstr>Elektrický proud při zapojení rezistorů vedle sebe</vt:lpstr>
      <vt:lpstr>Výsledek měření</vt:lpstr>
      <vt:lpstr>Odpor rezistorů zapojených vedle sebe I</vt:lpstr>
      <vt:lpstr>Odpor rezistorů zapojených vedle sebe II</vt:lpstr>
      <vt:lpstr>Úloha</vt:lpstr>
      <vt:lpstr>Řešení úlohy I</vt:lpstr>
      <vt:lpstr>Řešení úlohy II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78</cp:revision>
  <dcterms:created xsi:type="dcterms:W3CDTF">2011-08-02T09:46:38Z</dcterms:created>
  <dcterms:modified xsi:type="dcterms:W3CDTF">2012-04-10T17:07:24Z</dcterms:modified>
</cp:coreProperties>
</file>