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9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8E60F-2FC9-4591-88B3-A68CF25F531E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845A-D01A-4CA4-81E8-1F66D25C0F2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90722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8E60F-2FC9-4591-88B3-A68CF25F531E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845A-D01A-4CA4-81E8-1F66D25C0F2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84174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8E60F-2FC9-4591-88B3-A68CF25F531E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845A-D01A-4CA4-81E8-1F66D25C0F2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1027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8E60F-2FC9-4591-88B3-A68CF25F531E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845A-D01A-4CA4-81E8-1F66D25C0F2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72962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8E60F-2FC9-4591-88B3-A68CF25F531E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845A-D01A-4CA4-81E8-1F66D25C0F2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78025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8E60F-2FC9-4591-88B3-A68CF25F531E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845A-D01A-4CA4-81E8-1F66D25C0F2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47561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8E60F-2FC9-4591-88B3-A68CF25F531E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845A-D01A-4CA4-81E8-1F66D25C0F2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8858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8E60F-2FC9-4591-88B3-A68CF25F531E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845A-D01A-4CA4-81E8-1F66D25C0F2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09250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8E60F-2FC9-4591-88B3-A68CF25F531E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845A-D01A-4CA4-81E8-1F66D25C0F2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0018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8E60F-2FC9-4591-88B3-A68CF25F531E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845A-D01A-4CA4-81E8-1F66D25C0F2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3022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8E60F-2FC9-4591-88B3-A68CF25F531E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B845A-D01A-4CA4-81E8-1F66D25C0F2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330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D8E60F-2FC9-4591-88B3-A68CF25F531E}" type="datetimeFigureOut">
              <a:rPr lang="cs-CZ" smtClean="0"/>
              <a:pPr/>
              <a:t>10.4.2012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9B845A-D01A-4CA4-81E8-1F66D25C0F2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4507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1644" y="508518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45320" y="4278076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VY_32_INOVACE_05-29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3059832" y="836712"/>
            <a:ext cx="2739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Elektřina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59823849"/>
              </p:ext>
            </p:extLst>
          </p:nvPr>
        </p:nvGraphicFramePr>
        <p:xfrm>
          <a:off x="1404946" y="2204864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VIII. r.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oblast: 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Vzdělávací obor: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Fyzika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Tematický okruh: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Elektřina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Téma: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b="1" kern="50" dirty="0" smtClean="0">
                          <a:effectLst/>
                        </a:rPr>
                        <a:t>Elektrická energie</a:t>
                      </a:r>
                      <a:endParaRPr lang="cs-CZ" sz="1200" b="1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Jaroslava Vondráčková</a:t>
                      </a:r>
                      <a:r>
                        <a:rPr lang="cs-CZ" sz="1400" kern="50" dirty="0">
                          <a:effectLst/>
                        </a:rPr>
                        <a:t> 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Vytvořeno dne: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smtClean="0">
                          <a:effectLst/>
                        </a:rPr>
                        <a:t>3.8.2011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Materiál seznamuje s elektrickou energií,</a:t>
                      </a:r>
                      <a:r>
                        <a:rPr lang="cs-CZ" sz="1400" kern="50" baseline="0" dirty="0" smtClean="0">
                          <a:effectLst/>
                        </a:rPr>
                        <a:t> </a:t>
                      </a:r>
                      <a:r>
                        <a:rPr lang="cs-CZ" sz="1400" kern="50" dirty="0" smtClean="0">
                          <a:effectLst/>
                        </a:rPr>
                        <a:t>jejími charakterizujícími veličinami a úlohami</a:t>
                      </a:r>
                      <a:r>
                        <a:rPr lang="cs-CZ" sz="1400" kern="50" baseline="0" dirty="0" smtClean="0">
                          <a:effectLst/>
                        </a:rPr>
                        <a:t> na procvičení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6972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cs-CZ" sz="3200" b="1" dirty="0" smtClean="0"/>
              <a:t>Elektrická energie</a:t>
            </a:r>
            <a:endParaRPr lang="cs-CZ" sz="3200" b="1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44042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000" b="1" dirty="0" smtClean="0"/>
              <a:t>Elektrická energie</a:t>
            </a:r>
            <a:endParaRPr lang="cs-CZ" sz="2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 fontScale="92500" lnSpcReduction="20000"/>
          </a:bodyPr>
          <a:lstStyle/>
          <a:p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600" b="1" dirty="0" smtClean="0">
                <a:solidFill>
                  <a:srgbClr val="FF0000"/>
                </a:solidFill>
              </a:rPr>
              <a:t>Proč se vodič elektrickým proudem zahřívá?</a:t>
            </a:r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Elektron</a:t>
            </a:r>
            <a:r>
              <a:rPr lang="cs-CZ" sz="2000" b="1" dirty="0" smtClean="0"/>
              <a:t>, který se pohybuje v krystalu kovu, každou chvíli </a:t>
            </a:r>
            <a:r>
              <a:rPr lang="cs-CZ" sz="2000" b="1" dirty="0" smtClean="0">
                <a:solidFill>
                  <a:srgbClr val="FF0000"/>
                </a:solidFill>
              </a:rPr>
              <a:t>narazí</a:t>
            </a:r>
            <a:r>
              <a:rPr lang="cs-CZ" sz="2000" b="1" dirty="0" smtClean="0"/>
              <a:t> na některý </a:t>
            </a:r>
            <a:br>
              <a:rPr lang="cs-CZ" sz="2000" b="1" dirty="0" smtClean="0"/>
            </a:br>
            <a:r>
              <a:rPr lang="cs-CZ" sz="2000" b="1" dirty="0" smtClean="0"/>
              <a:t>z iontů, které tvoří krystalovou mřížku. </a:t>
            </a:r>
          </a:p>
          <a:p>
            <a:pPr marL="0" indent="0">
              <a:buNone/>
            </a:pPr>
            <a:endParaRPr lang="cs-CZ" sz="2000" b="1" dirty="0" smtClean="0"/>
          </a:p>
          <a:p>
            <a:pPr marL="0" indent="0"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Při nárazu </a:t>
            </a:r>
            <a:r>
              <a:rPr lang="cs-CZ" sz="2000" b="1" dirty="0" smtClean="0"/>
              <a:t>odevzdá iontu trochu své energie: elektron se trochu zabrzdí a iont </a:t>
            </a:r>
            <a:r>
              <a:rPr lang="cs-CZ" sz="2000" b="1" dirty="0" smtClean="0">
                <a:solidFill>
                  <a:srgbClr val="FF0000"/>
                </a:solidFill>
              </a:rPr>
              <a:t>naopak urychlí</a:t>
            </a:r>
            <a:r>
              <a:rPr lang="cs-CZ" sz="2000" dirty="0" smtClean="0">
                <a:solidFill>
                  <a:srgbClr val="FF0000"/>
                </a:solidFill>
              </a:rPr>
              <a:t>, </a:t>
            </a:r>
            <a:r>
              <a:rPr lang="cs-CZ" sz="2000" b="1" dirty="0" smtClean="0"/>
              <a:t>tak ionty kmitají stále rychleji – </a:t>
            </a:r>
            <a:r>
              <a:rPr lang="cs-CZ" sz="2000" b="1" dirty="0" smtClean="0">
                <a:solidFill>
                  <a:srgbClr val="FF0000"/>
                </a:solidFill>
              </a:rPr>
              <a:t>teplota kovu roste.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b="1" dirty="0" smtClean="0"/>
              <a:t>Zbrzděný</a:t>
            </a:r>
            <a:r>
              <a:rPr lang="cs-CZ" sz="2000" dirty="0" smtClean="0"/>
              <a:t> </a:t>
            </a:r>
            <a:r>
              <a:rPr lang="cs-CZ" sz="2000" b="1" dirty="0" smtClean="0">
                <a:solidFill>
                  <a:srgbClr val="FF0000"/>
                </a:solidFill>
              </a:rPr>
              <a:t>elektron</a:t>
            </a:r>
            <a:r>
              <a:rPr lang="cs-CZ" sz="2000" dirty="0" smtClean="0"/>
              <a:t> </a:t>
            </a:r>
            <a:r>
              <a:rPr lang="cs-CZ" sz="2000" b="1" dirty="0" smtClean="0"/>
              <a:t>se dál může pohybovat jen proto, že na ně </a:t>
            </a:r>
            <a:r>
              <a:rPr lang="cs-CZ" sz="2000" b="1" dirty="0" smtClean="0">
                <a:solidFill>
                  <a:srgbClr val="FF0000"/>
                </a:solidFill>
              </a:rPr>
              <a:t>neustále působí elektrická síla </a:t>
            </a:r>
            <a:r>
              <a:rPr lang="cs-CZ" sz="2000" b="1" dirty="0" smtClean="0"/>
              <a:t>a po každém nárazu je zase </a:t>
            </a:r>
            <a:r>
              <a:rPr lang="cs-CZ" sz="2000" b="1" dirty="0" smtClean="0">
                <a:solidFill>
                  <a:srgbClr val="FF0000"/>
                </a:solidFill>
              </a:rPr>
              <a:t>urychlí</a:t>
            </a:r>
            <a:r>
              <a:rPr lang="cs-CZ" sz="2000" dirty="0" smtClean="0">
                <a:solidFill>
                  <a:srgbClr val="FF0000"/>
                </a:solidFill>
              </a:rPr>
              <a:t>.</a:t>
            </a:r>
            <a:r>
              <a:rPr lang="cs-CZ" sz="2000" dirty="0" smtClean="0"/>
              <a:t> </a:t>
            </a:r>
            <a:r>
              <a:rPr lang="cs-CZ" sz="2000" b="1" dirty="0" smtClean="0"/>
              <a:t>Jinak by se hned zastavily. 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Otázka: </a:t>
            </a:r>
            <a:r>
              <a:rPr lang="cs-CZ" sz="2000" b="1" i="1" dirty="0" smtClean="0"/>
              <a:t>Kde se bere ve vodiči elektrická síla?</a:t>
            </a:r>
            <a:endParaRPr lang="cs-CZ" sz="2000" b="1" i="1" dirty="0"/>
          </a:p>
        </p:txBody>
      </p:sp>
    </p:spTree>
    <p:extLst>
      <p:ext uri="{BB962C8B-B14F-4D97-AF65-F5344CB8AC3E}">
        <p14:creationId xmlns:p14="http://schemas.microsoft.com/office/powerpoint/2010/main" xmlns="" val="476929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1167080"/>
            <a:ext cx="8208912" cy="4154984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endParaRPr lang="cs-CZ" sz="2000" b="1" dirty="0" smtClean="0">
              <a:solidFill>
                <a:srgbClr val="FF0000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FF0000"/>
                </a:solidFill>
              </a:rPr>
              <a:t>Proč elektrický proud koná práci?</a:t>
            </a:r>
          </a:p>
          <a:p>
            <a:endParaRPr lang="cs-CZ" sz="2000" dirty="0" smtClean="0"/>
          </a:p>
          <a:p>
            <a:r>
              <a:rPr lang="cs-CZ" sz="2000" b="1" dirty="0" smtClean="0"/>
              <a:t>Baterie vykonala práci a dopravila elektrony k zápornému pólu. </a:t>
            </a:r>
          </a:p>
          <a:p>
            <a:endParaRPr lang="cs-CZ" sz="2000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Elektrony</a:t>
            </a:r>
            <a:r>
              <a:rPr lang="cs-CZ" sz="2000" dirty="0" smtClean="0"/>
              <a:t> tam </a:t>
            </a:r>
            <a:r>
              <a:rPr lang="cs-CZ" sz="2000" b="1" dirty="0" smtClean="0">
                <a:solidFill>
                  <a:srgbClr val="FF0000"/>
                </a:solidFill>
              </a:rPr>
              <a:t>mají polohovou energii. </a:t>
            </a:r>
          </a:p>
          <a:p>
            <a:endParaRPr lang="cs-CZ" sz="2000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Mohou konat práci</a:t>
            </a:r>
            <a:r>
              <a:rPr lang="cs-CZ" sz="2000" dirty="0" smtClean="0">
                <a:solidFill>
                  <a:srgbClr val="FF0000"/>
                </a:solidFill>
              </a:rPr>
              <a:t>: </a:t>
            </a:r>
            <a:r>
              <a:rPr lang="cs-CZ" sz="2000" b="1" dirty="0" smtClean="0"/>
              <a:t>když proudí od záporného pólu ke kladnému,</a:t>
            </a:r>
          </a:p>
          <a:p>
            <a:r>
              <a:rPr lang="cs-CZ" sz="2000" b="1" dirty="0" smtClean="0"/>
              <a:t>mohou roztočit třeba motorek. </a:t>
            </a:r>
          </a:p>
          <a:p>
            <a:endParaRPr lang="cs-CZ" sz="2000" dirty="0" smtClean="0"/>
          </a:p>
          <a:p>
            <a:r>
              <a:rPr lang="cs-CZ" sz="2000" b="1" dirty="0" smtClean="0"/>
              <a:t>Nebo se jejich </a:t>
            </a:r>
            <a:r>
              <a:rPr lang="cs-CZ" sz="2000" b="1" dirty="0" smtClean="0">
                <a:solidFill>
                  <a:srgbClr val="FF0000"/>
                </a:solidFill>
              </a:rPr>
              <a:t>polohová energie může přeměnit v tepelnou </a:t>
            </a:r>
            <a:r>
              <a:rPr lang="cs-CZ" sz="2000" b="1" dirty="0" smtClean="0"/>
              <a:t>– vodič </a:t>
            </a:r>
          </a:p>
          <a:p>
            <a:r>
              <a:rPr lang="cs-CZ" sz="2000" b="1" dirty="0"/>
              <a:t>s</a:t>
            </a:r>
            <a:r>
              <a:rPr lang="cs-CZ" sz="2000" b="1" dirty="0" smtClean="0"/>
              <a:t>e trochu zahřeje.</a:t>
            </a:r>
          </a:p>
          <a:p>
            <a:r>
              <a:rPr lang="cs-CZ" sz="2000" dirty="0" smtClean="0"/>
              <a:t> 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766833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Výkon a příkon</a:t>
            </a:r>
            <a:endParaRPr lang="cs-CZ" sz="2400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ln>
                <a:solidFill>
                  <a:schemeClr val="accent2">
                    <a:lumMod val="75000"/>
                  </a:schemeClr>
                </a:solidFill>
              </a:ln>
            </p:spPr>
            <p:txBody>
              <a:bodyPr>
                <a:normAutofit fontScale="92500" lnSpcReduction="10000"/>
              </a:bodyPr>
              <a:lstStyle/>
              <a:p>
                <a:endParaRPr lang="cs-CZ" sz="2000" b="1" dirty="0" smtClean="0"/>
              </a:p>
              <a:p>
                <a:r>
                  <a:rPr lang="cs-CZ" sz="2400" b="1" i="1" dirty="0" smtClean="0"/>
                  <a:t>Příkon</a:t>
                </a:r>
                <a:r>
                  <a:rPr lang="cs-CZ" sz="2400" i="1" dirty="0" smtClean="0"/>
                  <a:t> </a:t>
                </a:r>
                <a:r>
                  <a:rPr lang="cs-CZ" sz="2400" b="1" i="1" dirty="0" smtClean="0">
                    <a:solidFill>
                      <a:srgbClr val="FF0000"/>
                    </a:solidFill>
                  </a:rPr>
                  <a:t>P´</a:t>
                </a:r>
                <a:r>
                  <a:rPr lang="cs-CZ" sz="2000" i="1" dirty="0" smtClean="0"/>
                  <a:t> </a:t>
                </a:r>
                <a:r>
                  <a:rPr lang="cs-CZ" sz="2000" b="1" dirty="0" smtClean="0"/>
                  <a:t>říká, kolik elektrické energie spotřebič spotřebuje za sekundu.</a:t>
                </a:r>
              </a:p>
              <a:p>
                <a:endParaRPr lang="cs-CZ" sz="2000" b="1" dirty="0" smtClean="0"/>
              </a:p>
              <a:p>
                <a:r>
                  <a:rPr lang="cs-CZ" sz="2400" b="1" i="1" dirty="0" smtClean="0"/>
                  <a:t>Výkon</a:t>
                </a:r>
                <a:r>
                  <a:rPr lang="cs-CZ" sz="2400" i="1" dirty="0" smtClean="0"/>
                  <a:t> </a:t>
                </a:r>
                <a:r>
                  <a:rPr lang="cs-CZ" sz="2400" b="1" i="1" dirty="0" smtClean="0">
                    <a:solidFill>
                      <a:srgbClr val="FF0000"/>
                    </a:solidFill>
                  </a:rPr>
                  <a:t>P</a:t>
                </a:r>
                <a:r>
                  <a:rPr lang="cs-CZ" sz="2000" dirty="0" smtClean="0"/>
                  <a:t> </a:t>
                </a:r>
                <a:r>
                  <a:rPr lang="cs-CZ" sz="2000" b="1" dirty="0" smtClean="0"/>
                  <a:t>říká kolik užitečné práce spotřebič vykoná za sekundu.</a:t>
                </a:r>
              </a:p>
              <a:p>
                <a:endParaRPr lang="cs-CZ" sz="2000" b="1" dirty="0" smtClean="0"/>
              </a:p>
              <a:p>
                <a:r>
                  <a:rPr lang="cs-CZ" sz="2000" b="1" dirty="0" smtClean="0"/>
                  <a:t>Rozdíl „výkon – příkon“ jsou </a:t>
                </a:r>
                <a:r>
                  <a:rPr lang="cs-CZ" sz="2000" b="1" dirty="0" smtClean="0">
                    <a:solidFill>
                      <a:srgbClr val="FF0000"/>
                    </a:solidFill>
                  </a:rPr>
                  <a:t>ztráty.</a:t>
                </a:r>
              </a:p>
              <a:p>
                <a:endParaRPr lang="cs-CZ" sz="2000" dirty="0" smtClean="0"/>
              </a:p>
              <a:p>
                <a:r>
                  <a:rPr lang="cs-CZ" sz="2000" b="1" dirty="0" smtClean="0"/>
                  <a:t>Ty se obyčejně projeví tak, že vznikne </a:t>
                </a:r>
                <a:r>
                  <a:rPr lang="cs-CZ" sz="2000" b="1" dirty="0" smtClean="0">
                    <a:solidFill>
                      <a:srgbClr val="FF0000"/>
                    </a:solidFill>
                  </a:rPr>
                  <a:t>teplo.</a:t>
                </a:r>
              </a:p>
              <a:p>
                <a:endParaRPr lang="cs-CZ" sz="2000" dirty="0" smtClean="0"/>
              </a:p>
              <a:p>
                <a:r>
                  <a:rPr lang="cs-CZ" sz="2000" b="1" dirty="0" smtClean="0"/>
                  <a:t>Podíl výkon : příkon se nazývá </a:t>
                </a:r>
                <a:r>
                  <a:rPr lang="cs-CZ" sz="2000" b="1" i="1" dirty="0" smtClean="0"/>
                  <a:t>účinnost </a:t>
                </a:r>
                <a:r>
                  <a:rPr lang="cs-CZ" sz="2000" b="1" i="1" dirty="0" smtClean="0">
                    <a:solidFill>
                      <a:srgbClr val="FF0000"/>
                    </a:solidFill>
                  </a:rPr>
                  <a:t>Ƞ (éta)</a:t>
                </a:r>
              </a:p>
              <a:p>
                <a:endParaRPr lang="cs-CZ" sz="2000" b="1" dirty="0">
                  <a:solidFill>
                    <a:srgbClr val="FF0000"/>
                  </a:solidFill>
                </a:endParaRPr>
              </a:p>
              <a:p>
                <a:r>
                  <a:rPr lang="cs-CZ" sz="2000" b="1" dirty="0" smtClean="0">
                    <a:solidFill>
                      <a:srgbClr val="FF0000"/>
                    </a:solidFill>
                  </a:rPr>
                  <a:t>Ƞ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𝑷</m:t>
                        </m:r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´</m:t>
                        </m:r>
                      </m:num>
                      <m:den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𝑷</m:t>
                        </m:r>
                      </m:den>
                    </m:f>
                  </m:oMath>
                </a14:m>
                <a:r>
                  <a:rPr lang="cs-CZ" sz="2800" b="1" dirty="0" smtClean="0">
                    <a:solidFill>
                      <a:srgbClr val="FF0000"/>
                    </a:solidFill>
                  </a:rPr>
                  <a:t> </a:t>
                </a:r>
              </a:p>
              <a:p>
                <a:endParaRPr lang="cs-CZ" sz="28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740"/>
                </a:stretch>
              </a:blipFill>
              <a:ln>
                <a:solidFill>
                  <a:schemeClr val="accent2">
                    <a:lumMod val="75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280926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Příklad</a:t>
            </a:r>
            <a:endParaRPr lang="cs-CZ" sz="24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b="1" dirty="0" smtClean="0"/>
              <a:t>Řekněme, že v této žárovce je </a:t>
            </a:r>
            <a:r>
              <a:rPr lang="cs-CZ" sz="2000" b="1" dirty="0" smtClean="0">
                <a:solidFill>
                  <a:srgbClr val="FF0000"/>
                </a:solidFill>
              </a:rPr>
              <a:t>celkový výkon </a:t>
            </a:r>
            <a:r>
              <a:rPr lang="cs-CZ" sz="2000" b="1" dirty="0" smtClean="0"/>
              <a:t>elektrického proudu </a:t>
            </a:r>
            <a:r>
              <a:rPr lang="cs-CZ" sz="2000" b="1" dirty="0" smtClean="0">
                <a:solidFill>
                  <a:srgbClr val="FF0000"/>
                </a:solidFill>
              </a:rPr>
              <a:t>40 W.</a:t>
            </a:r>
          </a:p>
          <a:p>
            <a:endParaRPr lang="cs-CZ" sz="2000" dirty="0" smtClean="0"/>
          </a:p>
          <a:p>
            <a:r>
              <a:rPr lang="cs-CZ" sz="2000" b="1" dirty="0" smtClean="0"/>
              <a:t>Z toho se ale jen </a:t>
            </a:r>
            <a:r>
              <a:rPr lang="cs-CZ" sz="2000" b="1" dirty="0" smtClean="0">
                <a:solidFill>
                  <a:srgbClr val="FF0000"/>
                </a:solidFill>
              </a:rPr>
              <a:t>1 W využije užitečně </a:t>
            </a:r>
            <a:r>
              <a:rPr lang="cs-CZ" sz="2000" dirty="0" smtClean="0">
                <a:solidFill>
                  <a:srgbClr val="FF0000"/>
                </a:solidFill>
              </a:rPr>
              <a:t>– </a:t>
            </a:r>
            <a:r>
              <a:rPr lang="cs-CZ" sz="2000" b="1" i="1" dirty="0" smtClean="0">
                <a:solidFill>
                  <a:srgbClr val="FF0000"/>
                </a:solidFill>
              </a:rPr>
              <a:t>na výrobu světla</a:t>
            </a:r>
            <a:r>
              <a:rPr lang="cs-CZ" sz="2000" dirty="0" smtClean="0"/>
              <a:t>. </a:t>
            </a:r>
            <a:r>
              <a:rPr lang="cs-CZ" sz="2000" b="1" dirty="0" smtClean="0"/>
              <a:t>Zbytek je neužitečné teplo.</a:t>
            </a:r>
          </a:p>
          <a:p>
            <a:endParaRPr lang="cs-CZ" sz="2000" dirty="0" smtClean="0"/>
          </a:p>
          <a:p>
            <a:r>
              <a:rPr lang="cs-CZ" sz="2000" b="1" dirty="0" smtClean="0"/>
              <a:t>Řekneme tedy, že žárovka má </a:t>
            </a:r>
            <a:r>
              <a:rPr lang="cs-CZ" sz="2000" b="1" dirty="0" smtClean="0">
                <a:solidFill>
                  <a:srgbClr val="FF0000"/>
                </a:solidFill>
              </a:rPr>
              <a:t>příkon 40 W, a ne výkon 40 W.</a:t>
            </a:r>
          </a:p>
          <a:p>
            <a:endParaRPr lang="cs-CZ" sz="2000" dirty="0" smtClean="0"/>
          </a:p>
          <a:p>
            <a:r>
              <a:rPr lang="cs-CZ" sz="2000" b="1" dirty="0" smtClean="0"/>
              <a:t>Na většině spotřebičů bývá uvedeno, jaký mají příkon</a:t>
            </a:r>
            <a:br>
              <a:rPr lang="cs-CZ" sz="2000" b="1" dirty="0" smtClean="0"/>
            </a:br>
            <a:r>
              <a:rPr lang="cs-CZ" sz="2000" b="1" dirty="0" smtClean="0"/>
              <a:t>a k jakému napětí mají být připojeny.</a:t>
            </a:r>
            <a:endParaRPr lang="cs-CZ" sz="2000" b="1" dirty="0"/>
          </a:p>
        </p:txBody>
      </p:sp>
      <p:pic>
        <p:nvPicPr>
          <p:cNvPr id="1032" name="Picture 8" descr="C:\Documents and Settings\Jaroslava\Local Settings\Temporary Internet Files\Content.IE5\T2UJXCPS\MC9003841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293096"/>
            <a:ext cx="1816913" cy="153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9411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Jak závisí výkon na napětí a proudu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b="1" dirty="0" smtClean="0"/>
              <a:t>Když je proud stejný, platí:</a:t>
            </a:r>
            <a:r>
              <a:rPr lang="cs-CZ" sz="2000" dirty="0" smtClean="0"/>
              <a:t> </a:t>
            </a:r>
            <a:r>
              <a:rPr lang="cs-CZ" sz="2000" b="1" i="1" dirty="0" smtClean="0">
                <a:solidFill>
                  <a:srgbClr val="0070C0"/>
                </a:solidFill>
              </a:rPr>
              <a:t>kolikrát zvětšíme napětí, tolikrát se zvětší výkon.</a:t>
            </a:r>
          </a:p>
          <a:p>
            <a:endParaRPr lang="cs-CZ" sz="2000" dirty="0" smtClean="0"/>
          </a:p>
          <a:p>
            <a:r>
              <a:rPr lang="cs-CZ" sz="2000" b="1" dirty="0" smtClean="0"/>
              <a:t>Při stejném napětí platí: </a:t>
            </a:r>
            <a:r>
              <a:rPr lang="cs-CZ" sz="2000" b="1" i="1" dirty="0" smtClean="0">
                <a:solidFill>
                  <a:schemeClr val="accent6">
                    <a:lumMod val="50000"/>
                  </a:schemeClr>
                </a:solidFill>
              </a:rPr>
              <a:t>kolikrát zvětšíme proud, tolikrát se zvětší výkon.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Když spotřebičem prochází proud 1 A při napětí 1 V, je jeho výkon 1 W.</a:t>
            </a:r>
          </a:p>
          <a:p>
            <a:endParaRPr lang="cs-CZ" sz="2000" dirty="0" smtClean="0"/>
          </a:p>
          <a:p>
            <a:r>
              <a:rPr lang="cs-CZ" sz="2000" b="1" dirty="0" smtClean="0"/>
              <a:t>Výkon elektrického proudu vypočítáme: </a:t>
            </a:r>
            <a:r>
              <a:rPr lang="cs-CZ" sz="2000" b="1" dirty="0" smtClean="0">
                <a:solidFill>
                  <a:srgbClr val="FF0000"/>
                </a:solidFill>
              </a:rPr>
              <a:t>výkon = napětí   proud</a:t>
            </a:r>
          </a:p>
          <a:p>
            <a:pPr marL="0" indent="0">
              <a:buNone/>
            </a:pPr>
            <a:r>
              <a:rPr lang="cs-CZ" sz="2000" dirty="0"/>
              <a:t>	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	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560784" y="4171912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Stencil"/>
              </a:rPr>
              <a:t>∙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52020" y="5182172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Stencil"/>
              </a:rPr>
              <a:t>∙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203960" y="5081710"/>
            <a:ext cx="1080120" cy="493204"/>
          </a:xfrm>
          <a:prstGeom prst="rect">
            <a:avLst/>
          </a:prstGeom>
          <a:solidFill>
            <a:schemeClr val="bg1"/>
          </a:solidFill>
          <a:ln w="127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rgbClr val="FF0000"/>
                </a:solidFill>
              </a:rPr>
              <a:t>P = U    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52020" y="5135310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Stencil"/>
              </a:rPr>
              <a:t>∙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5648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Jak měříme elektrickou energii I</a:t>
            </a:r>
            <a:endParaRPr lang="cs-CZ" sz="24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cs-CZ" sz="2000" b="1" dirty="0" smtClean="0">
                <a:solidFill>
                  <a:srgbClr val="FF0000"/>
                </a:solidFill>
              </a:rPr>
              <a:t>Za elektřinu</a:t>
            </a:r>
            <a:r>
              <a:rPr lang="cs-CZ" sz="2000" dirty="0" smtClean="0">
                <a:solidFill>
                  <a:srgbClr val="FF0000"/>
                </a:solidFill>
              </a:rPr>
              <a:t>, </a:t>
            </a:r>
            <a:r>
              <a:rPr lang="cs-CZ" sz="2000" b="1" dirty="0" smtClean="0"/>
              <a:t>která je přivedena k našim příbytkům</a:t>
            </a:r>
            <a:r>
              <a:rPr lang="cs-CZ" sz="2000" dirty="0" smtClean="0"/>
              <a:t>, </a:t>
            </a:r>
            <a:r>
              <a:rPr lang="cs-CZ" sz="2000" b="1" dirty="0" smtClean="0">
                <a:solidFill>
                  <a:srgbClr val="FF0000"/>
                </a:solidFill>
              </a:rPr>
              <a:t>se platí.</a:t>
            </a:r>
          </a:p>
          <a:p>
            <a:endParaRPr lang="cs-CZ" sz="2000" dirty="0" smtClean="0"/>
          </a:p>
          <a:p>
            <a:r>
              <a:rPr lang="cs-CZ" sz="2000" b="1" dirty="0" smtClean="0"/>
              <a:t>Záleží na tom, </a:t>
            </a:r>
            <a:r>
              <a:rPr lang="cs-CZ" sz="2000" b="1" dirty="0" smtClean="0">
                <a:solidFill>
                  <a:srgbClr val="FF0000"/>
                </a:solidFill>
              </a:rPr>
              <a:t>kolik práce vykonaly elektrické síly v naší domácnosti.</a:t>
            </a:r>
          </a:p>
          <a:p>
            <a:endParaRPr lang="cs-CZ" sz="2000" dirty="0" smtClean="0"/>
          </a:p>
          <a:p>
            <a:r>
              <a:rPr lang="cs-CZ" sz="2000" b="1" dirty="0" smtClean="0"/>
              <a:t>Nejen užitečnou práci – musíme </a:t>
            </a:r>
            <a:r>
              <a:rPr lang="cs-CZ" sz="2000" b="1" dirty="0" smtClean="0">
                <a:solidFill>
                  <a:srgbClr val="FF0000"/>
                </a:solidFill>
              </a:rPr>
              <a:t>zaplatit i ztráty.</a:t>
            </a:r>
          </a:p>
          <a:p>
            <a:endParaRPr lang="cs-CZ" sz="2000" dirty="0" smtClean="0"/>
          </a:p>
          <a:p>
            <a:r>
              <a:rPr lang="cs-CZ" sz="2000" b="1" dirty="0" smtClean="0"/>
              <a:t>Proto se vyplatí, aby každý používal spotřebiče s co nejmenšími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dirty="0" smtClean="0"/>
              <a:t>ztrátami (například místo žárovek užívat </a:t>
            </a:r>
            <a:r>
              <a:rPr lang="cs-CZ" sz="2000" b="1" dirty="0" smtClean="0">
                <a:solidFill>
                  <a:srgbClr val="FF0000"/>
                </a:solidFill>
              </a:rPr>
              <a:t>zářivky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dirty="0" smtClean="0"/>
              <a:t>nebo</a:t>
            </a:r>
            <a:r>
              <a:rPr lang="cs-CZ" sz="2000" dirty="0" smtClean="0"/>
              <a:t> </a:t>
            </a:r>
            <a:r>
              <a:rPr lang="cs-CZ" sz="2000" b="1" dirty="0" smtClean="0">
                <a:solidFill>
                  <a:srgbClr val="FF0000"/>
                </a:solidFill>
              </a:rPr>
              <a:t>úsporné žárovky</a:t>
            </a:r>
            <a:r>
              <a:rPr lang="cs-CZ" sz="2000" dirty="0" smtClean="0"/>
              <a:t>). </a:t>
            </a:r>
            <a:endParaRPr lang="cs-CZ" sz="2000" dirty="0"/>
          </a:p>
        </p:txBody>
      </p:sp>
      <p:pic>
        <p:nvPicPr>
          <p:cNvPr id="2051" name="Picture 3" descr="C:\Documents and Settings\Jaroslava\Local Settings\Temporary Internet Files\Content.IE5\T2UJXCPS\MC9003842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05376" y="4221088"/>
            <a:ext cx="1767535" cy="1819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80603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Jak měříme elektrickou energii II</a:t>
            </a:r>
            <a:endParaRPr lang="cs-CZ" sz="24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 fontScale="85000" lnSpcReduction="20000"/>
          </a:bodyPr>
          <a:lstStyle/>
          <a:p>
            <a:endParaRPr lang="cs-CZ" sz="2000" dirty="0" smtClean="0"/>
          </a:p>
          <a:p>
            <a:r>
              <a:rPr lang="cs-CZ" sz="2000" b="1" dirty="0" smtClean="0"/>
              <a:t>Elektrickou energii obvykle neměříme v joulech, ale v </a:t>
            </a:r>
            <a:r>
              <a:rPr lang="cs-CZ" sz="2000" b="1" dirty="0" smtClean="0"/>
              <a:t>kilowatthodinách</a:t>
            </a:r>
            <a:r>
              <a:rPr lang="cs-CZ" sz="2000" b="1" dirty="0" smtClean="0"/>
              <a:t>.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1 kWh = 3 600 000 J</a:t>
            </a:r>
          </a:p>
          <a:p>
            <a:r>
              <a:rPr lang="cs-CZ" sz="2000" b="1" i="1" dirty="0"/>
              <a:t>p</a:t>
            </a:r>
            <a:r>
              <a:rPr lang="cs-CZ" sz="2000" b="1" i="1" dirty="0" smtClean="0"/>
              <a:t>ráce v kWh = výkon v kW    čas v hod.</a:t>
            </a:r>
          </a:p>
          <a:p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200" b="1" dirty="0" smtClean="0">
                <a:solidFill>
                  <a:srgbClr val="FF0000"/>
                </a:solidFill>
              </a:rPr>
              <a:t>W = P   t</a:t>
            </a:r>
          </a:p>
          <a:p>
            <a:endParaRPr lang="cs-CZ" sz="2000" dirty="0" smtClean="0"/>
          </a:p>
          <a:p>
            <a:r>
              <a:rPr lang="cs-CZ" sz="2000" b="1" dirty="0" smtClean="0"/>
              <a:t>Spotřebovanou elektrickou energii měří </a:t>
            </a:r>
            <a:r>
              <a:rPr lang="cs-CZ" sz="2000" b="1" dirty="0" smtClean="0">
                <a:solidFill>
                  <a:srgbClr val="FF0000"/>
                </a:solidFill>
              </a:rPr>
              <a:t>elektroměr.</a:t>
            </a:r>
          </a:p>
          <a:p>
            <a:endParaRPr lang="cs-CZ" sz="2000" dirty="0" smtClean="0"/>
          </a:p>
          <a:p>
            <a:endParaRPr lang="cs-CZ" sz="2000" b="1" dirty="0" smtClean="0"/>
          </a:p>
          <a:p>
            <a:r>
              <a:rPr lang="cs-CZ" sz="2000" b="1" dirty="0" smtClean="0"/>
              <a:t>Příklad:</a:t>
            </a:r>
            <a:r>
              <a:rPr lang="cs-CZ" sz="2000" dirty="0" smtClean="0"/>
              <a:t> </a:t>
            </a:r>
          </a:p>
          <a:p>
            <a:pPr marL="0" indent="0">
              <a:buNone/>
            </a:pPr>
            <a:r>
              <a:rPr lang="cs-CZ" sz="2000" b="1" dirty="0" smtClean="0"/>
              <a:t>Elektroměr je připojen k napětí 230 </a:t>
            </a:r>
            <a:r>
              <a:rPr lang="cs-CZ" sz="2000" b="1" dirty="0" smtClean="0"/>
              <a:t>V a </a:t>
            </a:r>
            <a:r>
              <a:rPr lang="cs-CZ" sz="2000" b="1" dirty="0" smtClean="0"/>
              <a:t>když jím prochází </a:t>
            </a:r>
          </a:p>
          <a:p>
            <a:pPr marL="0" indent="0">
              <a:buNone/>
            </a:pPr>
            <a:r>
              <a:rPr lang="cs-CZ" sz="2000" b="1" dirty="0" smtClean="0"/>
              <a:t>proud </a:t>
            </a:r>
            <a:r>
              <a:rPr lang="cs-CZ" sz="2000" b="1" dirty="0"/>
              <a:t>1 </a:t>
            </a:r>
            <a:r>
              <a:rPr lang="cs-CZ" sz="2000" b="1" dirty="0" smtClean="0"/>
              <a:t>A,</a:t>
            </a:r>
            <a:r>
              <a:rPr lang="cs-CZ" sz="2000" b="1" dirty="0"/>
              <a:t> </a:t>
            </a:r>
            <a:r>
              <a:rPr lang="cs-CZ" sz="2000" b="1" dirty="0" smtClean="0"/>
              <a:t>otočí se jeho kotouč 115krát za hodinu. </a:t>
            </a:r>
            <a:br>
              <a:rPr lang="cs-CZ" sz="2000" b="1" dirty="0" smtClean="0"/>
            </a:br>
            <a:r>
              <a:rPr lang="cs-CZ" sz="2000" b="1" dirty="0" smtClean="0"/>
              <a:t>      </a:t>
            </a:r>
          </a:p>
          <a:p>
            <a:pPr marL="0" indent="0">
              <a:buNone/>
            </a:pPr>
            <a:r>
              <a:rPr lang="cs-CZ" sz="2000" dirty="0" smtClean="0"/>
              <a:t> </a:t>
            </a:r>
            <a:r>
              <a:rPr lang="cs-CZ" sz="2000" b="1" dirty="0" smtClean="0"/>
              <a:t>Při průchodu proudu 2A se kotouč otáčí dvakrát rychleji,</a:t>
            </a:r>
          </a:p>
          <a:p>
            <a:pPr marL="0" indent="0">
              <a:buNone/>
            </a:pPr>
            <a:r>
              <a:rPr lang="cs-CZ" sz="2000" b="1" dirty="0" smtClean="0"/>
              <a:t> tedy 230krát.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387856" y="3148120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Stencil"/>
              </a:rPr>
              <a:t>∙</a:t>
            </a:r>
            <a:r>
              <a:rPr lang="cs-CZ" dirty="0" smtClean="0">
                <a:latin typeface="Stencil"/>
              </a:rPr>
              <a:t>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61508" y="2603776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Stencil"/>
              </a:rPr>
              <a:t>∙</a:t>
            </a:r>
            <a:endParaRPr lang="cs-CZ" dirty="0"/>
          </a:p>
        </p:txBody>
      </p:sp>
      <p:pic>
        <p:nvPicPr>
          <p:cNvPr id="1026" name="Picture 2" descr="C:\Documents and Settings\Jaroslava\Plocha\elektroměr 0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93096"/>
            <a:ext cx="2664296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30876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Úloha na procvičení - zadání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002060"/>
                </a:solidFill>
              </a:rPr>
              <a:t>Elektrický jeřáb zvedl za 2 s břemeno o hmotnosti 1 500 kg o 1 m.</a:t>
            </a:r>
          </a:p>
          <a:p>
            <a:r>
              <a:rPr lang="cs-CZ" sz="2000" b="1" i="1" dirty="0" smtClean="0"/>
              <a:t>Jaký byl jeho výkon?</a:t>
            </a:r>
          </a:p>
          <a:p>
            <a:endParaRPr lang="cs-CZ" sz="2000" b="1" dirty="0" smtClean="0"/>
          </a:p>
          <a:p>
            <a:r>
              <a:rPr lang="cs-CZ" sz="2000" b="1" dirty="0" smtClean="0">
                <a:solidFill>
                  <a:srgbClr val="002060"/>
                </a:solidFill>
              </a:rPr>
              <a:t>Jeho elektromotorem procházel při tom proud 25 A při napětí 400 V</a:t>
            </a:r>
            <a:r>
              <a:rPr lang="cs-CZ" sz="2000" dirty="0" smtClean="0">
                <a:solidFill>
                  <a:srgbClr val="002060"/>
                </a:solidFill>
              </a:rPr>
              <a:t>.</a:t>
            </a:r>
            <a:br>
              <a:rPr lang="cs-CZ" sz="2000" dirty="0" smtClean="0">
                <a:solidFill>
                  <a:srgbClr val="002060"/>
                </a:solidFill>
              </a:rPr>
            </a:br>
            <a:r>
              <a:rPr lang="cs-CZ" sz="2000" b="1" i="1" dirty="0" smtClean="0"/>
              <a:t>Jaký byl jeho příkon? </a:t>
            </a:r>
          </a:p>
          <a:p>
            <a:endParaRPr lang="cs-CZ" sz="2000" b="1" i="1" dirty="0" smtClean="0"/>
          </a:p>
          <a:p>
            <a:r>
              <a:rPr lang="cs-CZ" sz="2000" b="1" i="1" dirty="0" smtClean="0"/>
              <a:t>Jaká byla účinnost? </a:t>
            </a:r>
          </a:p>
          <a:p>
            <a:r>
              <a:rPr lang="cs-CZ" sz="2000" b="1" i="1" dirty="0" smtClean="0"/>
              <a:t>Kolik se během těchto dvou sekund vyrobilo v jeřábu tepla? </a:t>
            </a:r>
          </a:p>
          <a:p>
            <a:r>
              <a:rPr lang="cs-CZ" sz="2000" b="1" i="1" dirty="0" smtClean="0"/>
              <a:t>Kde?</a:t>
            </a:r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692226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Úloha na procvičení – zápis, výpočet</a:t>
            </a:r>
            <a:endParaRPr lang="cs-CZ" sz="2400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67544" y="1628800"/>
                <a:ext cx="8229600" cy="4525963"/>
              </a:xfrm>
              <a:ln>
                <a:solidFill>
                  <a:schemeClr val="accent6">
                    <a:lumMod val="50000"/>
                  </a:schemeClr>
                </a:solidFill>
              </a:ln>
            </p:spPr>
            <p:txBody>
              <a:bodyPr>
                <a:normAutofit/>
              </a:bodyPr>
              <a:lstStyle/>
              <a:p>
                <a:r>
                  <a:rPr lang="cs-CZ" sz="2000" b="1" dirty="0" smtClean="0"/>
                  <a:t>t = 2 sekundy, m = 1 500 kg         F = 15 000 N, s = 1 m, P = ?</a:t>
                </a:r>
              </a:p>
              <a:p>
                <a:pPr marL="0" indent="0">
                  <a:buNone/>
                </a:pPr>
                <a:r>
                  <a:rPr lang="cs-CZ" sz="2000" b="1" dirty="0" smtClean="0">
                    <a:solidFill>
                      <a:srgbClr val="FF0000"/>
                    </a:solidFill>
                  </a:rPr>
                  <a:t>P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𝐅</m:t>
                        </m:r>
                        <m:r>
                          <a:rPr lang="cs-CZ" sz="2400" b="1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  </m:t>
                        </m:r>
                        <m:r>
                          <a:rPr lang="cs-CZ" sz="2400" b="1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𝐬</m:t>
                        </m:r>
                      </m:num>
                      <m:den>
                        <m:r>
                          <a:rPr lang="cs-CZ" sz="2400" b="1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𝐭</m:t>
                        </m:r>
                      </m:den>
                    </m:f>
                  </m:oMath>
                </a14:m>
                <a:r>
                  <a:rPr lang="cs-CZ" sz="2400" b="1" dirty="0" smtClean="0">
                    <a:solidFill>
                      <a:srgbClr val="FF0000"/>
                    </a:solidFill>
                  </a:rPr>
                  <a:t> 	</a:t>
                </a:r>
                <a:r>
                  <a:rPr lang="cs-CZ" sz="2000" dirty="0" smtClean="0"/>
                  <a:t>P</a:t>
                </a:r>
                <a:r>
                  <a:rPr lang="cs-CZ" sz="2400" b="1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0" smtClean="0">
                            <a:latin typeface="Cambria Math"/>
                          </a:rPr>
                          <m:t>15 000 </m:t>
                        </m:r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/>
                          </a:rPr>
                          <m:t>N</m:t>
                        </m:r>
                        <m:r>
                          <a:rPr lang="cs-CZ" sz="2400" b="0" i="0" smtClean="0">
                            <a:latin typeface="Cambria Math"/>
                          </a:rPr>
                          <m:t>    1 </m:t>
                        </m:r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/>
                          </a:rPr>
                          <m:t>m</m:t>
                        </m:r>
                        <m:r>
                          <a:rPr lang="cs-CZ" sz="2400" b="0" i="0" smtClean="0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400" b="0" i="0" smtClean="0">
                            <a:latin typeface="Cambria Math"/>
                          </a:rPr>
                          <m:t>2 </m:t>
                        </m:r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/>
                          </a:rPr>
                          <m:t>s</m:t>
                        </m:r>
                      </m:den>
                    </m:f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 </a:t>
                </a:r>
                <a:r>
                  <a:rPr lang="cs-CZ" sz="2400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0" smtClean="0">
                            <a:latin typeface="Cambria Math"/>
                          </a:rPr>
                          <m:t>15 000 </m:t>
                        </m:r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/>
                          </a:rPr>
                          <m:t>N</m:t>
                        </m:r>
                      </m:num>
                      <m:den>
                        <m:r>
                          <a:rPr lang="cs-CZ" sz="2400" b="0" i="0" smtClean="0">
                            <a:latin typeface="Cambria Math"/>
                          </a:rPr>
                          <m:t>2 </m:t>
                        </m:r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/>
                          </a:rPr>
                          <m:t>s</m:t>
                        </m:r>
                      </m:den>
                    </m:f>
                  </m:oMath>
                </a14:m>
                <a:r>
                  <a:rPr lang="cs-CZ" sz="2400" dirty="0" smtClean="0"/>
                  <a:t> = </a:t>
                </a:r>
                <a:r>
                  <a:rPr lang="cs-CZ" sz="2000" u="sng" dirty="0" smtClean="0"/>
                  <a:t>7 500 W</a:t>
                </a:r>
              </a:p>
              <a:p>
                <a:pPr marL="0" indent="0">
                  <a:buNone/>
                </a:pPr>
                <a:r>
                  <a:rPr lang="cs-CZ" sz="2000" dirty="0" smtClean="0"/>
                  <a:t>Výkon jeřábu je 7 500 W.</a:t>
                </a:r>
              </a:p>
              <a:p>
                <a:r>
                  <a:rPr lang="cs-CZ" sz="2000" b="1" dirty="0" smtClean="0"/>
                  <a:t>I = 25 A, U = 400 V,  P´= ?</a:t>
                </a:r>
              </a:p>
              <a:p>
                <a:pPr marL="0" indent="0">
                  <a:buNone/>
                </a:pPr>
                <a:r>
                  <a:rPr lang="cs-CZ" sz="2000" b="1" dirty="0" smtClean="0">
                    <a:solidFill>
                      <a:srgbClr val="FF0000"/>
                    </a:solidFill>
                  </a:rPr>
                  <a:t>P´= I   U 	</a:t>
                </a:r>
                <a:r>
                  <a:rPr lang="cs-CZ" sz="2000" dirty="0" smtClean="0"/>
                  <a:t>P´= 25 V  400 V =  </a:t>
                </a:r>
                <a:r>
                  <a:rPr lang="cs-CZ" sz="2000" u="sng" dirty="0" smtClean="0"/>
                  <a:t>10 000 W</a:t>
                </a:r>
              </a:p>
              <a:p>
                <a:pPr marL="0" indent="0">
                  <a:buNone/>
                </a:pPr>
                <a:r>
                  <a:rPr lang="cs-CZ" sz="2000" dirty="0" smtClean="0"/>
                  <a:t>Příkon elektromotoru je 10 000 W = 10 kW.</a:t>
                </a:r>
              </a:p>
              <a:p>
                <a:r>
                  <a:rPr lang="cs-CZ" sz="2000" b="1" dirty="0" smtClean="0"/>
                  <a:t>P = 7 500 W, P´= 10 000 W, Ƞ = ?</a:t>
                </a:r>
              </a:p>
              <a:p>
                <a:pPr marL="0" indent="0">
                  <a:buNone/>
                </a:pPr>
                <a:r>
                  <a:rPr lang="cs-CZ" sz="2000" dirty="0" smtClean="0">
                    <a:solidFill>
                      <a:srgbClr val="FF0000"/>
                    </a:solidFill>
                  </a:rPr>
                  <a:t>Ƞ </a:t>
                </a:r>
                <a:r>
                  <a:rPr lang="cs-CZ" sz="2000" b="1" dirty="0" smtClean="0">
                    <a:solidFill>
                      <a:srgbClr val="FF0000"/>
                    </a:soli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cs-CZ" sz="2400" b="0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P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cs-CZ" sz="2400" b="0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P</m:t>
                        </m:r>
                        <m:r>
                          <a:rPr lang="cs-CZ" sz="2400" b="0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´</m:t>
                        </m:r>
                      </m:den>
                    </m:f>
                  </m:oMath>
                </a14:m>
                <a:r>
                  <a:rPr lang="cs-CZ" sz="2400" dirty="0" smtClean="0">
                    <a:solidFill>
                      <a:srgbClr val="FF0000"/>
                    </a:solidFill>
                  </a:rPr>
                  <a:t>   </a:t>
                </a:r>
                <a:r>
                  <a:rPr lang="cs-CZ" sz="2400" dirty="0" smtClean="0"/>
                  <a:t>Ƞ </a:t>
                </a:r>
                <a:r>
                  <a:rPr lang="cs-CZ" sz="2400" i="1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0" smtClean="0">
                            <a:latin typeface="Cambria Math"/>
                          </a:rPr>
                          <m:t>7 500</m:t>
                        </m:r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/>
                          </a:rPr>
                          <m:t>W</m:t>
                        </m:r>
                      </m:num>
                      <m:den>
                        <m:r>
                          <a:rPr lang="cs-CZ" sz="2400" b="0" i="0" smtClean="0">
                            <a:latin typeface="Cambria Math"/>
                          </a:rPr>
                          <m:t>10 000 </m:t>
                        </m:r>
                        <m:r>
                          <m:rPr>
                            <m:sty m:val="p"/>
                          </m:rPr>
                          <a:rPr lang="cs-CZ" sz="2400" b="0" i="0" smtClean="0">
                            <a:latin typeface="Cambria Math"/>
                          </a:rPr>
                          <m:t>W</m:t>
                        </m:r>
                      </m:den>
                    </m:f>
                  </m:oMath>
                </a14:m>
                <a:r>
                  <a:rPr lang="cs-CZ" sz="2400" dirty="0" smtClean="0"/>
                  <a:t> = </a:t>
                </a:r>
                <a:r>
                  <a:rPr lang="cs-CZ" sz="2000" u="sng" dirty="0" smtClean="0"/>
                  <a:t>0,75 </a:t>
                </a:r>
                <a:r>
                  <a:rPr lang="cs-CZ" sz="2000" b="1" dirty="0"/>
                  <a:t>  </a:t>
                </a:r>
                <a:r>
                  <a:rPr lang="cs-CZ" sz="2000" b="1" dirty="0" smtClean="0"/>
                  <a:t>        	</a:t>
                </a:r>
                <a:r>
                  <a:rPr lang="cs-CZ" sz="2000" dirty="0"/>
                  <a:t> </a:t>
                </a:r>
                <a:r>
                  <a:rPr lang="cs-CZ" sz="2000" dirty="0" smtClean="0"/>
                  <a:t>Ƞ = 0,75   100 = </a:t>
                </a:r>
                <a:r>
                  <a:rPr lang="cs-CZ" sz="2000" u="sng" dirty="0" smtClean="0"/>
                  <a:t>75 %</a:t>
                </a:r>
              </a:p>
              <a:p>
                <a:pPr marL="0" indent="0">
                  <a:buNone/>
                </a:pPr>
                <a:r>
                  <a:rPr lang="cs-CZ" sz="2000" dirty="0" smtClean="0"/>
                  <a:t>Účinnost elektromotoru je 75 %.</a:t>
                </a:r>
                <a:endParaRPr lang="cs-CZ" sz="2000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67544" y="1628800"/>
                <a:ext cx="8229600" cy="4525963"/>
              </a:xfrm>
              <a:blipFill rotWithShape="1">
                <a:blip r:embed="rId2" cstate="print"/>
                <a:stretch>
                  <a:fillRect l="-740" t="-537"/>
                </a:stretch>
              </a:blipFill>
              <a:ln>
                <a:solidFill>
                  <a:schemeClr val="accent6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se šipkou 4"/>
          <p:cNvCxnSpPr/>
          <p:nvPr/>
        </p:nvCxnSpPr>
        <p:spPr>
          <a:xfrm>
            <a:off x="3813200" y="1844824"/>
            <a:ext cx="36004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2771800" y="2041228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Stencil"/>
              </a:rPr>
              <a:t>∙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971600" y="3407428"/>
            <a:ext cx="2925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Stencil"/>
              </a:rPr>
              <a:t>∙</a:t>
            </a:r>
            <a:r>
              <a:rPr lang="cs-CZ" dirty="0" smtClean="0">
                <a:latin typeface="Stencil"/>
              </a:rPr>
              <a:t> 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074904" y="4651326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Stencil"/>
              </a:rPr>
              <a:t>∙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71600" y="2051900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Stencil"/>
              </a:rPr>
              <a:t>∙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251832" y="3360210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Stencil"/>
              </a:rPr>
              <a:t>∙</a:t>
            </a:r>
            <a:endParaRPr lang="cs-CZ" dirty="0"/>
          </a:p>
        </p:txBody>
      </p:sp>
      <p:cxnSp>
        <p:nvCxnSpPr>
          <p:cNvPr id="16" name="Přímá spojnice se šipkou 15"/>
          <p:cNvCxnSpPr/>
          <p:nvPr/>
        </p:nvCxnSpPr>
        <p:spPr>
          <a:xfrm>
            <a:off x="3673332" y="4869160"/>
            <a:ext cx="49990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17984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Úloha</a:t>
            </a:r>
            <a:endParaRPr lang="cs-CZ" sz="2400" b="1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ln>
                <a:solidFill>
                  <a:schemeClr val="accent6">
                    <a:lumMod val="50000"/>
                  </a:schemeClr>
                </a:solidFill>
              </a:ln>
            </p:spPr>
            <p:txBody>
              <a:bodyPr>
                <a:normAutofit/>
              </a:bodyPr>
              <a:lstStyle/>
              <a:p>
                <a:endParaRPr lang="cs-CZ" sz="2000" b="1" dirty="0" smtClean="0"/>
              </a:p>
              <a:p>
                <a:r>
                  <a:rPr lang="cs-CZ" sz="2000" b="1" dirty="0" smtClean="0"/>
                  <a:t>Odpor žárovky při příkonu 40 W je 10 </a:t>
                </a:r>
                <a:r>
                  <a:rPr lang="el-GR" sz="2000" b="1" dirty="0" smtClean="0"/>
                  <a:t>Ω</a:t>
                </a:r>
                <a:r>
                  <a:rPr lang="cs-CZ" sz="2000" dirty="0" smtClean="0"/>
                  <a:t>. </a:t>
                </a:r>
              </a:p>
              <a:p>
                <a:pPr marL="0" indent="0">
                  <a:buNone/>
                </a:pPr>
                <a:r>
                  <a:rPr lang="cs-CZ" sz="2000" dirty="0" smtClean="0"/>
                  <a:t>K jakému zdroji napětí je připojena? Jaký proud jí prochází?</a:t>
                </a:r>
                <a:endParaRPr lang="cs-CZ" sz="2000" dirty="0"/>
              </a:p>
              <a:p>
                <a:pPr marL="0" indent="0">
                  <a:buNone/>
                </a:pPr>
                <a:endParaRPr lang="cs-CZ" sz="2000" dirty="0" smtClean="0"/>
              </a:p>
              <a:p>
                <a:pPr marL="0" indent="0">
                  <a:buNone/>
                </a:pPr>
                <a:r>
                  <a:rPr lang="cs-CZ" sz="2000" b="1" dirty="0" smtClean="0"/>
                  <a:t>P´= 40 W</a:t>
                </a:r>
                <a:r>
                  <a:rPr lang="cs-CZ" sz="2000" dirty="0" smtClean="0"/>
                  <a:t>	</a:t>
                </a:r>
                <a:r>
                  <a:rPr lang="cs-CZ" sz="2000" b="1" dirty="0" smtClean="0"/>
                  <a:t>R = 10 </a:t>
                </a:r>
                <a:r>
                  <a:rPr lang="el-GR" sz="2000" b="1" dirty="0" smtClean="0"/>
                  <a:t>Ω</a:t>
                </a:r>
                <a:r>
                  <a:rPr lang="cs-CZ" sz="2000" b="1" dirty="0"/>
                  <a:t>	</a:t>
                </a:r>
                <a:r>
                  <a:rPr lang="cs-CZ" sz="2000" dirty="0" smtClean="0"/>
                  <a:t>	</a:t>
                </a:r>
                <a:r>
                  <a:rPr lang="cs-CZ" sz="2000" b="1" dirty="0" smtClean="0"/>
                  <a:t>U = ?	I = ?</a:t>
                </a:r>
              </a:p>
              <a:p>
                <a:pPr marL="0" indent="0">
                  <a:buNone/>
                </a:pPr>
                <a:endParaRPr lang="cs-CZ" sz="2000" dirty="0" smtClean="0"/>
              </a:p>
              <a:p>
                <a:pPr marL="0" indent="0">
                  <a:buNone/>
                </a:pPr>
                <a:r>
                  <a:rPr lang="cs-CZ" sz="2000" dirty="0" smtClean="0"/>
                  <a:t>Řešení je trochu složitější. Musíme použít dva vzorce. </a:t>
                </a:r>
                <a:r>
                  <a:rPr lang="cs-CZ" sz="2000" b="1" dirty="0" smtClean="0">
                    <a:solidFill>
                      <a:srgbClr val="FF0000"/>
                    </a:solidFill>
                  </a:rPr>
                  <a:t>P´= U   I	 U = I   R</a:t>
                </a:r>
              </a:p>
              <a:p>
                <a:pPr marL="0" indent="0">
                  <a:buNone/>
                </a:pPr>
                <a:r>
                  <a:rPr lang="cs-CZ" sz="2000" b="1" dirty="0" smtClean="0">
                    <a:solidFill>
                      <a:srgbClr val="FF0000"/>
                    </a:solidFill>
                  </a:rPr>
                  <a:t>P´= I   R   I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a:rPr lang="cs-CZ" sz="2000" b="1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𝐈</m:t>
                        </m:r>
                      </m:e>
                      <m:sup>
                        <m:r>
                          <a:rPr lang="cs-CZ" sz="2000" b="1" i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cs-CZ" sz="2000" b="1" dirty="0" smtClean="0">
                    <a:solidFill>
                      <a:srgbClr val="FF0000"/>
                    </a:solidFill>
                  </a:rPr>
                  <a:t>  R	</a:t>
                </a:r>
                <a:r>
                  <a:rPr lang="cs-CZ" sz="2000" b="1" dirty="0" smtClean="0"/>
                  <a:t>	</a:t>
                </a:r>
                <a:r>
                  <a:rPr lang="cs-CZ" sz="2000" dirty="0" smtClean="0"/>
                  <a:t>40 W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I</m:t>
                        </m:r>
                      </m:e>
                      <m:sup>
                        <m:r>
                          <a:rPr lang="cs-CZ" sz="2000" b="0" i="1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000" dirty="0" smtClean="0">
                    <a:solidFill>
                      <a:schemeClr val="tx1"/>
                    </a:solidFill>
                  </a:rPr>
                  <a:t>   10 </a:t>
                </a:r>
                <a:r>
                  <a:rPr lang="el-GR" sz="2000" dirty="0" smtClean="0"/>
                  <a:t>Ω</a:t>
                </a:r>
                <a:r>
                  <a:rPr lang="cs-CZ" sz="2000" dirty="0" smtClean="0"/>
                  <a:t>	</a:t>
                </a:r>
                <a:r>
                  <a:rPr lang="cs-CZ" sz="2000" dirty="0"/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000" i="1">
                            <a:latin typeface="Cambria Math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sz="2000" b="0" i="0">
                            <a:latin typeface="Cambria Math"/>
                          </a:rPr>
                          <m:t>I</m:t>
                        </m:r>
                      </m:e>
                      <m:sup>
                        <m:r>
                          <a:rPr lang="cs-CZ" sz="2000" b="0" i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cs-CZ" sz="2000" dirty="0" smtClean="0">
                    <a:solidFill>
                      <a:schemeClr val="tx1"/>
                    </a:solidFill>
                  </a:rPr>
                  <a:t>=</a:t>
                </a:r>
                <a:r>
                  <a:rPr lang="cs-CZ" sz="2400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0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40 </m:t>
                        </m:r>
                        <m:r>
                          <m:rPr>
                            <m:sty m:val="p"/>
                          </m:rPr>
                          <a:rPr lang="cs-CZ" sz="2400" b="0" i="0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W</m:t>
                        </m:r>
                      </m:num>
                      <m:den>
                        <m:r>
                          <a:rPr lang="cs-CZ" sz="2400" b="0" i="0" dirty="0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10</m:t>
                        </m:r>
                        <m:r>
                          <m:rPr>
                            <m:nor/>
                          </m:rPr>
                          <a:rPr lang="el-GR" sz="2000" dirty="0"/>
                          <m:t>Ω</m:t>
                        </m:r>
                        <m:r>
                          <m:rPr>
                            <m:nor/>
                          </m:rPr>
                          <a:rPr lang="cs-CZ" sz="2000" dirty="0"/>
                          <m:t>	</m:t>
                        </m:r>
                      </m:den>
                    </m:f>
                  </m:oMath>
                </a14:m>
                <a:r>
                  <a:rPr lang="cs-CZ" sz="2000" dirty="0" smtClean="0">
                    <a:solidFill>
                      <a:schemeClr val="tx1"/>
                    </a:solidFill>
                  </a:rPr>
                  <a:t> = 4 A	</a:t>
                </a:r>
                <a:r>
                  <a:rPr lang="cs-CZ" sz="2000" b="1" dirty="0" smtClean="0">
                    <a:solidFill>
                      <a:schemeClr val="tx1"/>
                    </a:solidFill>
                  </a:rPr>
                  <a:t>I </a:t>
                </a:r>
                <a:r>
                  <a:rPr lang="cs-CZ" sz="2000" dirty="0" smtClean="0">
                    <a:solidFill>
                      <a:schemeClr val="tx1"/>
                    </a:solidFill>
                  </a:rPr>
                  <a:t>= √4  = </a:t>
                </a:r>
                <a:r>
                  <a:rPr lang="cs-CZ" sz="2000" u="sng" dirty="0" smtClean="0">
                    <a:solidFill>
                      <a:schemeClr val="tx1"/>
                    </a:solidFill>
                  </a:rPr>
                  <a:t>2 A</a:t>
                </a:r>
              </a:p>
              <a:p>
                <a:pPr marL="0" indent="0">
                  <a:buNone/>
                </a:pPr>
                <a:r>
                  <a:rPr lang="cs-CZ" sz="1800" dirty="0" smtClean="0"/>
                  <a:t>P´= U   I	40 W = U   2A	</a:t>
                </a:r>
                <a:r>
                  <a:rPr lang="cs-CZ" sz="1800" b="1" dirty="0" smtClean="0"/>
                  <a:t>U </a:t>
                </a:r>
                <a:r>
                  <a:rPr lang="cs-CZ" sz="1800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0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000" b="0" i="0" smtClean="0">
                            <a:latin typeface="Cambria Math"/>
                          </a:rPr>
                          <m:t>40 </m:t>
                        </m:r>
                        <m:r>
                          <m:rPr>
                            <m:sty m:val="p"/>
                          </m:rPr>
                          <a:rPr lang="cs-CZ" sz="2000" b="0" i="0" smtClean="0">
                            <a:latin typeface="Cambria Math"/>
                          </a:rPr>
                          <m:t>W</m:t>
                        </m:r>
                      </m:num>
                      <m:den>
                        <m:r>
                          <a:rPr lang="cs-CZ" sz="2000" b="0" i="0" smtClean="0">
                            <a:latin typeface="Cambria Math"/>
                          </a:rPr>
                          <m:t>2 </m:t>
                        </m:r>
                        <m:r>
                          <m:rPr>
                            <m:sty m:val="p"/>
                          </m:rPr>
                          <a:rPr lang="cs-CZ" sz="2000" b="0" i="0" smtClean="0">
                            <a:latin typeface="Cambria Math"/>
                          </a:rPr>
                          <m:t>A</m:t>
                        </m:r>
                      </m:den>
                    </m:f>
                  </m:oMath>
                </a14:m>
                <a:r>
                  <a:rPr lang="cs-CZ" sz="2000" dirty="0" smtClean="0"/>
                  <a:t>	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sz="2000" dirty="0"/>
                      <m:t>	</m:t>
                    </m:r>
                  </m:oMath>
                </a14:m>
                <a:r>
                  <a:rPr lang="cs-CZ" sz="2000" i="1" dirty="0" smtClean="0"/>
                  <a:t>= </a:t>
                </a:r>
                <a:r>
                  <a:rPr lang="cs-CZ" sz="2000" u="sng" dirty="0" smtClean="0"/>
                  <a:t>20 V</a:t>
                </a:r>
              </a:p>
              <a:p>
                <a:pPr marL="0" indent="0">
                  <a:buNone/>
                </a:pPr>
                <a:r>
                  <a:rPr lang="cs-CZ" sz="2000" b="1" i="1" dirty="0" smtClean="0">
                    <a:solidFill>
                      <a:srgbClr val="0070C0"/>
                    </a:solidFill>
                  </a:rPr>
                  <a:t>Má tato úloha ještě nějaké jiné řešení?</a:t>
                </a:r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666"/>
                </a:stretch>
              </a:blipFill>
              <a:ln>
                <a:solidFill>
                  <a:schemeClr val="accent6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/>
          <p:nvPr/>
        </p:nvSpPr>
        <p:spPr>
          <a:xfrm>
            <a:off x="6556192" y="3810250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Stencil"/>
              </a:rPr>
              <a:t>∙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71600" y="4980650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Stencil"/>
              </a:rPr>
              <a:t>∙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20576" y="3789040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Stencil"/>
              </a:rPr>
              <a:t>∙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91806" y="4363944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Stencil"/>
              </a:rPr>
              <a:t>∙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71600" y="4363944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Stencil"/>
              </a:rPr>
              <a:t>∙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907704" y="4363944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Stencil"/>
              </a:rPr>
              <a:t>∙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193656" y="4400276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Stencil"/>
              </a:rPr>
              <a:t>∙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267744" y="4980650"/>
            <a:ext cx="258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Stencil"/>
              </a:rPr>
              <a:t>∙</a:t>
            </a:r>
            <a:endParaRPr lang="cs-CZ" dirty="0"/>
          </a:p>
        </p:txBody>
      </p:sp>
      <p:cxnSp>
        <p:nvCxnSpPr>
          <p:cNvPr id="15" name="Přímá spojnice 14"/>
          <p:cNvCxnSpPr/>
          <p:nvPr/>
        </p:nvCxnSpPr>
        <p:spPr>
          <a:xfrm>
            <a:off x="7359791" y="4437112"/>
            <a:ext cx="2173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42778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Použitá literatura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chemeClr val="accent6">
                <a:lumMod val="50000"/>
              </a:schemeClr>
            </a:solidFill>
          </a:ln>
        </p:spPr>
        <p:txBody>
          <a:bodyPr/>
          <a:lstStyle/>
          <a:p>
            <a:r>
              <a:rPr lang="cs-CZ" sz="2000" dirty="0"/>
              <a:t>MACHÁČEK, Martin. </a:t>
            </a:r>
            <a:r>
              <a:rPr lang="cs-CZ" sz="2000" i="1" dirty="0"/>
              <a:t>Fyzika 8 pro základní školy a víceletá gymnázia.</a:t>
            </a:r>
            <a:br>
              <a:rPr lang="cs-CZ" sz="2000" i="1" dirty="0"/>
            </a:br>
            <a:r>
              <a:rPr lang="cs-CZ" sz="2000" dirty="0"/>
              <a:t>Dotisk 2. vydání. Praha: Prometheus, 2001. ISBN 80-7196-220-1</a:t>
            </a:r>
          </a:p>
          <a:p>
            <a:r>
              <a:rPr lang="cs-CZ" sz="2000" dirty="0" smtClean="0"/>
              <a:t>Fotografie z výše uvedené učebnice.</a:t>
            </a:r>
          </a:p>
          <a:p>
            <a:r>
              <a:rPr lang="cs-CZ" sz="2000" dirty="0"/>
              <a:t>Použité obrázky: www.office.microsoft.com [online]. c2011 [cit. </a:t>
            </a:r>
            <a:r>
              <a:rPr lang="cs-CZ" sz="2000" dirty="0" smtClean="0"/>
              <a:t>2011-08-03].  </a:t>
            </a:r>
          </a:p>
          <a:p>
            <a:r>
              <a:rPr lang="cs-CZ" sz="2000" dirty="0" smtClean="0"/>
              <a:t>BOHUNĚK</a:t>
            </a:r>
            <a:r>
              <a:rPr lang="cs-CZ" sz="2000" dirty="0"/>
              <a:t>, Jiří. </a:t>
            </a:r>
            <a:r>
              <a:rPr lang="cs-CZ" sz="2000" i="1" dirty="0"/>
              <a:t>Sbírka úloh z fyziky pro žáky základních škol 3. díl.</a:t>
            </a:r>
            <a:r>
              <a:rPr lang="cs-CZ" sz="2000" dirty="0"/>
              <a:t> 1. vydání. Praha: Prometheus, 1994. ISBN 80-85849-04-6</a:t>
            </a:r>
          </a:p>
          <a:p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748529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446</Words>
  <Application>Microsoft Office PowerPoint</Application>
  <PresentationFormat>Předvádění na obrazovce (4:3)</PresentationFormat>
  <Paragraphs>132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Elektrická energie</vt:lpstr>
      <vt:lpstr>Elektrická energie</vt:lpstr>
      <vt:lpstr>Snímek 4</vt:lpstr>
      <vt:lpstr>Výkon a příkon</vt:lpstr>
      <vt:lpstr>Příklad</vt:lpstr>
      <vt:lpstr>Jak závisí výkon na napětí a proudu</vt:lpstr>
      <vt:lpstr>Jak měříme elektrickou energii I</vt:lpstr>
      <vt:lpstr>Jak měříme elektrickou energii II</vt:lpstr>
      <vt:lpstr>Úloha na procvičení - zadání</vt:lpstr>
      <vt:lpstr>Úloha na procvičení – zápis, výpočet</vt:lpstr>
      <vt:lpstr>Úloha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Jaroslava Vondráčková</dc:creator>
  <cp:lastModifiedBy>Dum</cp:lastModifiedBy>
  <cp:revision>62</cp:revision>
  <dcterms:created xsi:type="dcterms:W3CDTF">2011-08-03T09:02:03Z</dcterms:created>
  <dcterms:modified xsi:type="dcterms:W3CDTF">2012-04-10T17:13:40Z</dcterms:modified>
</cp:coreProperties>
</file>