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85" r:id="rId4"/>
    <p:sldId id="265" r:id="rId5"/>
    <p:sldId id="284" r:id="rId6"/>
    <p:sldId id="266" r:id="rId7"/>
    <p:sldId id="286" r:id="rId8"/>
    <p:sldId id="287" r:id="rId9"/>
    <p:sldId id="288" r:id="rId10"/>
    <p:sldId id="273" r:id="rId11"/>
    <p:sldId id="270" r:id="rId12"/>
    <p:sldId id="289" r:id="rId13"/>
    <p:sldId id="292" r:id="rId14"/>
    <p:sldId id="290" r:id="rId15"/>
    <p:sldId id="291" r:id="rId16"/>
    <p:sldId id="25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CCFFFF"/>
    <a:srgbClr val="FF00FF"/>
    <a:srgbClr val="00FF00"/>
    <a:srgbClr val="FFCC00"/>
    <a:srgbClr val="66FF33"/>
    <a:srgbClr val="66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7693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50015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8966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278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046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79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2770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826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57195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5256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68455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3399">
                <a:alpha val="0"/>
              </a:srgbClr>
            </a:gs>
            <a:gs pos="25000">
              <a:srgbClr val="FF6633"/>
            </a:gs>
            <a:gs pos="50000">
              <a:srgbClr val="FFFF00"/>
            </a:gs>
            <a:gs pos="75000">
              <a:srgbClr val="01A78F"/>
            </a:gs>
            <a:gs pos="100000">
              <a:srgbClr val="3366FF"/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B868B0-DA2E-44DD-966F-3ED69BF3386F}" type="datetimeFigureOut">
              <a:rPr lang="cs-CZ" smtClean="0"/>
              <a:t>1. 8. 2014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3A1BE-646B-4E7B-87F1-7A030C84241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6821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4907514"/>
              </p:ext>
            </p:extLst>
          </p:nvPr>
        </p:nvGraphicFramePr>
        <p:xfrm>
          <a:off x="1690688" y="338138"/>
          <a:ext cx="5424487" cy="6288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25" name="Dokument" r:id="rId3" imgW="5889940" imgH="6822892" progId="Word.Document.12">
                  <p:embed/>
                </p:oleObj>
              </mc:Choice>
              <mc:Fallback>
                <p:oleObj name="Dokument" r:id="rId3" imgW="5889940" imgH="68228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90688" y="338138"/>
                        <a:ext cx="5424487" cy="62880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78504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Zoner</a:t>
            </a:r>
            <a:r>
              <a:rPr lang="cs-CZ" dirty="0" smtClean="0"/>
              <a:t> </a:t>
            </a:r>
            <a:r>
              <a:rPr lang="cs-CZ" dirty="0" err="1" smtClean="0"/>
              <a:t>Photo</a:t>
            </a:r>
            <a:r>
              <a:rPr lang="cs-CZ" dirty="0" smtClean="0"/>
              <a:t> Studio 16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Koláž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0923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620689"/>
            <a:ext cx="8568952" cy="5688632"/>
          </a:xfrm>
        </p:spPr>
        <p:txBody>
          <a:bodyPr anchor="t">
            <a:normAutofit/>
          </a:bodyPr>
          <a:lstStyle/>
          <a:p>
            <a:r>
              <a:rPr lang="cs-CZ" dirty="0" smtClean="0"/>
              <a:t>Pro tvorbu koláže potřebuji nejprve vybrat část jednoho obrázku, kterou vložím do jiného obrázku.</a:t>
            </a:r>
            <a:br>
              <a:rPr lang="cs-CZ" dirty="0" smtClean="0"/>
            </a:br>
            <a:r>
              <a:rPr lang="cs-CZ" dirty="0" smtClean="0"/>
              <a:t>K tomu použiji nástroje Výběr: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3501008"/>
            <a:ext cx="4517836" cy="316835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467255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905" y="2924944"/>
            <a:ext cx="8902190" cy="355289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10" name="Ovál 9"/>
          <p:cNvSpPr/>
          <p:nvPr/>
        </p:nvSpPr>
        <p:spPr>
          <a:xfrm>
            <a:off x="7164288" y="2924944"/>
            <a:ext cx="72008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/>
          </a:bodyPr>
          <a:lstStyle/>
          <a:p>
            <a:r>
              <a:rPr lang="cs-CZ" sz="3200" b="1" u="sng" dirty="0" smtClean="0"/>
              <a:t>Výběr </a:t>
            </a:r>
            <a:r>
              <a:rPr lang="cs-CZ" sz="3200" dirty="0" smtClean="0"/>
              <a:t>– </a:t>
            </a:r>
            <a:r>
              <a:rPr lang="cs-CZ" sz="3200" dirty="0" smtClean="0"/>
              <a:t>1) modul </a:t>
            </a:r>
            <a:r>
              <a:rPr lang="cs-CZ" sz="3200" dirty="0" smtClean="0"/>
              <a:t>Editor </a:t>
            </a:r>
            <a:r>
              <a:rPr lang="cs-CZ" sz="3200" dirty="0" smtClean="0"/>
              <a:t>–</a:t>
            </a:r>
            <a:br>
              <a:rPr lang="cs-CZ" sz="3200" dirty="0" smtClean="0"/>
            </a:br>
            <a:r>
              <a:rPr lang="cs-CZ" sz="3200" dirty="0" smtClean="0"/>
              <a:t>2) záložka </a:t>
            </a:r>
            <a:r>
              <a:rPr lang="cs-CZ" sz="3200" dirty="0" smtClean="0"/>
              <a:t>Výběr </a:t>
            </a:r>
            <a:r>
              <a:rPr lang="cs-CZ" sz="3200" dirty="0" smtClean="0"/>
              <a:t>– 3) vyberu </a:t>
            </a:r>
            <a:r>
              <a:rPr lang="cs-CZ" sz="3200" dirty="0" smtClean="0"/>
              <a:t>vhodný nástroj</a:t>
            </a:r>
            <a:endParaRPr lang="cs-CZ" sz="3200" dirty="0"/>
          </a:p>
        </p:txBody>
      </p:sp>
      <p:cxnSp>
        <p:nvCxnSpPr>
          <p:cNvPr id="22" name="Přímá spojnice se šipkou 21"/>
          <p:cNvCxnSpPr>
            <a:endCxn id="12" idx="0"/>
          </p:cNvCxnSpPr>
          <p:nvPr/>
        </p:nvCxnSpPr>
        <p:spPr>
          <a:xfrm>
            <a:off x="1709685" y="1926626"/>
            <a:ext cx="186293" cy="114233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218174" y="4061657"/>
            <a:ext cx="429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463749" y="4233797"/>
            <a:ext cx="1800200" cy="70737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endCxn id="10" idx="1"/>
          </p:cNvCxnSpPr>
          <p:nvPr/>
        </p:nvCxnSpPr>
        <p:spPr>
          <a:xfrm>
            <a:off x="5016582" y="1312662"/>
            <a:ext cx="2253159" cy="165446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2483768" y="1901943"/>
            <a:ext cx="1800200" cy="233185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ál 11"/>
          <p:cNvSpPr/>
          <p:nvPr/>
        </p:nvSpPr>
        <p:spPr>
          <a:xfrm>
            <a:off x="1463930" y="3068960"/>
            <a:ext cx="864096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7161620" y="2555612"/>
            <a:ext cx="432048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1.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18174" y="2699628"/>
            <a:ext cx="4915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2.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6563119" y="4909370"/>
            <a:ext cx="576064" cy="93610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se šipkou 25"/>
          <p:cNvCxnSpPr/>
          <p:nvPr/>
        </p:nvCxnSpPr>
        <p:spPr>
          <a:xfrm>
            <a:off x="3131840" y="4701390"/>
            <a:ext cx="3431279" cy="67603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5009464" y="4430989"/>
            <a:ext cx="181275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mohu vybrat přímo na panelu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289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052736"/>
            <a:ext cx="4517836" cy="3168352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4932040" y="548680"/>
            <a:ext cx="3816424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Levým tlačítkem orámuji obdélníkový obrázek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932040" y="1375901"/>
            <a:ext cx="3960440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Levým tlačítkem orámuji </a:t>
            </a:r>
            <a:r>
              <a:rPr lang="cs-CZ" dirty="0" smtClean="0"/>
              <a:t>elipsový </a:t>
            </a:r>
            <a:r>
              <a:rPr lang="cs-CZ" dirty="0"/>
              <a:t>obrázek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2175247"/>
            <a:ext cx="3960440" cy="92333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Levým tlačítkem </a:t>
            </a:r>
            <a:r>
              <a:rPr lang="cs-CZ" dirty="0" smtClean="0"/>
              <a:t>obkroužím obrázek – hrubý výběr</a:t>
            </a:r>
            <a:endParaRPr lang="cs-CZ" dirty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3284984"/>
            <a:ext cx="3816424" cy="120032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Levým tlačítkem orámuji </a:t>
            </a:r>
            <a:r>
              <a:rPr lang="cs-CZ" dirty="0" smtClean="0"/>
              <a:t>obrázek – táhnu tlačítko, v případě nerovností obrázku vždy kliknu a změním směr myši – jemnější výběr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79512" y="1052736"/>
            <a:ext cx="3312368" cy="504056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51520" y="1577466"/>
            <a:ext cx="3168352" cy="47618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79512" y="2053647"/>
            <a:ext cx="2232248" cy="31764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251520" y="2406079"/>
            <a:ext cx="3024336" cy="46166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se šipkou 13"/>
          <p:cNvCxnSpPr>
            <a:stCxn id="9" idx="6"/>
            <a:endCxn id="5" idx="1"/>
          </p:cNvCxnSpPr>
          <p:nvPr/>
        </p:nvCxnSpPr>
        <p:spPr>
          <a:xfrm flipV="1">
            <a:off x="3491880" y="871846"/>
            <a:ext cx="1440160" cy="43291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10" idx="6"/>
          </p:cNvCxnSpPr>
          <p:nvPr/>
        </p:nvCxnSpPr>
        <p:spPr>
          <a:xfrm flipV="1">
            <a:off x="3419872" y="1556792"/>
            <a:ext cx="1512168" cy="25876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11" idx="6"/>
          </p:cNvCxnSpPr>
          <p:nvPr/>
        </p:nvCxnSpPr>
        <p:spPr>
          <a:xfrm>
            <a:off x="2411760" y="2212472"/>
            <a:ext cx="2520280" cy="1588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>
            <a:stCxn id="12" idx="6"/>
          </p:cNvCxnSpPr>
          <p:nvPr/>
        </p:nvCxnSpPr>
        <p:spPr>
          <a:xfrm>
            <a:off x="3275856" y="2636912"/>
            <a:ext cx="1656184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02334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606998"/>
            <a:ext cx="8727911" cy="3478186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Nástrojem Polygonové laso orámujeme obrázek </a:t>
            </a:r>
            <a:r>
              <a:rPr lang="cs-CZ" sz="3200" dirty="0" smtClean="0"/>
              <a:t>– zvýrazní se obtahovací čára</a:t>
            </a:r>
            <a:endParaRPr lang="cs-CZ" sz="3200" dirty="0"/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995936" y="692696"/>
            <a:ext cx="2490453" cy="30963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6384555" y="3795220"/>
            <a:ext cx="57606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3491880" y="1340768"/>
            <a:ext cx="0" cy="133155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439677" y="5445224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Poté vložíme orámovaný obrázek do schránky: </a:t>
            </a:r>
            <a:r>
              <a:rPr lang="cs-CZ" sz="3200" b="1" dirty="0" smtClean="0"/>
              <a:t>Ctrl + C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605082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dirty="0" smtClean="0"/>
              <a:t>Potřebujeme se přepnout do obrázku, do kterého chceme vybraný obrázek vložit – zobrazí se toto oznámení – označíme Ano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512" y="2240868"/>
            <a:ext cx="8659687" cy="427133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cxnSp>
        <p:nvCxnSpPr>
          <p:cNvPr id="9" name="Přímá spojnice se šipkou 8"/>
          <p:cNvCxnSpPr/>
          <p:nvPr/>
        </p:nvCxnSpPr>
        <p:spPr>
          <a:xfrm flipH="1">
            <a:off x="5557742" y="1340768"/>
            <a:ext cx="213009" cy="435266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vál 5"/>
          <p:cNvSpPr/>
          <p:nvPr/>
        </p:nvSpPr>
        <p:spPr>
          <a:xfrm>
            <a:off x="5269710" y="5693430"/>
            <a:ext cx="576064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08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556792"/>
            <a:ext cx="8850858" cy="351119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Poté se zobrazí obrázek, do kterého vložíme obrázek vybraný: </a:t>
            </a:r>
            <a:r>
              <a:rPr lang="cs-CZ" sz="3200" b="1" dirty="0" smtClean="0"/>
              <a:t>Ctrl + V</a:t>
            </a:r>
            <a:endParaRPr lang="cs-CZ" sz="3200" b="1" dirty="0"/>
          </a:p>
        </p:txBody>
      </p:sp>
      <p:sp>
        <p:nvSpPr>
          <p:cNvPr id="6" name="Ovál 5"/>
          <p:cNvSpPr/>
          <p:nvPr/>
        </p:nvSpPr>
        <p:spPr>
          <a:xfrm>
            <a:off x="7092280" y="4653136"/>
            <a:ext cx="1080120" cy="28803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467544" y="5517232"/>
            <a:ext cx="80648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Pomocí tlačítka Použít se vybraný obrázek vloží do obrázku</a:t>
            </a:r>
            <a:endParaRPr lang="cs-CZ" sz="3200" dirty="0"/>
          </a:p>
        </p:txBody>
      </p:sp>
      <p:cxnSp>
        <p:nvCxnSpPr>
          <p:cNvPr id="10" name="Přímá spojnice se šipkou 9"/>
          <p:cNvCxnSpPr>
            <a:endCxn id="6" idx="3"/>
          </p:cNvCxnSpPr>
          <p:nvPr/>
        </p:nvCxnSpPr>
        <p:spPr>
          <a:xfrm flipV="1">
            <a:off x="3707904" y="4898987"/>
            <a:ext cx="3542556" cy="85925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3935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Výsledný obrázek vypadá takto:</a:t>
            </a:r>
            <a:endParaRPr lang="cs-CZ" sz="3200" b="1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2024" y="1700808"/>
            <a:ext cx="5815695" cy="439248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574285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5832648"/>
          </a:xfrm>
        </p:spPr>
        <p:txBody>
          <a:bodyPr anchor="t">
            <a:normAutofit/>
          </a:bodyPr>
          <a:lstStyle/>
          <a:p>
            <a:pPr algn="l"/>
            <a:r>
              <a:rPr lang="cs-CZ" sz="3200" dirty="0" smtClean="0"/>
              <a:t>Úkol:</a:t>
            </a:r>
            <a:br>
              <a:rPr lang="cs-CZ" sz="3200" dirty="0" smtClean="0"/>
            </a:br>
            <a:r>
              <a:rPr lang="cs-CZ" sz="3200" dirty="0" smtClean="0"/>
              <a:t>Z daných obrázků vytvořte různé koláže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u="sng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916832"/>
            <a:ext cx="8699976" cy="280831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064895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cs-CZ" sz="3200" dirty="0" smtClean="0"/>
              <a:t>Výsledky mohou být následující: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513" y="980728"/>
            <a:ext cx="7592485" cy="571579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396849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573" y="585390"/>
            <a:ext cx="7544854" cy="568721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29159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2415" y="571101"/>
            <a:ext cx="7659169" cy="5715798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209162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941" y="580627"/>
            <a:ext cx="7640117" cy="5696745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188763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20" y="575864"/>
            <a:ext cx="7582959" cy="5706272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979256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4888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/>
              <a:t>V materiálu byly použity prostředky </a:t>
            </a:r>
            <a:r>
              <a:rPr lang="cs-CZ" dirty="0" err="1"/>
              <a:t>Zoner</a:t>
            </a:r>
            <a:r>
              <a:rPr lang="cs-CZ" dirty="0"/>
              <a:t> </a:t>
            </a:r>
            <a:r>
              <a:rPr lang="cs-CZ" dirty="0" err="1"/>
              <a:t>Photo</a:t>
            </a:r>
            <a:r>
              <a:rPr lang="cs-CZ" dirty="0"/>
              <a:t> Studio 16, vlastník licence je ZŠ Jablonec nad Nisou – Mšeno, Mozartova 24, příspěvková organizace</a:t>
            </a:r>
          </a:p>
          <a:p>
            <a:endParaRPr lang="cs-CZ" dirty="0"/>
          </a:p>
          <a:p>
            <a:r>
              <a:rPr lang="cs-CZ" dirty="0"/>
              <a:t>VICHEREK, Jiří. </a:t>
            </a:r>
            <a:r>
              <a:rPr lang="cs-CZ" i="1" dirty="0" err="1"/>
              <a:t>Zoner</a:t>
            </a:r>
            <a:r>
              <a:rPr lang="cs-CZ" i="1" dirty="0"/>
              <a:t> </a:t>
            </a:r>
            <a:r>
              <a:rPr lang="cs-CZ" i="1" dirty="0" err="1"/>
              <a:t>Photo</a:t>
            </a:r>
            <a:r>
              <a:rPr lang="cs-CZ" i="1" dirty="0"/>
              <a:t> Studio: praktická příručka</a:t>
            </a:r>
            <a:r>
              <a:rPr lang="cs-CZ" dirty="0"/>
              <a:t>. Brno: ZONER software, 2013, 144 s. ISBN 978-80-7413-256-8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86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1305</TotalTime>
  <Words>203</Words>
  <Application>Microsoft Office PowerPoint</Application>
  <PresentationFormat>Předvádění na obrazovce (4:3)</PresentationFormat>
  <Paragraphs>25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Microsoft Word Document</vt:lpstr>
      <vt:lpstr>Prezentace aplikace PowerPoint</vt:lpstr>
      <vt:lpstr>Zoner Photo Studio 16</vt:lpstr>
      <vt:lpstr>Pro tvorbu koláže potřebuji nejprve vybrat část jednoho obrázku, kterou vložím do jiného obrázku. K tomu použiji nástroje Výběr:</vt:lpstr>
      <vt:lpstr>Výběr – 1) modul Editor – 2) záložka Výběr – 3) vyberu vhodný nástroj</vt:lpstr>
      <vt:lpstr>Prezentace aplikace PowerPoint</vt:lpstr>
      <vt:lpstr>Nástrojem Polygonové laso orámujeme obrázek – zvýrazní se obtahovací čára</vt:lpstr>
      <vt:lpstr>Potřebujeme se přepnout do obrázku, do kterého chceme vybraný obrázek vložit – zobrazí se toto oznámení – označíme Ano</vt:lpstr>
      <vt:lpstr>Poté se zobrazí obrázek, do kterého vložíme obrázek vybraný: Ctrl + V</vt:lpstr>
      <vt:lpstr>Výsledný obrázek vypadá takto:</vt:lpstr>
      <vt:lpstr>Úkol: Z daných obrázků vytvořte různé koláže </vt:lpstr>
      <vt:lpstr>Výsledky mohou být následující: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109</cp:revision>
  <dcterms:created xsi:type="dcterms:W3CDTF">2014-02-17T21:34:11Z</dcterms:created>
  <dcterms:modified xsi:type="dcterms:W3CDTF">2014-08-01T22:27:47Z</dcterms:modified>
</cp:coreProperties>
</file>