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581" r:id="rId4"/>
    <p:sldId id="583" r:id="rId5"/>
    <p:sldId id="584" r:id="rId6"/>
    <p:sldId id="585" r:id="rId7"/>
    <p:sldId id="586" r:id="rId8"/>
    <p:sldId id="587" r:id="rId9"/>
    <p:sldId id="588" r:id="rId10"/>
    <p:sldId id="589" r:id="rId11"/>
    <p:sldId id="590" r:id="rId12"/>
    <p:sldId id="591" r:id="rId13"/>
    <p:sldId id="592" r:id="rId14"/>
    <p:sldId id="593" r:id="rId15"/>
    <p:sldId id="594" r:id="rId16"/>
    <p:sldId id="595" r:id="rId17"/>
    <p:sldId id="596" r:id="rId18"/>
    <p:sldId id="597" r:id="rId19"/>
    <p:sldId id="598" r:id="rId20"/>
    <p:sldId id="599" r:id="rId21"/>
    <p:sldId id="600" r:id="rId22"/>
    <p:sldId id="601" r:id="rId23"/>
    <p:sldId id="602" r:id="rId24"/>
    <p:sldId id="603" r:id="rId25"/>
    <p:sldId id="604" r:id="rId26"/>
    <p:sldId id="605" r:id="rId27"/>
    <p:sldId id="606" r:id="rId28"/>
    <p:sldId id="607" r:id="rId29"/>
    <p:sldId id="608" r:id="rId30"/>
    <p:sldId id="609" r:id="rId31"/>
    <p:sldId id="288" r:id="rId32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Užití aritmetické posloupnosti 2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09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VY_32_INOVACE_2_1_09_KUR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22.6.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266694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Tedy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=24−6=18</m:t>
                      </m:r>
                    </m:oMath>
                  </m:oMathPara>
                </a14:m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2666949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2283" t="-30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46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2666949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Tedy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=24−6=18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2666949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2283" t="-18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387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3279167" cy="2554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Tedy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=24−6=18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=24+6=30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3279167" cy="2554545"/>
              </a:xfrm>
              <a:prstGeom prst="rect">
                <a:avLst/>
              </a:prstGeom>
              <a:blipFill rotWithShape="1">
                <a:blip r:embed="rId2"/>
                <a:stretch>
                  <a:fillRect l="-1859" t="-11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90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4380558" cy="2554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Tedy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=24−6=18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=24+6=30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Členy posloupnosti jsou tedy: 18, 24, 30.</a:t>
                </a:r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4380558" cy="2554545"/>
              </a:xfrm>
              <a:prstGeom prst="rect">
                <a:avLst/>
              </a:prstGeom>
              <a:blipFill rotWithShape="1">
                <a:blip r:embed="rId2"/>
                <a:stretch>
                  <a:fillRect l="-1391" t="-1193" r="-55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89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284" t="-4310" r="-513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02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1284" t="-2304" r="-51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38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1284" t="-1873" r="-513" b="-59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3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102=85+(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−1)∙1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a vypočítáme hodnotu n.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2246769"/>
              </a:xfrm>
              <a:prstGeom prst="rect">
                <a:avLst/>
              </a:prstGeom>
              <a:blipFill rotWithShape="1">
                <a:blip r:embed="rId2"/>
                <a:stretch>
                  <a:fillRect l="-1284" t="-1359" r="-513" b="-40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204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102=85+(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−1)∙1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a vypočítáme hodnotu 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=18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Budeme tedy počítat součet 18-ti řad.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284" t="-1066" r="-513" b="-29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488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4745915" cy="3438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102=85+(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−1)∙1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a vypočítáme hodnotu 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=18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Budeme tedy počítat součet 18-ti řad.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85+102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4745915" cy="3438505"/>
              </a:xfrm>
              <a:prstGeom prst="rect">
                <a:avLst/>
              </a:prstGeom>
              <a:blipFill rotWithShape="1">
                <a:blip r:embed="rId2"/>
                <a:stretch>
                  <a:fillRect l="-1284" t="-887" r="-51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571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297987" y="122288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1763688" y="379285"/>
            <a:ext cx="4135409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Užití aritmetické posloupnosti 2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297987" y="284466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7" name="Šipka doprava 16">
            <a:hlinkClick r:id="rId4" action="ppaction://hlinksldjump"/>
          </p:cNvPr>
          <p:cNvSpPr/>
          <p:nvPr/>
        </p:nvSpPr>
        <p:spPr>
          <a:xfrm>
            <a:off x="8300799" y="465313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899592" y="907957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899591" y="2310998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Př.2: Část střechy domu má tvar lichoběžníku a je ji třeba </a:t>
            </a:r>
            <a:r>
              <a:rPr lang="cs-CZ" sz="2000" dirty="0" smtClean="0"/>
              <a:t>pokrýt</a:t>
            </a:r>
          </a:p>
          <a:p>
            <a:r>
              <a:rPr lang="cs-CZ" sz="2000" dirty="0" smtClean="0"/>
              <a:t>taškami</a:t>
            </a:r>
            <a:r>
              <a:rPr lang="cs-CZ" sz="2000" dirty="0"/>
              <a:t>. Víme, že do řady u hřebenu se vejde 85 tašek, do spodní řady </a:t>
            </a:r>
          </a:p>
          <a:p>
            <a:r>
              <a:rPr lang="cs-CZ" sz="2000" dirty="0"/>
              <a:t>při okapu 102 tašek. Přitom tašky budou srovnány do řad tak, že </a:t>
            </a:r>
            <a:endParaRPr lang="cs-CZ" sz="2000" dirty="0" smtClean="0"/>
          </a:p>
          <a:p>
            <a:r>
              <a:rPr lang="cs-CZ" sz="2000" dirty="0" smtClean="0"/>
              <a:t>v </a:t>
            </a:r>
            <a:r>
              <a:rPr lang="cs-CZ" sz="2000" dirty="0"/>
              <a:t>každé následující řadě bude o jednu tašku více než v řadě </a:t>
            </a:r>
            <a:r>
              <a:rPr lang="cs-CZ" sz="2000" dirty="0" smtClean="0"/>
              <a:t>předchozí.</a:t>
            </a:r>
          </a:p>
          <a:p>
            <a:r>
              <a:rPr lang="cs-CZ" sz="2000" dirty="0" smtClean="0"/>
              <a:t>Kolik </a:t>
            </a:r>
            <a:r>
              <a:rPr lang="cs-CZ" sz="2000" dirty="0"/>
              <a:t>je třeba tašek na pokrytí části střechy?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899592" y="4270610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Př.3: Ocelové roury se skládají do vrstev tak, že roury každé horní </a:t>
            </a:r>
            <a:endParaRPr lang="cs-CZ" sz="2000" dirty="0" smtClean="0"/>
          </a:p>
          <a:p>
            <a:r>
              <a:rPr lang="cs-CZ" sz="2000" dirty="0" smtClean="0"/>
              <a:t>vrstvy </a:t>
            </a:r>
            <a:r>
              <a:rPr lang="cs-CZ" sz="2000" dirty="0"/>
              <a:t>zapadají do mezer dolní vrstvy. Do kolika vrstev se složí 90 </a:t>
            </a:r>
          </a:p>
          <a:p>
            <a:r>
              <a:rPr lang="cs-CZ" sz="2000" dirty="0"/>
              <a:t>rour, jsou-li v nejvyšší vrstvě 2 roury? Kolik rour je v nejnižší vrstvě?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5032340" cy="3438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102=85+(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−1)∙1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a vypočítáme hodnotu 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=18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Budeme tedy počítat součet 18-ti řad.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85+102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=9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∙187=1683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5032340" cy="3438505"/>
              </a:xfrm>
              <a:prstGeom prst="rect">
                <a:avLst/>
              </a:prstGeom>
              <a:blipFill rotWithShape="1">
                <a:blip r:embed="rId2"/>
                <a:stretch>
                  <a:fillRect l="-1211" t="-8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51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964249" y="679782"/>
            <a:ext cx="75897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Př.2: Část střechy domu má tvar lichoběžníku a je ji třeba </a:t>
            </a:r>
            <a:r>
              <a:rPr lang="cs-CZ" sz="2000" dirty="0" smtClean="0">
                <a:solidFill>
                  <a:schemeClr val="accent1"/>
                </a:solidFill>
              </a:rPr>
              <a:t>pokrýt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taškami</a:t>
            </a:r>
            <a:r>
              <a:rPr lang="cs-CZ" sz="2000" dirty="0">
                <a:solidFill>
                  <a:schemeClr val="accent1"/>
                </a:solidFill>
              </a:rPr>
              <a:t>. Víme, že do řady u hřebenu se vejde 85 tašek, do spodní řady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při okapu 102 tašek. Přitom tašky budou srovnány do řad tak, že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 </a:t>
            </a:r>
            <a:r>
              <a:rPr lang="cs-CZ" sz="2000" dirty="0">
                <a:solidFill>
                  <a:schemeClr val="accent1"/>
                </a:solidFill>
              </a:rPr>
              <a:t>každé následující řadě bude o jednu tašku více než v řadě </a:t>
            </a:r>
            <a:r>
              <a:rPr lang="cs-CZ" sz="2000" dirty="0" smtClean="0">
                <a:solidFill>
                  <a:schemeClr val="accent1"/>
                </a:solidFill>
              </a:rPr>
              <a:t>předchozí.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Kolik </a:t>
            </a:r>
            <a:r>
              <a:rPr lang="cs-CZ" sz="2000" dirty="0">
                <a:solidFill>
                  <a:schemeClr val="accent1"/>
                </a:solidFill>
              </a:rPr>
              <a:t>je třeba tašek na pokrytí části střechy?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964249" y="2484229"/>
                <a:ext cx="5478808" cy="40540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 si členy aritmetické posloupnosti:</a:t>
                </a:r>
              </a:p>
              <a:p>
                <a:r>
                  <a:rPr lang="cs-CZ" sz="2000" dirty="0" smtClean="0"/>
                  <a:t>Vrchní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=85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Spodní řada hřebenu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Diference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𝑑</m:t>
                    </m:r>
                    <m:r>
                      <a:rPr lang="cs-CZ" sz="2000" b="0" i="1" smtClean="0">
                        <a:latin typeface="Cambria Math"/>
                      </a:rPr>
                      <m:t>=1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vztahu: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  <m:r>
                          <a:rPr lang="cs-CZ" sz="2000" b="0" i="1" smtClean="0"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cs-CZ" sz="2000" b="0" i="1" smtClean="0">
                        <a:latin typeface="Cambria Math"/>
                      </a:rPr>
                      <m:t>𝑑</m:t>
                    </m:r>
                  </m:oMath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102=85+(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−1)∙1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a vypočítáme hodnotu 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=18</m:t>
                      </m:r>
                    </m:oMath>
                  </m:oMathPara>
                </a14:m>
                <a:endParaRPr lang="cs-CZ" sz="2400" dirty="0" smtClean="0"/>
              </a:p>
              <a:p>
                <a:r>
                  <a:rPr lang="cs-CZ" sz="2000" dirty="0" smtClean="0"/>
                  <a:t>Budeme tedy počítat součet 18-ti řad.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18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85+102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=9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∙187=1683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K pokrytí střechy je potřeba minimálně 1683 tašek.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249" y="2484229"/>
                <a:ext cx="5478808" cy="4054059"/>
              </a:xfrm>
              <a:prstGeom prst="rect">
                <a:avLst/>
              </a:prstGeom>
              <a:blipFill rotWithShape="1">
                <a:blip r:embed="rId2"/>
                <a:stretch>
                  <a:fillRect l="-1112" t="-752" r="-222" b="-18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026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9" y="2008853"/>
                <a:ext cx="399577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přepíšeme co známe ze zadání: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9" y="2008853"/>
                <a:ext cx="399577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1679" t="-4310" r="-76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10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9" y="2008853"/>
                <a:ext cx="595098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přepíšeme co známe ze zadání: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 každé další vrstvě je o jednu rouru víc, tedy diference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zjistit, kolik rour je v nejvyšší vrstvě, 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=?</m:t>
                    </m:r>
                  </m:oMath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9" y="2008853"/>
                <a:ext cx="5950988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1127" t="-1873" r="-102" b="-59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601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9" y="2008853"/>
                <a:ext cx="5950988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přepíšeme co známe ze zadání: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 každé další vrstvě je o jednu rouru víc, tedy diference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zjistit, kolik rour je v nejvyšší vrstvě, 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=?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9" y="2008853"/>
                <a:ext cx="5950988" cy="2246769"/>
              </a:xfrm>
              <a:prstGeom prst="rect">
                <a:avLst/>
              </a:prstGeom>
              <a:blipFill rotWithShape="1">
                <a:blip r:embed="rId2"/>
                <a:stretch>
                  <a:fillRect l="-1127" t="-1359" r="-1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881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9" y="2008853"/>
                <a:ext cx="6811673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přepíšeme co známe ze zadání: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 každé další vrstvě je o jednu rouru víc, tedy diference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zjistit, kolik rour je v nejvyšší vrstvě, 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=?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∙1=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dvě neznámé a dosud jsme nevyužili informaci, že máme</a:t>
                </a:r>
              </a:p>
              <a:p>
                <a:r>
                  <a:rPr lang="cs-CZ" sz="2000" dirty="0"/>
                  <a:t>c</a:t>
                </a:r>
                <a:r>
                  <a:rPr lang="cs-CZ" sz="2000" dirty="0" smtClean="0"/>
                  <a:t>elkem 90 rour. Použijeme ještě vzorec pro součet n členů.</a:t>
                </a: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9" y="2008853"/>
                <a:ext cx="6811673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985" t="-1066" r="-90" b="-29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669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9" y="2008853"/>
                <a:ext cx="6811673" cy="37728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přepíšeme co známe ze zadání: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 každé další vrstvě je o jednu rouru víc, tedy diference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zjistit, kolik rour je v nejvyšší vrstvě, 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=?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=2+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∙1=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Máme dvě neznámé a dosud jsme nevyužili informaci, že máme</a:t>
                </a:r>
              </a:p>
              <a:p>
                <a:r>
                  <a:rPr lang="cs-CZ" sz="2000" dirty="0"/>
                  <a:t>c</a:t>
                </a:r>
                <a:r>
                  <a:rPr lang="cs-CZ" sz="2000" dirty="0" smtClean="0"/>
                  <a:t>elkem 90 rour. Použijeme ještě vzorec pro součet n členů.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90=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(2+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 Tyto dvě rovnice dáme dohromady.</a:t>
                </a:r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9" y="2008853"/>
                <a:ext cx="6811673" cy="3772828"/>
              </a:xfrm>
              <a:prstGeom prst="rect">
                <a:avLst/>
              </a:prstGeom>
              <a:blipFill rotWithShape="1">
                <a:blip r:embed="rId2"/>
                <a:stretch>
                  <a:fillRect l="-985" t="-809" r="-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7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8" y="2008853"/>
                <a:ext cx="6518687" cy="1232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90=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(2+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8" y="2008853"/>
                <a:ext cx="6518687" cy="1232966"/>
              </a:xfrm>
              <a:prstGeom prst="rect">
                <a:avLst/>
              </a:prstGeom>
              <a:blipFill rotWithShape="1">
                <a:blip r:embed="rId2"/>
                <a:stretch>
                  <a:fillRect l="-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618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8" y="2008853"/>
                <a:ext cx="6518687" cy="18485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90=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(2+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180=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∙(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+3)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−180=0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8" y="2008853"/>
                <a:ext cx="6518687" cy="1848519"/>
              </a:xfrm>
              <a:prstGeom prst="rect">
                <a:avLst/>
              </a:prstGeom>
              <a:blipFill rotWithShape="1">
                <a:blip r:embed="rId2"/>
                <a:stretch>
                  <a:fillRect l="-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48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8" y="2008853"/>
                <a:ext cx="6518687" cy="2464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90=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(2+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180=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∙(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+3)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−180=0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−12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+15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=12,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=−15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8" y="2008853"/>
                <a:ext cx="6518687" cy="2464072"/>
              </a:xfrm>
              <a:prstGeom prst="rect">
                <a:avLst/>
              </a:prstGeom>
              <a:blipFill rotWithShape="1">
                <a:blip r:embed="rId2"/>
                <a:stretch>
                  <a:fillRect l="-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987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52917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5291705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1152" t="-3012" r="-4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90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115616" y="730671"/>
            <a:ext cx="71289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Ocelové roury se skládají do vrstev tak, že roury každé horní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vrstvy </a:t>
            </a:r>
            <a:r>
              <a:rPr lang="cs-CZ" sz="2000" dirty="0">
                <a:solidFill>
                  <a:schemeClr val="accent1"/>
                </a:solidFill>
              </a:rPr>
              <a:t>zapadají do mezer dolní vrstvy. Do kolika vrstev se složí 90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rour, jsou-li v nejvyšší vrstvě 2 roury? Kolik rour je v nejnižší vrstvě?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077648" y="2008853"/>
                <a:ext cx="6518687" cy="3079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90=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(2+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+1)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180=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∙(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+3)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−180=0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−12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+15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=12, 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=−15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Jelikož počet rour nemůže být záporný, tak</a:t>
                </a: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Počet rour v nejnižší vrstvě je 12.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48" y="2008853"/>
                <a:ext cx="6518687" cy="3079626"/>
              </a:xfrm>
              <a:prstGeom prst="rect">
                <a:avLst/>
              </a:prstGeom>
              <a:blipFill rotWithShape="1">
                <a:blip r:embed="rId2"/>
                <a:stretch>
                  <a:fillRect l="-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948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529170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5291705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1152" t="-2304" r="-4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60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5291705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5291705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152" t="-1572" r="-4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28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6788974" cy="2554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 pravoúhlém trojúhelníku platí Pythagorova věta. Použijeme ji.</a:t>
                </a:r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6788974" cy="2554545"/>
              </a:xfrm>
              <a:prstGeom prst="rect">
                <a:avLst/>
              </a:prstGeom>
              <a:blipFill rotWithShape="1">
                <a:blip r:embed="rId2"/>
                <a:stretch>
                  <a:fillRect l="-898" t="-1193" r="-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02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6788974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 pravoúhlém trojúhelníku platí Pythagorova věta. Použijeme ji.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24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(24−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6788974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898" t="-1066" r="-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443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6788974" cy="3170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 pravoúhlém trojúhelníku platí Pythagorova věta. Použijeme ji.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24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(24−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576+48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=576+576−48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6788974" cy="3170099"/>
              </a:xfrm>
              <a:prstGeom prst="rect">
                <a:avLst/>
              </a:prstGeom>
              <a:blipFill rotWithShape="1">
                <a:blip r:embed="rId2"/>
                <a:stretch>
                  <a:fillRect l="-898" t="-962" r="-90" b="-25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478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025776" y="718910"/>
            <a:ext cx="6973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Př.1: Délky stran pravoúhlého trojúhelníku jsou tři po sobě jdoucí </a:t>
            </a:r>
            <a:endParaRPr lang="cs-CZ" sz="2000" dirty="0" smtClean="0"/>
          </a:p>
          <a:p>
            <a:r>
              <a:rPr lang="cs-CZ" sz="2000" dirty="0" smtClean="0"/>
              <a:t>členy </a:t>
            </a:r>
            <a:r>
              <a:rPr lang="cs-CZ" sz="2000" dirty="0"/>
              <a:t>aritmetické posloupnosti, délka delší odvěsny je 24 cm. </a:t>
            </a:r>
          </a:p>
          <a:p>
            <a:r>
              <a:rPr lang="cs-CZ" sz="2000" dirty="0"/>
              <a:t>Vypočítejte délky zbývajících stran trojúhelníku.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69318" y="2131968"/>
                <a:ext cx="6788974" cy="40934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si vypíšeme všechny členy posloupnosti: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=24−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=24+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 pravoúhlém trojúhelníku platí Pythagorova věta. Použijeme ji.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(24+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24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(24−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576+48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=576+576−48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𝑑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96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=576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318" y="2131968"/>
                <a:ext cx="6788974" cy="4093428"/>
              </a:xfrm>
              <a:prstGeom prst="rect">
                <a:avLst/>
              </a:prstGeom>
              <a:blipFill rotWithShape="1">
                <a:blip r:embed="rId2"/>
                <a:stretch>
                  <a:fillRect l="-898" t="-745" r="-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107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9405</TotalTime>
  <Words>2920</Words>
  <Application>Microsoft Office PowerPoint</Application>
  <PresentationFormat>Předvádění na obrazovce (4:3)</PresentationFormat>
  <Paragraphs>329</Paragraphs>
  <Slides>31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2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312</cp:revision>
  <dcterms:created xsi:type="dcterms:W3CDTF">2013-03-10T17:32:36Z</dcterms:created>
  <dcterms:modified xsi:type="dcterms:W3CDTF">2013-06-26T21:02:12Z</dcterms:modified>
</cp:coreProperties>
</file>