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609" r:id="rId4"/>
    <p:sldId id="611" r:id="rId5"/>
    <p:sldId id="612" r:id="rId6"/>
    <p:sldId id="613" r:id="rId7"/>
    <p:sldId id="614" r:id="rId8"/>
    <p:sldId id="610" r:id="rId9"/>
    <p:sldId id="616" r:id="rId10"/>
    <p:sldId id="617" r:id="rId11"/>
    <p:sldId id="618" r:id="rId12"/>
    <p:sldId id="619" r:id="rId13"/>
    <p:sldId id="620" r:id="rId14"/>
    <p:sldId id="621" r:id="rId15"/>
    <p:sldId id="622" r:id="rId16"/>
    <p:sldId id="623" r:id="rId17"/>
    <p:sldId id="624" r:id="rId18"/>
    <p:sldId id="625" r:id="rId19"/>
    <p:sldId id="626" r:id="rId20"/>
    <p:sldId id="627" r:id="rId21"/>
    <p:sldId id="628" r:id="rId22"/>
    <p:sldId id="629" r:id="rId23"/>
    <p:sldId id="630" r:id="rId24"/>
    <p:sldId id="631" r:id="rId25"/>
    <p:sldId id="632" r:id="rId26"/>
    <p:sldId id="633" r:id="rId27"/>
    <p:sldId id="634" r:id="rId28"/>
    <p:sldId id="635" r:id="rId29"/>
    <p:sldId id="636" r:id="rId30"/>
    <p:sldId id="637" r:id="rId31"/>
    <p:sldId id="288" r:id="rId32"/>
  </p:sldIdLst>
  <p:sldSz cx="9144000" cy="6858000" type="screen4x3"/>
  <p:notesSz cx="6858000" cy="9144000"/>
  <p:defaultTextStyle>
    <a:defPPr>
      <a:defRPr lang="cs-CZ"/>
    </a:defPPr>
    <a:lvl1pPr marL="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9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3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7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71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3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71" autoAdjust="0"/>
  </p:normalViewPr>
  <p:slideViewPr>
    <p:cSldViewPr>
      <p:cViewPr>
        <p:scale>
          <a:sx n="76" d="100"/>
          <a:sy n="76" d="100"/>
        </p:scale>
        <p:origin x="-120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31" tIns="45716" rIns="91431" bIns="45716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1" y="1600200"/>
            <a:ext cx="8229600" cy="4525963"/>
          </a:xfrm>
          <a:prstGeom prst="rect">
            <a:avLst/>
          </a:prstGeom>
        </p:spPr>
        <p:txBody>
          <a:bodyPr vert="horz" lIns="91431" tIns="45716" rIns="91431" bIns="45716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0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6" indent="-285722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2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3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image" Target="../media/image4.png"/><Relationship Id="rId2" Type="http://schemas.openxmlformats.org/officeDocument/2006/relationships/slide" Target="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" Target="slide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3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95536" y="2132856"/>
            <a:ext cx="84969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ŠKOLA:			</a:t>
            </a:r>
            <a:r>
              <a:rPr lang="cs-CZ" dirty="0" smtClean="0"/>
              <a:t>Městská </a:t>
            </a:r>
            <a:r>
              <a:rPr lang="cs-CZ" dirty="0"/>
              <a:t>střední odborná škola, Klobouky u Brna,    </a:t>
            </a:r>
          </a:p>
          <a:p>
            <a:r>
              <a:rPr lang="cs-CZ" dirty="0"/>
              <a:t>			</a:t>
            </a:r>
            <a:r>
              <a:rPr lang="cs-CZ" dirty="0" smtClean="0"/>
              <a:t>nám</a:t>
            </a:r>
            <a:r>
              <a:rPr lang="cs-CZ" dirty="0"/>
              <a:t>. Míru 6, příspěvková </a:t>
            </a:r>
            <a:r>
              <a:rPr lang="cs-CZ" dirty="0" smtClean="0"/>
              <a:t>organizace</a:t>
            </a:r>
          </a:p>
          <a:p>
            <a:r>
              <a:rPr lang="cs-CZ" dirty="0"/>
              <a:t>ČÍSLO PROJEKTU:		CZ.1.07/1.5.00/34.1020</a:t>
            </a:r>
          </a:p>
          <a:p>
            <a:r>
              <a:rPr lang="cs-CZ" dirty="0"/>
              <a:t>NÁZEV PROJEKTU:		Peníze do škol</a:t>
            </a:r>
          </a:p>
          <a:p>
            <a:r>
              <a:rPr lang="cs-CZ" dirty="0"/>
              <a:t>ČÍSLO ŠABLONY:		III/2 Inovace a zkvalitnění výuky prostřednictvím ICT</a:t>
            </a:r>
          </a:p>
          <a:p>
            <a:r>
              <a:rPr lang="cs-CZ" dirty="0"/>
              <a:t>AUTOR:			</a:t>
            </a:r>
            <a:r>
              <a:rPr lang="cs-CZ" dirty="0" smtClean="0"/>
              <a:t>Mgr. Vítězslav Kurz</a:t>
            </a:r>
            <a:r>
              <a:rPr lang="cs-CZ" dirty="0"/>
              <a:t>	</a:t>
            </a:r>
          </a:p>
          <a:p>
            <a:r>
              <a:rPr lang="cs-CZ" dirty="0"/>
              <a:t>TEMATICKÁ OBLAST: 	</a:t>
            </a:r>
            <a:r>
              <a:rPr lang="cs-CZ" dirty="0"/>
              <a:t>Posloupnosti a finanční matematika</a:t>
            </a:r>
          </a:p>
          <a:p>
            <a:r>
              <a:rPr lang="cs-CZ" dirty="0" smtClean="0"/>
              <a:t>NÁZEV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b="1" dirty="0" smtClean="0"/>
              <a:t>Geometrická posloupnost</a:t>
            </a:r>
            <a:endParaRPr lang="cs-CZ" b="1" dirty="0"/>
          </a:p>
          <a:p>
            <a:r>
              <a:rPr lang="cs-CZ" dirty="0" smtClean="0"/>
              <a:t>POŘADOVÉ </a:t>
            </a:r>
            <a:r>
              <a:rPr lang="cs-CZ" dirty="0"/>
              <a:t>ČÍSLO </a:t>
            </a:r>
            <a:r>
              <a:rPr lang="cs-CZ" dirty="0" err="1"/>
              <a:t>DUMu</a:t>
            </a:r>
            <a:r>
              <a:rPr lang="cs-CZ" dirty="0"/>
              <a:t>:	</a:t>
            </a:r>
            <a:r>
              <a:rPr lang="cs-CZ" dirty="0" smtClean="0"/>
              <a:t>10</a:t>
            </a:r>
            <a:endParaRPr lang="cs-CZ" dirty="0"/>
          </a:p>
          <a:p>
            <a:r>
              <a:rPr lang="cs-CZ" dirty="0"/>
              <a:t>KÓD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dirty="0" smtClean="0"/>
              <a:t>VY_32_INOVACE_2_1_10_KUR</a:t>
            </a:r>
            <a:endParaRPr lang="cs-CZ" dirty="0"/>
          </a:p>
          <a:p>
            <a:r>
              <a:rPr lang="cs-CZ" dirty="0"/>
              <a:t>DATUM TVORBY:		</a:t>
            </a:r>
            <a:r>
              <a:rPr lang="cs-CZ" dirty="0" smtClean="0"/>
              <a:t>22.6. </a:t>
            </a:r>
            <a:r>
              <a:rPr lang="cs-CZ" dirty="0"/>
              <a:t>2013</a:t>
            </a:r>
          </a:p>
          <a:p>
            <a:r>
              <a:rPr lang="cs-CZ" dirty="0"/>
              <a:t>ANOTACE (ROČNÍK</a:t>
            </a:r>
            <a:r>
              <a:rPr lang="cs-CZ" dirty="0" smtClean="0"/>
              <a:t>):</a:t>
            </a:r>
            <a:r>
              <a:rPr lang="cs-CZ" dirty="0"/>
              <a:t>	Prezentace je určena pro použití v předmětu </a:t>
            </a:r>
            <a:r>
              <a:rPr lang="cs-CZ" dirty="0" smtClean="0"/>
              <a:t>Seminář 				z</a:t>
            </a:r>
            <a:r>
              <a:rPr lang="cs-CZ" dirty="0"/>
              <a:t> matematiky, který je vyučován </a:t>
            </a:r>
            <a:r>
              <a:rPr lang="cs-CZ" dirty="0" smtClean="0"/>
              <a:t>ve </a:t>
            </a:r>
            <a:r>
              <a:rPr lang="cs-CZ" dirty="0"/>
              <a:t>3. a 4. ročníku.  Je </a:t>
            </a:r>
            <a:r>
              <a:rPr lang="cs-CZ" dirty="0" smtClean="0"/>
              <a:t>				vytvořena </a:t>
            </a:r>
            <a:r>
              <a:rPr lang="cs-CZ" dirty="0"/>
              <a:t>k použití </a:t>
            </a:r>
            <a:r>
              <a:rPr lang="cs-CZ" dirty="0" smtClean="0"/>
              <a:t>ve vyučovací </a:t>
            </a:r>
            <a:r>
              <a:rPr lang="cs-CZ" dirty="0"/>
              <a:t>hodině, je možno ji však </a:t>
            </a:r>
            <a:r>
              <a:rPr lang="cs-CZ" dirty="0" smtClean="0"/>
              <a:t>				použít i </a:t>
            </a:r>
            <a:r>
              <a:rPr lang="cs-CZ" dirty="0"/>
              <a:t>k samostudiu při přípravě k maturitě.</a:t>
            </a:r>
          </a:p>
          <a:p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692696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Př.1: Určete prvních pět členů geometrické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=3,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=−2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=−18,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=−3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16" t="-4310" r="-92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429309" y="2009979"/>
                <a:ext cx="5492081" cy="16149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b)</a:t>
                </a:r>
              </a:p>
              <a:p>
                <a:r>
                  <a:rPr lang="cs-CZ" sz="2000" dirty="0" smtClean="0"/>
                  <a:t>Zde neznáme první člen, nejdříve si jej vypočítáme: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−18</m:t>
                          </m:r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  <m:t>−3</m:t>
                                  </m:r>
                                </m:e>
                              </m:d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9309" y="2009979"/>
                <a:ext cx="5492081" cy="1614929"/>
              </a:xfrm>
              <a:prstGeom prst="rect">
                <a:avLst/>
              </a:prstGeom>
              <a:blipFill rotWithShape="1">
                <a:blip r:embed="rId3"/>
                <a:stretch>
                  <a:fillRect l="-1110" t="-1887" r="-33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262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Př.1: Určete prvních pět členů geometrické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=3,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=−2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=−18,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=−3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16" t="-4310" r="-92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429309" y="2009979"/>
                <a:ext cx="5492081" cy="21997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b)</a:t>
                </a:r>
              </a:p>
              <a:p>
                <a:r>
                  <a:rPr lang="cs-CZ" sz="2000" dirty="0" smtClean="0"/>
                  <a:t>Zde neznáme první člen, nejdříve si jej vypočítáme: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−18</m:t>
                          </m:r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  <m:t>−3</m:t>
                                  </m:r>
                                </m:e>
                              </m:d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−18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9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9309" y="2009979"/>
                <a:ext cx="5492081" cy="2199705"/>
              </a:xfrm>
              <a:prstGeom prst="rect">
                <a:avLst/>
              </a:prstGeom>
              <a:blipFill rotWithShape="1">
                <a:blip r:embed="rId3"/>
                <a:stretch>
                  <a:fillRect l="-1110" t="-1385" r="-33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712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Př.1: Určete prvních pět členů geometrické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=3,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=−2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=−18,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=−3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16" t="-4310" r="-92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429309" y="2009979"/>
                <a:ext cx="5492081" cy="22304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b)</a:t>
                </a:r>
              </a:p>
              <a:p>
                <a:r>
                  <a:rPr lang="cs-CZ" sz="2000" dirty="0" smtClean="0"/>
                  <a:t>Zde neznáme první člen, nejdříve si jej vypočítáme: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−18</m:t>
                          </m:r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  <m:t>−3</m:t>
                                  </m:r>
                                </m:e>
                              </m:d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−18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9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=−2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9309" y="2009979"/>
                <a:ext cx="5492081" cy="2230482"/>
              </a:xfrm>
              <a:prstGeom prst="rect">
                <a:avLst/>
              </a:prstGeom>
              <a:blipFill rotWithShape="1">
                <a:blip r:embed="rId3"/>
                <a:stretch>
                  <a:fillRect l="-1110" t="-1366" r="-33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488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Př.1: Určete prvních pět členů geometrické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=3,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=−2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=−18,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=−3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16" t="-4310" r="-92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429309" y="2009979"/>
                <a:ext cx="5492081" cy="28460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b)</a:t>
                </a:r>
              </a:p>
              <a:p>
                <a:r>
                  <a:rPr lang="cs-CZ" sz="2000" dirty="0" smtClean="0"/>
                  <a:t>Zde neznáme první člen, nejdříve si jej vypočítáme: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−18</m:t>
                          </m:r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  <m:t>−3</m:t>
                                  </m:r>
                                </m:e>
                              </m:d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−18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9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=−2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=−2∙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−3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=6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9309" y="2009979"/>
                <a:ext cx="5492081" cy="2846036"/>
              </a:xfrm>
              <a:prstGeom prst="rect">
                <a:avLst/>
              </a:prstGeom>
              <a:blipFill rotWithShape="1">
                <a:blip r:embed="rId3"/>
                <a:stretch>
                  <a:fillRect l="-1110" t="-1071" r="-33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8062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Př.1: Určete prvních pět členů geometrické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=3,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=−2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=−18,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=−3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16" t="-4310" r="-92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429309" y="2009979"/>
                <a:ext cx="5492081" cy="34615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b)</a:t>
                </a:r>
              </a:p>
              <a:p>
                <a:r>
                  <a:rPr lang="cs-CZ" sz="2000" dirty="0" smtClean="0"/>
                  <a:t>Zde neznáme první člen, nejdříve si jej vypočítáme: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−18</m:t>
                          </m:r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  <m:t>−3</m:t>
                                  </m:r>
                                </m:e>
                              </m:d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−18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9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=−2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=−2∙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−3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=6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=−18∙(−3)=</m:t>
                      </m:r>
                      <m:r>
                        <a:rPr lang="cs-CZ" sz="2000" b="0" i="0" smtClean="0">
                          <a:latin typeface="Cambria Math"/>
                          <a:ea typeface="Cambria Math"/>
                        </a:rPr>
                        <m:t>54</m:t>
                      </m:r>
                    </m:oMath>
                  </m:oMathPara>
                </a14:m>
                <a:endParaRPr lang="cs-CZ" sz="2000" b="0" dirty="0" smtClean="0">
                  <a:ea typeface="Cambria Math"/>
                </a:endParaRPr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9309" y="2009979"/>
                <a:ext cx="5492081" cy="3461589"/>
              </a:xfrm>
              <a:prstGeom prst="rect">
                <a:avLst/>
              </a:prstGeom>
              <a:blipFill rotWithShape="1">
                <a:blip r:embed="rId3"/>
                <a:stretch>
                  <a:fillRect l="-1110" t="-880" r="-33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4176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Př.1: Určete prvních pět členů geometrické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=3,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=−2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=−18,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=−3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16" t="-4310" r="-92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429309" y="2009979"/>
                <a:ext cx="5492081" cy="37385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b)</a:t>
                </a:r>
              </a:p>
              <a:p>
                <a:r>
                  <a:rPr lang="cs-CZ" sz="2000" dirty="0" smtClean="0"/>
                  <a:t>Zde neznáme první člen, nejdříve si jej vypočítáme: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−18</m:t>
                          </m:r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  <m:t>−3</m:t>
                                  </m:r>
                                </m:e>
                              </m:d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−18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9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=−2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=−2∙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−3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=6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=−18∙(−3)=</m:t>
                      </m:r>
                      <m:r>
                        <a:rPr lang="cs-CZ" sz="2000" b="0" i="0" smtClean="0">
                          <a:latin typeface="Cambria Math"/>
                          <a:ea typeface="Cambria Math"/>
                        </a:rPr>
                        <m:t>54</m:t>
                      </m:r>
                    </m:oMath>
                  </m:oMathPara>
                </a14:m>
                <a:endParaRPr lang="cs-CZ" sz="2000" b="0" dirty="0" smtClean="0">
                  <a:ea typeface="Cambria Math"/>
                </a:endParaRPr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=54∙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−3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=−162</m:t>
                      </m:r>
                    </m:oMath>
                  </m:oMathPara>
                </a14:m>
                <a:endParaRPr lang="cs-CZ" sz="2000" dirty="0"/>
              </a:p>
              <a:p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9309" y="2009979"/>
                <a:ext cx="5492081" cy="3738588"/>
              </a:xfrm>
              <a:prstGeom prst="rect">
                <a:avLst/>
              </a:prstGeom>
              <a:blipFill rotWithShape="1">
                <a:blip r:embed="rId3"/>
                <a:stretch>
                  <a:fillRect l="-1110" t="-816" r="-33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Šipka doprava 11">
            <a:hlinkClick r:id="rId4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Šipka nahoru 12">
            <a:hlinkClick r:id="rId5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690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578909" y="759043"/>
                <a:ext cx="5866862" cy="9276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Př.2: Určete kvocient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4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=2,</m:t>
                    </m:r>
                    <m:sSub>
                      <m:sSub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400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cs-CZ" sz="2400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=5, 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=45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8909" y="759043"/>
                <a:ext cx="5866862" cy="927690"/>
              </a:xfrm>
              <a:prstGeom prst="rect">
                <a:avLst/>
              </a:prstGeom>
              <a:blipFill rotWithShape="1">
                <a:blip r:embed="rId2"/>
                <a:stretch>
                  <a:fillRect l="-1040" t="-3289" b="-197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835696" y="2420888"/>
                <a:ext cx="2486643" cy="6771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dirty="0" smtClean="0"/>
                  <a:t>a)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2420888"/>
                <a:ext cx="2486643" cy="677108"/>
              </a:xfrm>
              <a:prstGeom prst="rect">
                <a:avLst/>
              </a:prstGeom>
              <a:blipFill rotWithShape="1">
                <a:blip r:embed="rId3"/>
                <a:stretch>
                  <a:fillRect l="-1961" t="-4505" b="-360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005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578909" y="759043"/>
                <a:ext cx="5866862" cy="9276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Př.2: Určete kvocient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4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=2,</m:t>
                    </m:r>
                    <m:sSub>
                      <m:sSub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400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cs-CZ" sz="2400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=5, 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=45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8909" y="759043"/>
                <a:ext cx="5866862" cy="927690"/>
              </a:xfrm>
              <a:prstGeom prst="rect">
                <a:avLst/>
              </a:prstGeom>
              <a:blipFill rotWithShape="1">
                <a:blip r:embed="rId2"/>
                <a:stretch>
                  <a:fillRect l="-1040" t="-3289" b="-197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835696" y="2420888"/>
                <a:ext cx="3143617" cy="9467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dirty="0" smtClean="0"/>
                  <a:t>a)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2420888"/>
                <a:ext cx="3143617" cy="946734"/>
              </a:xfrm>
              <a:prstGeom prst="rect">
                <a:avLst/>
              </a:prstGeom>
              <a:blipFill rotWithShape="1">
                <a:blip r:embed="rId3"/>
                <a:stretch>
                  <a:fillRect l="-1550" t="-322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698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578909" y="759043"/>
                <a:ext cx="5866862" cy="9276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Př.2: Určete kvocient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4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=2,</m:t>
                    </m:r>
                    <m:sSub>
                      <m:sSub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400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cs-CZ" sz="2400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=5, 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=45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8909" y="759043"/>
                <a:ext cx="5866862" cy="927690"/>
              </a:xfrm>
              <a:prstGeom prst="rect">
                <a:avLst/>
              </a:prstGeom>
              <a:blipFill rotWithShape="1">
                <a:blip r:embed="rId2"/>
                <a:stretch>
                  <a:fillRect l="-1040" t="-3289" b="-197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835696" y="2420888"/>
                <a:ext cx="3456587" cy="12035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dirty="0" smtClean="0"/>
                  <a:t>a)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den>
                          </m:f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2420888"/>
                <a:ext cx="3456587" cy="1203535"/>
              </a:xfrm>
              <a:prstGeom prst="rect">
                <a:avLst/>
              </a:prstGeom>
              <a:blipFill rotWithShape="1">
                <a:blip r:embed="rId3"/>
                <a:stretch>
                  <a:fillRect l="-1411" t="-252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909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578909" y="759043"/>
                <a:ext cx="5866862" cy="9276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Př.2: Určete kvocient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4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=2,</m:t>
                    </m:r>
                    <m:sSub>
                      <m:sSub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400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cs-CZ" sz="2400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=5, 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=45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8909" y="759043"/>
                <a:ext cx="5866862" cy="927690"/>
              </a:xfrm>
              <a:prstGeom prst="rect">
                <a:avLst/>
              </a:prstGeom>
              <a:blipFill rotWithShape="1">
                <a:blip r:embed="rId2"/>
                <a:stretch>
                  <a:fillRect l="-1040" t="-3289" b="-197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835696" y="2420888"/>
                <a:ext cx="3456587" cy="12035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dirty="0" smtClean="0"/>
                  <a:t>a)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den>
                          </m:f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2420888"/>
                <a:ext cx="3456587" cy="1203535"/>
              </a:xfrm>
              <a:prstGeom prst="rect">
                <a:avLst/>
              </a:prstGeom>
              <a:blipFill rotWithShape="1">
                <a:blip r:embed="rId3"/>
                <a:stretch>
                  <a:fillRect l="-1411" t="-252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382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Šipka doprava 45">
            <a:hlinkClick r:id="" action="ppaction://hlinkshowjump?jump=nextslide"/>
          </p:cNvPr>
          <p:cNvSpPr/>
          <p:nvPr/>
        </p:nvSpPr>
        <p:spPr>
          <a:xfrm>
            <a:off x="8297987" y="1222888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   </a:t>
            </a:r>
            <a:endParaRPr lang="cs-CZ" dirty="0"/>
          </a:p>
        </p:txBody>
      </p:sp>
      <p:sp>
        <p:nvSpPr>
          <p:cNvPr id="51" name="Šipka doprava 50">
            <a:hlinkClick r:id="rId2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2" name="TextovéPole 1"/>
          <p:cNvSpPr txBox="1"/>
          <p:nvPr/>
        </p:nvSpPr>
        <p:spPr>
          <a:xfrm>
            <a:off x="1763688" y="379285"/>
            <a:ext cx="3396296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Geometrická posloupnost</a:t>
            </a:r>
            <a:endParaRPr lang="cs-CZ" sz="24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rId3" action="ppaction://hlinksldjump"/>
          </p:cNvPr>
          <p:cNvSpPr/>
          <p:nvPr/>
        </p:nvSpPr>
        <p:spPr>
          <a:xfrm>
            <a:off x="8297987" y="2844666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7" name="Šipka doprava 16">
            <a:hlinkClick r:id="rId4" action="ppaction://hlinksldjump"/>
          </p:cNvPr>
          <p:cNvSpPr/>
          <p:nvPr/>
        </p:nvSpPr>
        <p:spPr>
          <a:xfrm>
            <a:off x="8308063" y="4420511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331640" y="1048965"/>
                <a:ext cx="660232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Př.1: Určete prvních pět členů geometrické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=3,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=−2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=−18,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=−3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1048965"/>
                <a:ext cx="6602320" cy="707886"/>
              </a:xfrm>
              <a:prstGeom prst="rect">
                <a:avLst/>
              </a:prstGeom>
              <a:blipFill rotWithShape="1">
                <a:blip r:embed="rId5"/>
                <a:stretch>
                  <a:fillRect l="-923" t="-4310" r="-92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403648" y="2380821"/>
                <a:ext cx="5866862" cy="9276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Př.2: Určete kvocient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4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=2,</m:t>
                    </m:r>
                    <m:sSub>
                      <m:sSub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400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cs-CZ" sz="2400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=5, 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=45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2380821"/>
                <a:ext cx="5866862" cy="927690"/>
              </a:xfrm>
              <a:prstGeom prst="rect">
                <a:avLst/>
              </a:prstGeom>
              <a:blipFill rotWithShape="1">
                <a:blip r:embed="rId6"/>
                <a:stretch>
                  <a:fillRect l="-1038" t="-3289" b="-197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413559" y="4156721"/>
                <a:ext cx="5142370" cy="527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Př.3: Určete n, je-li: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=−24,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cs-CZ" sz="2000" dirty="0" smtClean="0"/>
                  <a:t>.</a:t>
                </a:r>
                <a:endParaRPr lang="cs-CZ" sz="2000" dirty="0"/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3559" y="4156721"/>
                <a:ext cx="5142370" cy="527580"/>
              </a:xfrm>
              <a:prstGeom prst="rect">
                <a:avLst/>
              </a:prstGeom>
              <a:blipFill rotWithShape="1">
                <a:blip r:embed="rId7"/>
                <a:stretch>
                  <a:fillRect l="-1305" r="-356" b="-930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578909" y="759043"/>
                <a:ext cx="5866862" cy="9276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Př.2: Určete kvocient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4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=2,</m:t>
                    </m:r>
                    <m:sSub>
                      <m:sSub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400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cs-CZ" sz="2400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=5, 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=45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8909" y="759043"/>
                <a:ext cx="5866862" cy="927690"/>
              </a:xfrm>
              <a:prstGeom prst="rect">
                <a:avLst/>
              </a:prstGeom>
              <a:blipFill rotWithShape="1">
                <a:blip r:embed="rId2"/>
                <a:stretch>
                  <a:fillRect l="-1040" t="-3289" b="-197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691680" y="2275436"/>
                <a:ext cx="3450753" cy="8043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b)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</m:oMath>
                  </m:oMathPara>
                </a14:m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2275436"/>
                <a:ext cx="3450753" cy="804387"/>
              </a:xfrm>
              <a:prstGeom prst="rect">
                <a:avLst/>
              </a:prstGeom>
              <a:blipFill rotWithShape="1">
                <a:blip r:embed="rId3"/>
                <a:stretch>
                  <a:fillRect l="-1943" t="-3788" b="-3257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414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578909" y="759043"/>
                <a:ext cx="5866862" cy="9276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Př.2: Určete kvocient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4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=2,</m:t>
                    </m:r>
                    <m:sSub>
                      <m:sSub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400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cs-CZ" sz="2400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=5, 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=45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8909" y="759043"/>
                <a:ext cx="5866862" cy="927690"/>
              </a:xfrm>
              <a:prstGeom prst="rect">
                <a:avLst/>
              </a:prstGeom>
              <a:blipFill rotWithShape="1">
                <a:blip r:embed="rId2"/>
                <a:stretch>
                  <a:fillRect l="-1040" t="-3289" b="-197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691680" y="2275436"/>
                <a:ext cx="4035144" cy="9791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b)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2275436"/>
                <a:ext cx="4035144" cy="979114"/>
              </a:xfrm>
              <a:prstGeom prst="rect">
                <a:avLst/>
              </a:prstGeom>
              <a:blipFill rotWithShape="1">
                <a:blip r:embed="rId3"/>
                <a:stretch>
                  <a:fillRect l="-1664" t="-310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4178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578909" y="759043"/>
                <a:ext cx="5866862" cy="9276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Př.2: Určete kvocient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4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=2,</m:t>
                    </m:r>
                    <m:sSub>
                      <m:sSub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400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cs-CZ" sz="2400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=5, 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=45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8909" y="759043"/>
                <a:ext cx="5866862" cy="927690"/>
              </a:xfrm>
              <a:prstGeom prst="rect">
                <a:avLst/>
              </a:prstGeom>
              <a:blipFill rotWithShape="1">
                <a:blip r:embed="rId2"/>
                <a:stretch>
                  <a:fillRect l="-1040" t="-3289" b="-197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691680" y="2275436"/>
                <a:ext cx="4584588" cy="10365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b)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45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=9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</m:oMath>
                  </m:oMathPara>
                </a14:m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2275436"/>
                <a:ext cx="4584588" cy="1036502"/>
              </a:xfrm>
              <a:prstGeom prst="rect">
                <a:avLst/>
              </a:prstGeom>
              <a:blipFill rotWithShape="1">
                <a:blip r:embed="rId3"/>
                <a:stretch>
                  <a:fillRect l="-1463" t="-294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3943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578909" y="759043"/>
                <a:ext cx="5866862" cy="9276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Př.2: Určete kvocient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4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=2,</m:t>
                    </m:r>
                    <m:sSub>
                      <m:sSub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400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cs-CZ" sz="2400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=5, 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=45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8909" y="759043"/>
                <a:ext cx="5866862" cy="927690"/>
              </a:xfrm>
              <a:prstGeom prst="rect">
                <a:avLst/>
              </a:prstGeom>
              <a:blipFill rotWithShape="1">
                <a:blip r:embed="rId2"/>
                <a:stretch>
                  <a:fillRect l="-1040" t="-3289" b="-197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691680" y="2275436"/>
                <a:ext cx="4998676" cy="13442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b)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45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=9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  <m:d>
                        <m:dPr>
                          <m:begChr m:val="|"/>
                          <m:endChr m:val="|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</m:t>
                      </m:r>
                    </m:oMath>
                  </m:oMathPara>
                </a14:m>
                <a:endParaRPr lang="cs-CZ" sz="2000" b="0" dirty="0" smtClean="0">
                  <a:ea typeface="Cambria Math"/>
                </a:endParaRPr>
              </a:p>
              <a:p>
                <a:endParaRPr lang="cs-CZ" sz="2000" dirty="0" smtClean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2275436"/>
                <a:ext cx="4998676" cy="1344279"/>
              </a:xfrm>
              <a:prstGeom prst="rect">
                <a:avLst/>
              </a:prstGeom>
              <a:blipFill rotWithShape="1">
                <a:blip r:embed="rId3"/>
                <a:stretch>
                  <a:fillRect l="-1343" t="-226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189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578909" y="759043"/>
                <a:ext cx="5866862" cy="9276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Př.2: Určete kvocient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4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=2,</m:t>
                    </m:r>
                    <m:sSub>
                      <m:sSub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400" b="0" i="1" smtClean="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cs-CZ" sz="2400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=5, 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=45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8909" y="759043"/>
                <a:ext cx="5866862" cy="927690"/>
              </a:xfrm>
              <a:prstGeom prst="rect">
                <a:avLst/>
              </a:prstGeom>
              <a:blipFill rotWithShape="1">
                <a:blip r:embed="rId2"/>
                <a:stretch>
                  <a:fillRect l="-1040" t="-3289" b="-197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691680" y="2275436"/>
                <a:ext cx="4985083" cy="1652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b)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45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=9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  <m:d>
                        <m:dPr>
                          <m:begChr m:val="|"/>
                          <m:endChr m:val="|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</m:t>
                      </m:r>
                    </m:oMath>
                  </m:oMathPara>
                </a14:m>
                <a:endParaRPr lang="cs-CZ" sz="2000" b="0" dirty="0" smtClean="0">
                  <a:ea typeface="Cambria Math"/>
                </a:endParaRPr>
              </a:p>
              <a:p>
                <a:endParaRPr lang="cs-CZ" sz="2000" dirty="0" smtClean="0">
                  <a:solidFill>
                    <a:srgbClr val="FF0000"/>
                  </a:solidFill>
                </a:endParaRPr>
              </a:p>
              <a:p>
                <a:r>
                  <a:rPr lang="cs-CZ" sz="2000" dirty="0" smtClean="0">
                    <a:solidFill>
                      <a:srgbClr val="FF0000"/>
                    </a:solidFill>
                  </a:rPr>
                  <a:t>Tedy jsou dvě možnosti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𝑞</m:t>
                        </m:r>
                      </m:e>
                      <m:sub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/>
                      </a:rPr>
                      <m:t>=3, </m:t>
                    </m:r>
                    <m:sSub>
                      <m:sSubPr>
                        <m:ctrlP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𝑞</m:t>
                        </m:r>
                      </m:e>
                      <m:sub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/>
                      </a:rPr>
                      <m:t>=−3</m:t>
                    </m:r>
                  </m:oMath>
                </a14:m>
                <a:r>
                  <a:rPr lang="cs-CZ" sz="2000" dirty="0" smtClean="0">
                    <a:solidFill>
                      <a:srgbClr val="FF0000"/>
                    </a:solidFill>
                  </a:rPr>
                  <a:t>.</a:t>
                </a:r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2275436"/>
                <a:ext cx="4985083" cy="1652055"/>
              </a:xfrm>
              <a:prstGeom prst="rect">
                <a:avLst/>
              </a:prstGeom>
              <a:blipFill rotWithShape="1">
                <a:blip r:embed="rId3"/>
                <a:stretch>
                  <a:fillRect l="-1346" t="-1845" b="-590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Šipka doprava 11">
            <a:hlinkClick r:id="rId4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Šipka nahoru 12">
            <a:hlinkClick r:id="rId5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896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941155" y="853564"/>
                <a:ext cx="5142370" cy="527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Př.3: Určete n, je-li: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=−24,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cs-CZ" sz="2000" dirty="0" smtClean="0"/>
                  <a:t>.</a:t>
                </a:r>
                <a:endParaRPr lang="cs-CZ" sz="2000" dirty="0"/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1155" y="853564"/>
                <a:ext cx="5142370" cy="527580"/>
              </a:xfrm>
              <a:prstGeom prst="rect">
                <a:avLst/>
              </a:prstGeom>
              <a:blipFill rotWithShape="1">
                <a:blip r:embed="rId2"/>
                <a:stretch>
                  <a:fillRect l="-1185" r="-355" b="-804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2004051" y="1916832"/>
                <a:ext cx="2081403" cy="4959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sup>
                      </m:sSup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4051" y="1916832"/>
                <a:ext cx="2081403" cy="495970"/>
              </a:xfrm>
              <a:prstGeom prst="rect">
                <a:avLst/>
              </a:prstGeom>
              <a:blipFill rotWithShape="1">
                <a:blip r:embed="rId3"/>
                <a:stretch>
                  <a:fillRect t="-37805" r="-33724" b="-5122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2393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941155" y="853564"/>
                <a:ext cx="5142370" cy="527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Př.3: Určete n, je-li: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=−24,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cs-CZ" sz="2000" dirty="0" smtClean="0"/>
                  <a:t>.</a:t>
                </a:r>
                <a:endParaRPr lang="cs-CZ" sz="2000" dirty="0"/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1155" y="853564"/>
                <a:ext cx="5142370" cy="527580"/>
              </a:xfrm>
              <a:prstGeom prst="rect">
                <a:avLst/>
              </a:prstGeom>
              <a:blipFill rotWithShape="1">
                <a:blip r:embed="rId2"/>
                <a:stretch>
                  <a:fillRect l="-1185" r="-355" b="-804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2004051" y="1916832"/>
                <a:ext cx="4144724" cy="9762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sup>
                      </m:sSup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−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=−24∙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4051" y="1916832"/>
                <a:ext cx="4144724" cy="97629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197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941155" y="853564"/>
                <a:ext cx="5142370" cy="527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Př.3: Určete n, je-li: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=−24,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cs-CZ" sz="2000" dirty="0" smtClean="0"/>
                  <a:t>.</a:t>
                </a:r>
                <a:endParaRPr lang="cs-CZ" sz="2000" dirty="0"/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1155" y="853564"/>
                <a:ext cx="5142370" cy="527580"/>
              </a:xfrm>
              <a:prstGeom prst="rect">
                <a:avLst/>
              </a:prstGeom>
              <a:blipFill rotWithShape="1">
                <a:blip r:embed="rId2"/>
                <a:stretch>
                  <a:fillRect l="-1185" r="-355" b="-804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2004051" y="1916832"/>
                <a:ext cx="4144724" cy="18623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sup>
                      </m:sSup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−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=−24∙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−1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32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Dosadíme za q.</a:t>
                </a: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4051" y="1916832"/>
                <a:ext cx="4144724" cy="1862305"/>
              </a:xfrm>
              <a:prstGeom prst="rect">
                <a:avLst/>
              </a:prstGeom>
              <a:blipFill rotWithShape="1">
                <a:blip r:embed="rId3"/>
                <a:stretch>
                  <a:fillRect l="-1618" b="-490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354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941155" y="853564"/>
                <a:ext cx="5142370" cy="527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Př.3: Určete n, je-li: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=−24,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cs-CZ" sz="2000" dirty="0" smtClean="0"/>
                  <a:t>.</a:t>
                </a:r>
                <a:endParaRPr lang="cs-CZ" sz="2000" dirty="0"/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1155" y="853564"/>
                <a:ext cx="5142370" cy="527580"/>
              </a:xfrm>
              <a:prstGeom prst="rect">
                <a:avLst/>
              </a:prstGeom>
              <a:blipFill rotWithShape="1">
                <a:blip r:embed="rId2"/>
                <a:stretch>
                  <a:fillRect l="-1185" r="-355" b="-804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2004051" y="1916832"/>
                <a:ext cx="4144724" cy="27462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sup>
                      </m:sSup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−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=−24∙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−1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32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Dosadíme za q.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(</m:t>
                          </m:r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cs-CZ" sz="2000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−1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−5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Otočíme člen na levé straně.</a:t>
                </a: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4051" y="1916832"/>
                <a:ext cx="4144724" cy="2746265"/>
              </a:xfrm>
              <a:prstGeom prst="rect">
                <a:avLst/>
              </a:prstGeom>
              <a:blipFill rotWithShape="1">
                <a:blip r:embed="rId3"/>
                <a:stretch>
                  <a:fillRect l="-1618" b="-288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3466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941155" y="853564"/>
                <a:ext cx="5142370" cy="527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Př.3: Určete n, je-li: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=−24,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cs-CZ" sz="2000" dirty="0" smtClean="0"/>
                  <a:t>.</a:t>
                </a:r>
                <a:endParaRPr lang="cs-CZ" sz="2000" dirty="0"/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1155" y="853564"/>
                <a:ext cx="5142370" cy="527580"/>
              </a:xfrm>
              <a:prstGeom prst="rect">
                <a:avLst/>
              </a:prstGeom>
              <a:blipFill rotWithShape="1">
                <a:blip r:embed="rId2"/>
                <a:stretch>
                  <a:fillRect l="-1185" r="-355" b="-804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2004051" y="1916832"/>
                <a:ext cx="4144724" cy="33653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sup>
                      </m:sSup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−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=−24∙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−1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32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Dosadíme za q.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(</m:t>
                          </m:r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cs-CZ" sz="2000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−1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−5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Otočíme člen na levé straně.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1−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−5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Porovnáme exponenty.</a:t>
                </a: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4051" y="1916832"/>
                <a:ext cx="4144724" cy="3365345"/>
              </a:xfrm>
              <a:prstGeom prst="rect">
                <a:avLst/>
              </a:prstGeom>
              <a:blipFill rotWithShape="1">
                <a:blip r:embed="rId3"/>
                <a:stretch>
                  <a:fillRect l="-1618" b="-23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183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Př.1: Určete prvních pět členů geometrické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=3,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=−2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=−18,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=−3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16" t="-4310" r="-92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475656" y="1988840"/>
                <a:ext cx="2682016" cy="9848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a)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988840"/>
                <a:ext cx="2682016" cy="984885"/>
              </a:xfrm>
              <a:prstGeom prst="rect">
                <a:avLst/>
              </a:prstGeom>
              <a:blipFill rotWithShape="1">
                <a:blip r:embed="rId3"/>
                <a:stretch>
                  <a:fillRect l="-2273" t="-308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948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941155" y="853564"/>
                <a:ext cx="5142370" cy="527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Př.3: Určete n, je-li: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=−24,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cs-CZ" sz="2000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cs-CZ" sz="2000" dirty="0" smtClean="0"/>
                  <a:t>.</a:t>
                </a:r>
                <a:endParaRPr lang="cs-CZ" sz="2000" dirty="0"/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1155" y="853564"/>
                <a:ext cx="5142370" cy="527580"/>
              </a:xfrm>
              <a:prstGeom prst="rect">
                <a:avLst/>
              </a:prstGeom>
              <a:blipFill rotWithShape="1">
                <a:blip r:embed="rId2"/>
                <a:stretch>
                  <a:fillRect l="-1185" r="-355" b="-804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2004051" y="1916832"/>
                <a:ext cx="4144724" cy="37634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sup>
                      </m:sSup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−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=−24∙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−1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32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Dosadíme za q.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(</m:t>
                          </m:r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cs-CZ" sz="2000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−1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−5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Otočíme člen na levé straně.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1−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−5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Porovnáme exponenty.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1−</m:t>
                      </m:r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=−5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groupChrPr>
                        <m:e/>
                      </m:groupCh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=6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4051" y="1916832"/>
                <a:ext cx="4144724" cy="3763403"/>
              </a:xfrm>
              <a:prstGeom prst="rect">
                <a:avLst/>
              </a:prstGeom>
              <a:blipFill rotWithShape="1">
                <a:blip r:embed="rId3"/>
                <a:stretch>
                  <a:fillRect l="-1618" b="-598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Šipka doprava 12">
            <a:hlinkClick r:id="rId4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Šipka nahoru 13">
            <a:hlinkClick r:id="rId5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051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Matematika pro gymnázia-Posloupnosti a řady, Prometheus, 1995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Př.1: Určete prvních pět členů geometrické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=3,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=−2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=−18,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=−3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16" t="-4310" r="-92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475656" y="1988840"/>
                <a:ext cx="3486917" cy="12926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a)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−2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=−6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988840"/>
                <a:ext cx="3486917" cy="1292662"/>
              </a:xfrm>
              <a:prstGeom prst="rect">
                <a:avLst/>
              </a:prstGeom>
              <a:blipFill rotWithShape="1">
                <a:blip r:embed="rId3"/>
                <a:stretch>
                  <a:fillRect l="-1748" t="-235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62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Př.1: Určete prvních pět členů geometrické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=3,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=−2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=−18,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=−3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16" t="-4310" r="-92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475656" y="1988840"/>
                <a:ext cx="3561231" cy="16004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a)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−2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=−6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=−6∙</m:t>
                      </m:r>
                      <m:d>
                        <m:dPr>
                          <m:ctrlPr>
                            <a:rPr lang="cs-CZ" sz="2000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i="1">
                              <a:latin typeface="Cambria Math"/>
                              <a:ea typeface="Cambria Math"/>
                            </a:rPr>
                            <m:t>−2</m:t>
                          </m:r>
                        </m:e>
                      </m:d>
                      <m:r>
                        <a:rPr lang="cs-CZ" sz="2000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12</m:t>
                      </m:r>
                    </m:oMath>
                  </m:oMathPara>
                </a14:m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988840"/>
                <a:ext cx="3561231" cy="1600438"/>
              </a:xfrm>
              <a:prstGeom prst="rect">
                <a:avLst/>
              </a:prstGeom>
              <a:blipFill rotWithShape="1">
                <a:blip r:embed="rId3"/>
                <a:stretch>
                  <a:fillRect l="-1712" t="-190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847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Př.1: Určete prvních pět členů geometrické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=3,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=−2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=−18,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=−3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16" t="-4310" r="-92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475656" y="1988840"/>
                <a:ext cx="3588483" cy="21852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a)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−2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=−6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=−6∙</m:t>
                      </m:r>
                      <m:d>
                        <m:dPr>
                          <m:ctrlPr>
                            <a:rPr lang="cs-CZ" sz="2000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i="1">
                              <a:latin typeface="Cambria Math"/>
                              <a:ea typeface="Cambria Math"/>
                            </a:rPr>
                            <m:t>−2</m:t>
                          </m:r>
                        </m:e>
                      </m:d>
                      <m:r>
                        <a:rPr lang="cs-CZ" sz="2000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12</m:t>
                      </m:r>
                    </m:oMath>
                  </m:oMathPara>
                </a14:m>
                <a:endParaRPr lang="cs-CZ" sz="20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cs-CZ" sz="20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i="1">
                        <a:latin typeface="Cambria Math"/>
                        <a:ea typeface="Cambria Math"/>
                      </a:rPr>
                      <m:t>∙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𝑞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=12∙</m:t>
                    </m:r>
                    <m:d>
                      <m:d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−2</m:t>
                        </m:r>
                      </m:e>
                    </m:d>
                    <m:r>
                      <a:rPr lang="cs-CZ" sz="2000" i="1">
                        <a:latin typeface="Cambria Math"/>
                        <a:ea typeface="Cambria Math"/>
                      </a:rPr>
                      <m:t>=−</m:t>
                    </m:r>
                  </m:oMath>
                </a14:m>
                <a:r>
                  <a:rPr lang="cs-CZ" sz="2000" dirty="0" smtClean="0"/>
                  <a:t>24</a:t>
                </a:r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  <a:p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988840"/>
                <a:ext cx="3588483" cy="2185214"/>
              </a:xfrm>
              <a:prstGeom prst="rect">
                <a:avLst/>
              </a:prstGeom>
              <a:blipFill rotWithShape="1">
                <a:blip r:embed="rId3"/>
                <a:stretch>
                  <a:fillRect l="-1698" t="-139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688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Př.1: Určete prvních pět členů geometrické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=3,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=−2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=−18,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=−3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16" t="-4310" r="-92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475656" y="1988840"/>
                <a:ext cx="3588483" cy="21852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a)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−2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=−6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=−6∙</m:t>
                      </m:r>
                      <m:d>
                        <m:dPr>
                          <m:ctrlPr>
                            <a:rPr lang="cs-CZ" sz="2000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i="1">
                              <a:latin typeface="Cambria Math"/>
                              <a:ea typeface="Cambria Math"/>
                            </a:rPr>
                            <m:t>−2</m:t>
                          </m:r>
                        </m:e>
                      </m:d>
                      <m:r>
                        <a:rPr lang="cs-CZ" sz="2000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12</m:t>
                      </m:r>
                    </m:oMath>
                  </m:oMathPara>
                </a14:m>
                <a:endParaRPr lang="cs-CZ" sz="20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4</m:t>
                        </m:r>
                      </m:sub>
                    </m:sSub>
                    <m:r>
                      <a:rPr lang="cs-CZ" sz="20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i="1">
                        <a:latin typeface="Cambria Math"/>
                        <a:ea typeface="Cambria Math"/>
                      </a:rPr>
                      <m:t>∙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𝑞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=12∙</m:t>
                    </m:r>
                    <m:d>
                      <m:d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−2</m:t>
                        </m:r>
                      </m:e>
                    </m:d>
                    <m:r>
                      <a:rPr lang="cs-CZ" sz="2000" i="1">
                        <a:latin typeface="Cambria Math"/>
                        <a:ea typeface="Cambria Math"/>
                      </a:rPr>
                      <m:t>=−</m:t>
                    </m:r>
                  </m:oMath>
                </a14:m>
                <a:r>
                  <a:rPr lang="cs-CZ" sz="2000" dirty="0" smtClean="0"/>
                  <a:t>24</a:t>
                </a:r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=−24∙</m:t>
                      </m:r>
                      <m:d>
                        <m:dPr>
                          <m:ctrlPr>
                            <a:rPr lang="cs-CZ" sz="2000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i="1">
                              <a:latin typeface="Cambria Math"/>
                              <a:ea typeface="Cambria Math"/>
                            </a:rPr>
                            <m:t>−2</m:t>
                          </m:r>
                        </m:e>
                      </m:d>
                      <m:r>
                        <a:rPr lang="cs-CZ" sz="2000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cs-CZ" sz="2000" b="0" i="0" smtClean="0">
                          <a:latin typeface="Cambria Math"/>
                          <a:ea typeface="Cambria Math"/>
                        </a:rPr>
                        <m:t>48</m:t>
                      </m:r>
                    </m:oMath>
                  </m:oMathPara>
                </a14:m>
                <a:endParaRPr lang="cs-CZ" sz="2000" dirty="0"/>
              </a:p>
              <a:p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988840"/>
                <a:ext cx="3588483" cy="2185214"/>
              </a:xfrm>
              <a:prstGeom prst="rect">
                <a:avLst/>
              </a:prstGeom>
              <a:blipFill rotWithShape="1">
                <a:blip r:embed="rId3"/>
                <a:stretch>
                  <a:fillRect l="-1698" t="-139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1537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Př.1: Určete prvních pět členů geometrické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=3,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=−2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=−18,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=−3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16" t="-4310" r="-92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429309" y="2009979"/>
                <a:ext cx="5492081" cy="13891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b)</a:t>
                </a:r>
              </a:p>
              <a:p>
                <a:r>
                  <a:rPr lang="cs-CZ" sz="2000" dirty="0" smtClean="0"/>
                  <a:t>Zde neznáme první člen, nejdříve si jej vypočítáme: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</m:oMath>
                  </m:oMathPara>
                </a14:m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9309" y="2009979"/>
                <a:ext cx="5492081" cy="1389163"/>
              </a:xfrm>
              <a:prstGeom prst="rect">
                <a:avLst/>
              </a:prstGeom>
              <a:blipFill rotWithShape="1">
                <a:blip r:embed="rId3"/>
                <a:stretch>
                  <a:fillRect l="-1110" t="-2193" r="-33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7586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Př.1: Určete prvních pět členů geometrické posloupnosti, je-li:</a:t>
                </a:r>
              </a:p>
              <a:p>
                <a:r>
                  <a:rPr lang="cs-CZ" sz="2000" dirty="0" smtClean="0"/>
                  <a:t>a)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=3,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=−2</m:t>
                    </m:r>
                  </m:oMath>
                </a14:m>
                <a:r>
                  <a:rPr lang="cs-CZ" sz="2000" dirty="0" smtClean="0"/>
                  <a:t>		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=−18, </m:t>
                    </m:r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=−3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0529" y="868945"/>
                <a:ext cx="6602320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016" t="-4310" r="-92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429309" y="2009979"/>
                <a:ext cx="5492081" cy="15638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b)</a:t>
                </a:r>
              </a:p>
              <a:p>
                <a:r>
                  <a:rPr lang="cs-CZ" sz="2000" dirty="0" smtClean="0"/>
                  <a:t>Zde neznáme první člen, nejdříve si jej vypočítáme: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𝑞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9309" y="2009979"/>
                <a:ext cx="5492081" cy="1563826"/>
              </a:xfrm>
              <a:prstGeom prst="rect">
                <a:avLst/>
              </a:prstGeom>
              <a:blipFill rotWithShape="1">
                <a:blip r:embed="rId3"/>
                <a:stretch>
                  <a:fillRect l="-1110" t="-1953" r="-33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969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9617</TotalTime>
  <Words>2324</Words>
  <Application>Microsoft Office PowerPoint</Application>
  <PresentationFormat>Předvádění na obrazovce (4:3)</PresentationFormat>
  <Paragraphs>210</Paragraphs>
  <Slides>31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31</vt:i4>
      </vt:variant>
    </vt:vector>
  </HeadingPairs>
  <TitlesOfParts>
    <vt:vector size="32" baseType="lpstr">
      <vt:lpstr>Motiv sady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Uživatel</cp:lastModifiedBy>
  <cp:revision>318</cp:revision>
  <dcterms:created xsi:type="dcterms:W3CDTF">2013-03-10T17:32:36Z</dcterms:created>
  <dcterms:modified xsi:type="dcterms:W3CDTF">2013-06-26T21:00:52Z</dcterms:modified>
</cp:coreProperties>
</file>