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637" r:id="rId4"/>
    <p:sldId id="638" r:id="rId5"/>
    <p:sldId id="639" r:id="rId6"/>
    <p:sldId id="640" r:id="rId7"/>
    <p:sldId id="643" r:id="rId8"/>
    <p:sldId id="644" r:id="rId9"/>
    <p:sldId id="645" r:id="rId10"/>
    <p:sldId id="646" r:id="rId11"/>
    <p:sldId id="647" r:id="rId12"/>
    <p:sldId id="648" r:id="rId13"/>
    <p:sldId id="649" r:id="rId14"/>
    <p:sldId id="650" r:id="rId15"/>
    <p:sldId id="651" r:id="rId16"/>
    <p:sldId id="652" r:id="rId17"/>
    <p:sldId id="653" r:id="rId18"/>
    <p:sldId id="654" r:id="rId19"/>
    <p:sldId id="655" r:id="rId20"/>
    <p:sldId id="656" r:id="rId21"/>
    <p:sldId id="657" r:id="rId22"/>
    <p:sldId id="658" r:id="rId23"/>
    <p:sldId id="659" r:id="rId24"/>
    <p:sldId id="660" r:id="rId25"/>
    <p:sldId id="661" r:id="rId26"/>
    <p:sldId id="663" r:id="rId27"/>
    <p:sldId id="664" r:id="rId28"/>
    <p:sldId id="665" r:id="rId29"/>
    <p:sldId id="666" r:id="rId30"/>
    <p:sldId id="667" r:id="rId31"/>
    <p:sldId id="668" r:id="rId32"/>
    <p:sldId id="669" r:id="rId33"/>
    <p:sldId id="670" r:id="rId34"/>
    <p:sldId id="671" r:id="rId35"/>
    <p:sldId id="672" r:id="rId36"/>
    <p:sldId id="673" r:id="rId37"/>
    <p:sldId id="674" r:id="rId38"/>
    <p:sldId id="675" r:id="rId39"/>
    <p:sldId id="288" r:id="rId40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4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Geometrická posloupnost - rovnice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11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VY_32_INOVACE_2_1_11_KUR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23.6.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34580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8=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Vydělíme číslem 8.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3458063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979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4012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8=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Vydělíme číslem 8.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=9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Odmocníme.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4012060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93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4289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8=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Vydělíme číslem 8.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=9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Odmocníme.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cs-CZ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4289059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52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45660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8=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Vydělíme číslem 8.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=9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Odmocníme.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cs-CZ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e>
                      </m:d>
                      <m:r>
                        <a:rPr lang="cs-CZ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>
                    <a:solidFill>
                      <a:srgbClr val="FF0000"/>
                    </a:solidFill>
                  </a:rPr>
                  <a:t>Řešením jsou tedy hodnoty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b="0" i="1" smtClean="0">
                        <a:solidFill>
                          <a:srgbClr val="FF0000"/>
                        </a:solidFill>
                        <a:latin typeface="Cambria Math"/>
                      </a:rPr>
                      <m:t>=−3, </m:t>
                    </m:r>
                    <m:sSub>
                      <m:sSubPr>
                        <m:ctrlP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cs-CZ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b="0" i="1" smtClean="0">
                        <a:solidFill>
                          <a:srgbClr val="FF0000"/>
                        </a:solidFill>
                        <a:latin typeface="Cambria Math"/>
                      </a:rPr>
                      <m:t>=3</m:t>
                    </m:r>
                  </m:oMath>
                </a14:m>
                <a:r>
                  <a:rPr lang="cs-CZ" dirty="0" smtClean="0">
                    <a:solidFill>
                      <a:srgbClr val="FF0000"/>
                    </a:solidFill>
                  </a:rPr>
                  <a:t>.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4566058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913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1645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Vypočítáme ještě hodnotu prvního členu. Budeme mít také dvě možnosti:</a:t>
                </a:r>
              </a:p>
              <a:p>
                <a:r>
                  <a:rPr lang="cs-CZ" sz="2000" dirty="0"/>
                  <a:t>Pro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𝑞</m:t>
                    </m:r>
                    <m:r>
                      <a:rPr lang="cs-CZ" sz="2000" i="1">
                        <a:latin typeface="Cambria Math"/>
                      </a:rPr>
                      <m:t>=−3</m:t>
                    </m:r>
                  </m:oMath>
                </a14:m>
                <a:r>
                  <a:rPr lang="cs-CZ" sz="20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r>
                            <a:rPr lang="cs-CZ" sz="2000" i="1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1645707"/>
              </a:xfrm>
              <a:prstGeom prst="rect">
                <a:avLst/>
              </a:prstGeom>
              <a:blipFill rotWithShape="1">
                <a:blip r:embed="rId3"/>
                <a:stretch>
                  <a:fillRect l="-816" t="-18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503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2057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/>
                  <a:t>Vypočítáme ještě hodnotu prvního členu. Budeme mít také dvě možnosti:</a:t>
                </a:r>
              </a:p>
              <a:p>
                <a:r>
                  <a:rPr lang="cs-CZ" dirty="0"/>
                  <a:t>Pro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</a:rPr>
                      <m:t>=−3</m:t>
                    </m:r>
                  </m:oMath>
                </a14:m>
                <a:r>
                  <a:rPr lang="cs-CZ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1+</m:t>
                          </m:r>
                          <m:r>
                            <a:rPr lang="cs-CZ" i="1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1−3</m:t>
                          </m:r>
                        </m:den>
                      </m:f>
                      <m:r>
                        <a:rPr lang="cs-CZ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i="1">
                          <a:latin typeface="Cambria Math"/>
                        </a:rPr>
                        <m:t>=</m:t>
                      </m:r>
                      <m:r>
                        <a:rPr lang="cs-CZ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−4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Pro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</a:rPr>
                      <m:t>=3</m:t>
                    </m:r>
                  </m:oMath>
                </a14:m>
                <a:r>
                  <a:rPr lang="cs-CZ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i="1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2057486"/>
              </a:xfrm>
              <a:prstGeom prst="rect">
                <a:avLst/>
              </a:prstGeom>
              <a:blipFill rotWithShape="1">
                <a:blip r:embed="rId3"/>
                <a:stretch>
                  <a:fillRect l="-653" t="-147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541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2860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Vypočítáme ještě hodnotu prvního členu. Budeme mít také dvě možnosti:</a:t>
                </a:r>
              </a:p>
              <a:p>
                <a:r>
                  <a:rPr lang="cs-CZ" sz="2000" dirty="0"/>
                  <a:t>Pro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𝑞</m:t>
                    </m:r>
                    <m:r>
                      <a:rPr lang="cs-CZ" sz="2000" i="1">
                        <a:latin typeface="Cambria Math"/>
                      </a:rPr>
                      <m:t>=−3</m:t>
                    </m:r>
                  </m:oMath>
                </a14:m>
                <a:r>
                  <a:rPr lang="cs-CZ" sz="20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r>
                            <a:rPr lang="cs-CZ" sz="2000" i="1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1−3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  <m:r>
                        <a:rPr lang="cs-CZ" sz="20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−4</m:t>
                      </m:r>
                    </m:oMath>
                  </m:oMathPara>
                </a14:m>
                <a:endParaRPr lang="cs-CZ" sz="2000" dirty="0"/>
              </a:p>
              <a:p>
                <a:r>
                  <a:rPr lang="cs-CZ" sz="2000" dirty="0"/>
                  <a:t>Pro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𝑞</m:t>
                    </m:r>
                    <m:r>
                      <a:rPr lang="cs-CZ" sz="2000" i="1">
                        <a:latin typeface="Cambria Math"/>
                      </a:rPr>
                      <m:t>=3</m:t>
                    </m:r>
                  </m:oMath>
                </a14:m>
                <a:r>
                  <a:rPr lang="cs-CZ" sz="20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1+3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i="1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cs-CZ" sz="2000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2860527"/>
              </a:xfrm>
              <a:prstGeom prst="rect">
                <a:avLst/>
              </a:prstGeom>
              <a:blipFill rotWithShape="1">
                <a:blip r:embed="rId3"/>
                <a:stretch>
                  <a:fillRect l="-816" t="-10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697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725275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Postupujeme stejně jako v prvním příkladu.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7252755" cy="400110"/>
              </a:xfrm>
              <a:prstGeom prst="rect">
                <a:avLst/>
              </a:prstGeom>
              <a:blipFill rotWithShape="1">
                <a:blip r:embed="rId3"/>
                <a:stretch>
                  <a:fillRect l="-925" t="-7692" b="-2769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617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7252755" cy="1326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Postupujeme stejně jako v prvním příkladu.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Vytkneme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7252755" cy="1326966"/>
              </a:xfrm>
              <a:prstGeom prst="rect">
                <a:avLst/>
              </a:prstGeom>
              <a:blipFill rotWithShape="1">
                <a:blip r:embed="rId3"/>
                <a:stretch>
                  <a:fillRect l="-925" t="-2304" b="-783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04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7252755" cy="2253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Postupujeme stejně jako v prvním příkladu.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Vytkneme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7252755" cy="2253822"/>
              </a:xfrm>
              <a:prstGeom prst="rect">
                <a:avLst/>
              </a:prstGeom>
              <a:blipFill rotWithShape="1">
                <a:blip r:embed="rId3"/>
                <a:stretch>
                  <a:fillRect l="-925" t="-1355" b="-406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863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297987" y="122288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1763688" y="379285"/>
            <a:ext cx="4547381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Geometrická posloupnost - rovnice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297987" y="284466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7" name="Šipka doprava 16">
            <a:hlinkClick r:id="rId4" action="ppaction://hlinksldjump"/>
          </p:cNvPr>
          <p:cNvSpPr/>
          <p:nvPr/>
        </p:nvSpPr>
        <p:spPr>
          <a:xfrm>
            <a:off x="8308063" y="4420511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675596" y="2592950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5596" y="2592950"/>
                <a:ext cx="5028364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ovéPole 17"/>
              <p:cNvSpPr txBox="1"/>
              <p:nvPr/>
            </p:nvSpPr>
            <p:spPr>
              <a:xfrm>
                <a:off x="1675596" y="120136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8" name="TextovéPol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5596" y="1201365"/>
                <a:ext cx="5028364" cy="707886"/>
              </a:xfrm>
              <a:prstGeom prst="rect">
                <a:avLst/>
              </a:prstGeom>
              <a:blipFill rotWithShape="1">
                <a:blip r:embed="rId6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1691603" y="407266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03" y="4072665"/>
                <a:ext cx="5028364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7252755" cy="3513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Postupujeme stejně jako v prvním příkladu.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Vytkneme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7252755" cy="3513911"/>
              </a:xfrm>
              <a:prstGeom prst="rect">
                <a:avLst/>
              </a:prstGeom>
              <a:blipFill rotWithShape="1">
                <a:blip r:embed="rId3"/>
                <a:stretch>
                  <a:fillRect l="-925" t="-86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18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7252755" cy="38216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Postupujeme stejně jako v prvním příkladu.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Vytkneme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=266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Provedeme porovnávací metodu.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7252755" cy="3821687"/>
              </a:xfrm>
              <a:prstGeom prst="rect">
                <a:avLst/>
              </a:prstGeom>
              <a:blipFill rotWithShape="1">
                <a:blip r:embed="rId3"/>
                <a:stretch>
                  <a:fillRect l="-925" t="-797" b="-19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93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1030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Ze jmenovatele na pravé straně vytkneme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1030154"/>
              </a:xfrm>
              <a:prstGeom prst="rect">
                <a:avLst/>
              </a:prstGeom>
              <a:blipFill rotWithShape="1">
                <a:blip r:embed="rId3"/>
                <a:stretch>
                  <a:fillRect l="-970" b="-94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53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1970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Ze jmenovatele na pravé straně vytkneme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Obě strany rovnice vynásobíme výrazem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∙(1+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1970732"/>
              </a:xfrm>
              <a:prstGeom prst="rect">
                <a:avLst/>
              </a:prstGeom>
              <a:blipFill rotWithShape="1">
                <a:blip r:embed="rId3"/>
                <a:stretch>
                  <a:fillRect l="-970" b="-49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2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2586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Ze jmenovatele na pravé straně vytkneme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Obě strany rovnice vynásobíme výrazem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∙(1+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266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Vydělíme číslem 266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2586285"/>
              </a:xfrm>
              <a:prstGeom prst="rect">
                <a:avLst/>
              </a:prstGeom>
              <a:blipFill rotWithShape="1">
                <a:blip r:embed="rId3"/>
                <a:stretch>
                  <a:fillRect l="-970" b="-33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71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34722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Ze jmenovatele na pravé straně vytkneme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Obě strany rovnice vynásobíme výrazem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∙(1+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266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Vydělíme číslem 266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399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3472297"/>
              </a:xfrm>
              <a:prstGeom prst="rect">
                <a:avLst/>
              </a:prstGeom>
              <a:blipFill rotWithShape="1">
                <a:blip r:embed="rId3"/>
                <a:stretch>
                  <a:fillRect l="-970" b="-22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924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934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1,5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1,5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35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=266,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=399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684283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266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1,5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1,5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32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4"/>
                <a:ext cx="6912768" cy="7223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109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Opět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400110"/>
              </a:xfrm>
              <a:prstGeom prst="rect">
                <a:avLst/>
              </a:prstGeom>
              <a:blipFill rotWithShape="1">
                <a:blip r:embed="rId3"/>
                <a:stretch>
                  <a:fillRect l="-920" t="-7576" b="-257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4635372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Obě rovnice přepíšeme v neznámých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: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4635372" cy="954107"/>
              </a:xfrm>
              <a:prstGeom prst="rect">
                <a:avLst/>
              </a:prstGeom>
              <a:blipFill rotWithShape="1">
                <a:blip r:embed="rId3"/>
                <a:stretch>
                  <a:fillRect l="-1314" t="-3185" r="-3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05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Opět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=100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U obou rovnic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4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1323439"/>
              </a:xfrm>
              <a:prstGeom prst="rect">
                <a:avLst/>
              </a:prstGeom>
              <a:blipFill rotWithShape="1">
                <a:blip r:embed="rId3"/>
                <a:stretch>
                  <a:fillRect l="-920" t="-2294" b="-68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971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289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Opět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=100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U obou rovnic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cs-CZ" sz="20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druhou rovnici do první.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2897588"/>
              </a:xfrm>
              <a:prstGeom prst="rect">
                <a:avLst/>
              </a:prstGeom>
              <a:blipFill rotWithShape="1">
                <a:blip r:embed="rId3"/>
                <a:stretch>
                  <a:fillRect l="-920" t="-1050" b="-273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497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3957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Opět vyjádříme pomocí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=100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U obou rovnic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cs-CZ" sz="200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druhou rovnici do první.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cs-CZ" sz="20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cs-CZ" sz="2000" i="1">
                                      <a:latin typeface="Cambria Math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cs-CZ" sz="2000" i="1">
                                      <a:latin typeface="Cambria Math"/>
                                    </a:rPr>
                                    <m:t>1+</m:t>
                                  </m:r>
                                  <m:r>
                                    <a:rPr lang="cs-CZ" sz="2000" i="1">
                                      <a:latin typeface="Cambria Math"/>
                                    </a:rPr>
                                    <m:t>𝑞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Upravíme.</a:t>
                </a:r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3957686"/>
              </a:xfrm>
              <a:prstGeom prst="rect">
                <a:avLst/>
              </a:prstGeom>
              <a:blipFill rotWithShape="1">
                <a:blip r:embed="rId3"/>
                <a:stretch>
                  <a:fillRect l="-920" t="-769" b="-169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960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920" b="-136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096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−17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1323439"/>
              </a:xfrm>
              <a:prstGeom prst="rect">
                <a:avLst/>
              </a:prstGeom>
              <a:blipFill rotWithShape="1">
                <a:blip r:embed="rId3"/>
                <a:stretch>
                  <a:fillRect l="-920" b="-68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94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237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−17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</m:t>
                      </m:r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</a:rPr>
                          <m:t>1+</m:t>
                        </m:r>
                        <m:r>
                          <a:rPr lang="cs-CZ" sz="2000" i="1">
                            <a:latin typeface="Cambria Math"/>
                          </a:rPr>
                          <m:t>𝑞</m:t>
                        </m:r>
                      </m:den>
                    </m:f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2374753"/>
              </a:xfrm>
              <a:prstGeom prst="rect">
                <a:avLst/>
              </a:prstGeom>
              <a:blipFill rotWithShape="1">
                <a:blip r:embed="rId3"/>
                <a:stretch>
                  <a:fillRect l="-9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7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35456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−17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</m:t>
                      </m:r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</a:rPr>
                          <m:t>1+</m:t>
                        </m:r>
                        <m:r>
                          <a:rPr lang="cs-CZ" sz="2000" i="1">
                            <a:latin typeface="Cambria Math"/>
                          </a:rPr>
                          <m:t>𝑞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endParaRPr lang="cs-CZ" sz="2000" b="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1+0,25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20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3545651"/>
              </a:xfrm>
              <a:prstGeom prst="rect">
                <a:avLst/>
              </a:prstGeom>
              <a:blipFill rotWithShape="1">
                <a:blip r:embed="rId3"/>
                <a:stretch>
                  <a:fillRect l="-9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65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361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−17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</m:t>
                      </m:r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</a:rPr>
                          <m:t>1+</m:t>
                        </m:r>
                        <m:r>
                          <a:rPr lang="cs-CZ" sz="2000" i="1">
                            <a:latin typeface="Cambria Math"/>
                          </a:rPr>
                          <m:t>𝑞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1+4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3610091"/>
              </a:xfrm>
              <a:prstGeom prst="rect">
                <a:avLst/>
              </a:prstGeom>
              <a:blipFill rotWithShape="1">
                <a:blip r:embed="rId3"/>
                <a:stretch>
                  <a:fillRect l="-920" b="-62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897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Př.3: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>
                          <a:solidFill>
                            <a:schemeClr val="accent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=100,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=25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745668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12" t="-4310" r="-4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916832"/>
                <a:ext cx="6624736" cy="3610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625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=100∙(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na kvadratickou rovnici v obecném tvaru.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−17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</m:t>
                      </m:r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</a:rPr>
                          <m:t>1+</m:t>
                        </m:r>
                        <m:r>
                          <a:rPr lang="cs-CZ" sz="2000" i="1">
                            <a:latin typeface="Cambria Math"/>
                          </a:rPr>
                          <m:t>𝑞</m:t>
                        </m:r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1+4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Pro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25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1+0,25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20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16832"/>
                <a:ext cx="6624736" cy="3610091"/>
              </a:xfrm>
              <a:prstGeom prst="rect">
                <a:avLst/>
              </a:prstGeom>
              <a:blipFill rotWithShape="1">
                <a:blip r:embed="rId3"/>
                <a:stretch>
                  <a:fillRect l="-9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588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8443722" cy="18774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Obě rovnice přepíšeme v neznámých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 obou rovnic postupně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 a to tak, že nejdříve vytkneme.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8443722" cy="1877437"/>
              </a:xfrm>
              <a:prstGeom prst="rect">
                <a:avLst/>
              </a:prstGeom>
              <a:blipFill rotWithShape="1">
                <a:blip r:embed="rId3"/>
                <a:stretch>
                  <a:fillRect l="-722" t="-162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560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8443722" cy="280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Obě rovnice přepíšeme v neznámých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 obou rovnic postupně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 a to tak, že nejdříve vytkneme.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=72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Nyní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 z obou rovnic.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8443722" cy="2800767"/>
              </a:xfrm>
              <a:prstGeom prst="rect">
                <a:avLst/>
              </a:prstGeom>
              <a:blipFill rotWithShape="1">
                <a:blip r:embed="rId3"/>
                <a:stretch>
                  <a:fillRect l="-722" t="-10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434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8443722" cy="43686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Obě rovnice přepíšeme v neznámých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</m:oMath>
                </a14:m>
                <a:r>
                  <a:rPr lang="cs-CZ" sz="2000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Z obou rovnic postupně vyjádříme neznámou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 a to tak, že nejdříve vytkneme.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=72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Nyní vyjádříme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 z obou rovnic.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Použijme porovnávací metodu.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8443722" cy="4368632"/>
              </a:xfrm>
              <a:prstGeom prst="rect">
                <a:avLst/>
              </a:prstGeom>
              <a:blipFill rotWithShape="1">
                <a:blip r:embed="rId3"/>
                <a:stretch>
                  <a:fillRect l="-722" t="-6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24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1213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1213409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96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20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2059988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817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Určete první člen a kvocient, jestliže 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=8, 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solidFill>
                            <a:schemeClr val="accent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solidFill>
                                <a:schemeClr val="accent1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0" smtClean="0">
                          <a:solidFill>
                            <a:schemeClr val="accent1"/>
                          </a:solidFill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868945"/>
                <a:ext cx="502836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333" t="-4310" r="-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03293" y="1916832"/>
                <a:ext cx="7469107" cy="29040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Jmenovatel na pravé straně rozložíme na součin.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∙(1+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1+</m:t>
                    </m:r>
                    <m:r>
                      <a:rPr lang="cs-CZ" b="0" i="1" smtClean="0">
                        <a:latin typeface="Cambria Math"/>
                      </a:rPr>
                      <m:t>𝑞</m:t>
                    </m:r>
                  </m:oMath>
                </a14:m>
                <a:endParaRPr lang="cs-CZ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8=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72</m:t>
                          </m:r>
                        </m:num>
                        <m:den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r>
                  <a:rPr lang="cs-CZ" dirty="0" smtClean="0"/>
                  <a:t>Pro podmínku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𝑞</m:t>
                    </m:r>
                    <m:r>
                      <a:rPr lang="cs-CZ" b="0" i="1" smtClean="0">
                        <a:latin typeface="Cambria Math"/>
                        <a:ea typeface="Cambria Math"/>
                      </a:rPr>
                      <m:t>≠0</m:t>
                    </m:r>
                  </m:oMath>
                </a14:m>
                <a:r>
                  <a:rPr lang="cs-CZ" dirty="0" smtClean="0"/>
                  <a:t> vynásobíme obě strany rovnice číslem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𝑞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93" y="1916832"/>
                <a:ext cx="7469107" cy="2904065"/>
              </a:xfrm>
              <a:prstGeom prst="rect">
                <a:avLst/>
              </a:prstGeom>
              <a:blipFill rotWithShape="1">
                <a:blip r:embed="rId3"/>
                <a:stretch>
                  <a:fillRect l="-6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92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9743</TotalTime>
  <Words>4033</Words>
  <Application>Microsoft Office PowerPoint</Application>
  <PresentationFormat>Předvádění na obrazovce (4:3)</PresentationFormat>
  <Paragraphs>332</Paragraphs>
  <Slides>39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39</vt:i4>
      </vt:variant>
    </vt:vector>
  </HeadingPairs>
  <TitlesOfParts>
    <vt:vector size="40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331</cp:revision>
  <dcterms:created xsi:type="dcterms:W3CDTF">2013-03-10T17:32:36Z</dcterms:created>
  <dcterms:modified xsi:type="dcterms:W3CDTF">2013-06-26T20:59:36Z</dcterms:modified>
</cp:coreProperties>
</file>