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637" r:id="rId4"/>
    <p:sldId id="676" r:id="rId5"/>
    <p:sldId id="677" r:id="rId6"/>
    <p:sldId id="678" r:id="rId7"/>
    <p:sldId id="679" r:id="rId8"/>
    <p:sldId id="680" r:id="rId9"/>
    <p:sldId id="681" r:id="rId10"/>
    <p:sldId id="682" r:id="rId11"/>
    <p:sldId id="683" r:id="rId12"/>
    <p:sldId id="684" r:id="rId13"/>
    <p:sldId id="685" r:id="rId14"/>
    <p:sldId id="686" r:id="rId15"/>
    <p:sldId id="687" r:id="rId16"/>
    <p:sldId id="688" r:id="rId17"/>
    <p:sldId id="689" r:id="rId18"/>
    <p:sldId id="690" r:id="rId19"/>
    <p:sldId id="691" r:id="rId20"/>
    <p:sldId id="288" r:id="rId21"/>
  </p:sldIdLst>
  <p:sldSz cx="9144000" cy="6858000" type="screen4x3"/>
  <p:notesSz cx="6858000" cy="9144000"/>
  <p:defaultTextStyle>
    <a:defPPr>
      <a:defRPr lang="cs-CZ"/>
    </a:defPPr>
    <a:lvl1pPr marL="0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54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09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63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17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71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26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80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234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35" autoAdjust="0"/>
    <p:restoredTop sz="94671" autoAdjust="0"/>
  </p:normalViewPr>
  <p:slideViewPr>
    <p:cSldViewPr>
      <p:cViewPr>
        <p:scale>
          <a:sx n="76" d="100"/>
          <a:sy n="76" d="100"/>
        </p:scale>
        <p:origin x="-120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1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2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1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54" indent="0">
              <a:buNone/>
              <a:defRPr sz="1200"/>
            </a:lvl2pPr>
            <a:lvl3pPr marL="914309" indent="0">
              <a:buNone/>
              <a:defRPr sz="1000"/>
            </a:lvl3pPr>
            <a:lvl4pPr marL="1371463" indent="0">
              <a:buNone/>
              <a:defRPr sz="900"/>
            </a:lvl4pPr>
            <a:lvl5pPr marL="1828617" indent="0">
              <a:buNone/>
              <a:defRPr sz="900"/>
            </a:lvl5pPr>
            <a:lvl6pPr marL="2285771" indent="0">
              <a:buNone/>
              <a:defRPr sz="900"/>
            </a:lvl6pPr>
            <a:lvl7pPr marL="2742926" indent="0">
              <a:buNone/>
              <a:defRPr sz="900"/>
            </a:lvl7pPr>
            <a:lvl8pPr marL="3200080" indent="0">
              <a:buNone/>
              <a:defRPr sz="900"/>
            </a:lvl8pPr>
            <a:lvl9pPr marL="3657234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54" indent="0">
              <a:buNone/>
              <a:defRPr sz="1200"/>
            </a:lvl2pPr>
            <a:lvl3pPr marL="914309" indent="0">
              <a:buNone/>
              <a:defRPr sz="1000"/>
            </a:lvl3pPr>
            <a:lvl4pPr marL="1371463" indent="0">
              <a:buNone/>
              <a:defRPr sz="900"/>
            </a:lvl4pPr>
            <a:lvl5pPr marL="1828617" indent="0">
              <a:buNone/>
              <a:defRPr sz="900"/>
            </a:lvl5pPr>
            <a:lvl6pPr marL="2285771" indent="0">
              <a:buNone/>
              <a:defRPr sz="900"/>
            </a:lvl6pPr>
            <a:lvl7pPr marL="2742926" indent="0">
              <a:buNone/>
              <a:defRPr sz="900"/>
            </a:lvl7pPr>
            <a:lvl8pPr marL="3200080" indent="0">
              <a:buNone/>
              <a:defRPr sz="900"/>
            </a:lvl8pPr>
            <a:lvl9pPr marL="3657234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1" y="274638"/>
            <a:ext cx="8229600" cy="1143000"/>
          </a:xfrm>
          <a:prstGeom prst="rect">
            <a:avLst/>
          </a:prstGeom>
        </p:spPr>
        <p:txBody>
          <a:bodyPr vert="horz" lIns="91431" tIns="45716" rIns="91431" bIns="45716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1" y="1600200"/>
            <a:ext cx="8229600" cy="4525963"/>
          </a:xfrm>
          <a:prstGeom prst="rect">
            <a:avLst/>
          </a:prstGeom>
        </p:spPr>
        <p:txBody>
          <a:bodyPr vert="horz" lIns="91431" tIns="45716" rIns="91431" bIns="45716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1" y="6356351"/>
            <a:ext cx="2133600" cy="365125"/>
          </a:xfrm>
          <a:prstGeom prst="rect">
            <a:avLst/>
          </a:prstGeom>
        </p:spPr>
        <p:txBody>
          <a:bodyPr vert="horz" lIns="91431" tIns="45716" rIns="91431" bIns="4571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31" tIns="45716" rIns="91431" bIns="4571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1" y="6356351"/>
            <a:ext cx="2133600" cy="365125"/>
          </a:xfrm>
          <a:prstGeom prst="rect">
            <a:avLst/>
          </a:prstGeom>
        </p:spPr>
        <p:txBody>
          <a:bodyPr vert="horz" lIns="91431" tIns="45716" rIns="91431" bIns="4571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309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66" indent="-342866" algn="l" defTabSz="91430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76" indent="-285722" algn="l" defTabSz="914309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8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2" indent="-228578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slide" Target="slide2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slide" Target="slide2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slide" Target="slide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4.png"/><Relationship Id="rId2" Type="http://schemas.openxmlformats.org/officeDocument/2006/relationships/slide" Target="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slide" Target="slide1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395536" y="2132856"/>
            <a:ext cx="849694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ŠKOLA:			</a:t>
            </a:r>
            <a:r>
              <a:rPr lang="cs-CZ" dirty="0" smtClean="0"/>
              <a:t>Městská </a:t>
            </a:r>
            <a:r>
              <a:rPr lang="cs-CZ" dirty="0"/>
              <a:t>střední odborná škola, Klobouky u Brna,    </a:t>
            </a:r>
          </a:p>
          <a:p>
            <a:r>
              <a:rPr lang="cs-CZ" dirty="0"/>
              <a:t>			</a:t>
            </a:r>
            <a:r>
              <a:rPr lang="cs-CZ" dirty="0" smtClean="0"/>
              <a:t>nám</a:t>
            </a:r>
            <a:r>
              <a:rPr lang="cs-CZ" dirty="0"/>
              <a:t>. Míru 6, příspěvková </a:t>
            </a:r>
            <a:r>
              <a:rPr lang="cs-CZ" dirty="0" smtClean="0"/>
              <a:t>organizace</a:t>
            </a:r>
          </a:p>
          <a:p>
            <a:r>
              <a:rPr lang="cs-CZ" dirty="0"/>
              <a:t>ČÍSLO PROJEKTU:		CZ.1.07/1.5.00/34.1020</a:t>
            </a:r>
          </a:p>
          <a:p>
            <a:r>
              <a:rPr lang="cs-CZ" dirty="0"/>
              <a:t>NÁZEV PROJEKTU:		Peníze do škol</a:t>
            </a:r>
          </a:p>
          <a:p>
            <a:r>
              <a:rPr lang="cs-CZ" dirty="0"/>
              <a:t>ČÍSLO ŠABLONY:		III/2 Inovace a zkvalitnění výuky prostřednictvím ICT</a:t>
            </a:r>
          </a:p>
          <a:p>
            <a:r>
              <a:rPr lang="cs-CZ" dirty="0"/>
              <a:t>AUTOR:			</a:t>
            </a:r>
            <a:r>
              <a:rPr lang="cs-CZ" dirty="0" smtClean="0"/>
              <a:t>Mgr. Vítězslav Kurz</a:t>
            </a:r>
            <a:r>
              <a:rPr lang="cs-CZ" dirty="0"/>
              <a:t>	</a:t>
            </a:r>
          </a:p>
          <a:p>
            <a:r>
              <a:rPr lang="cs-CZ" dirty="0"/>
              <a:t>TEMATICKÁ OBLAST: 	</a:t>
            </a:r>
            <a:r>
              <a:rPr lang="cs-CZ" dirty="0"/>
              <a:t>Posloupnosti a finanční matematika</a:t>
            </a:r>
          </a:p>
          <a:p>
            <a:r>
              <a:rPr lang="cs-CZ" dirty="0" smtClean="0"/>
              <a:t>NÁZEV </a:t>
            </a:r>
            <a:r>
              <a:rPr lang="cs-CZ" dirty="0" err="1"/>
              <a:t>DUMu</a:t>
            </a:r>
            <a:r>
              <a:rPr lang="cs-CZ" dirty="0"/>
              <a:t>:		</a:t>
            </a:r>
            <a:r>
              <a:rPr lang="cs-CZ" b="1" dirty="0" smtClean="0"/>
              <a:t>Součet geometrické posloupnosti</a:t>
            </a:r>
            <a:endParaRPr lang="cs-CZ" b="1" dirty="0"/>
          </a:p>
          <a:p>
            <a:r>
              <a:rPr lang="cs-CZ" dirty="0" smtClean="0"/>
              <a:t>POŘADOVÉ </a:t>
            </a:r>
            <a:r>
              <a:rPr lang="cs-CZ" dirty="0"/>
              <a:t>ČÍSLO </a:t>
            </a:r>
            <a:r>
              <a:rPr lang="cs-CZ" dirty="0" err="1"/>
              <a:t>DUMu</a:t>
            </a:r>
            <a:r>
              <a:rPr lang="cs-CZ" dirty="0"/>
              <a:t>:	</a:t>
            </a:r>
            <a:r>
              <a:rPr lang="cs-CZ" dirty="0" smtClean="0"/>
              <a:t>12</a:t>
            </a:r>
            <a:endParaRPr lang="cs-CZ" dirty="0"/>
          </a:p>
          <a:p>
            <a:r>
              <a:rPr lang="cs-CZ" dirty="0"/>
              <a:t>KÓD </a:t>
            </a:r>
            <a:r>
              <a:rPr lang="cs-CZ" dirty="0" err="1"/>
              <a:t>DUMu</a:t>
            </a:r>
            <a:r>
              <a:rPr lang="cs-CZ" dirty="0"/>
              <a:t>:		</a:t>
            </a:r>
            <a:r>
              <a:rPr lang="cs-CZ" dirty="0" smtClean="0"/>
              <a:t>VY_32_INOVACE_2_1_12_KUR</a:t>
            </a:r>
            <a:endParaRPr lang="cs-CZ" dirty="0"/>
          </a:p>
          <a:p>
            <a:r>
              <a:rPr lang="cs-CZ" dirty="0"/>
              <a:t>DATUM TVORBY:		</a:t>
            </a:r>
            <a:r>
              <a:rPr lang="cs-CZ" dirty="0" smtClean="0"/>
              <a:t>23.6. </a:t>
            </a:r>
            <a:r>
              <a:rPr lang="cs-CZ" dirty="0"/>
              <a:t>2013</a:t>
            </a:r>
          </a:p>
          <a:p>
            <a:r>
              <a:rPr lang="cs-CZ" dirty="0"/>
              <a:t>ANOTACE (ROČNÍK</a:t>
            </a:r>
            <a:r>
              <a:rPr lang="cs-CZ" dirty="0" smtClean="0"/>
              <a:t>):</a:t>
            </a:r>
            <a:r>
              <a:rPr lang="cs-CZ" dirty="0"/>
              <a:t>	Prezentace je určena pro použití v předmětu </a:t>
            </a:r>
            <a:r>
              <a:rPr lang="cs-CZ" dirty="0" smtClean="0"/>
              <a:t>Seminář 				z</a:t>
            </a:r>
            <a:r>
              <a:rPr lang="cs-CZ" dirty="0"/>
              <a:t> matematiky, který je vyučován </a:t>
            </a:r>
            <a:r>
              <a:rPr lang="cs-CZ" dirty="0" smtClean="0"/>
              <a:t>ve </a:t>
            </a:r>
            <a:r>
              <a:rPr lang="cs-CZ" dirty="0"/>
              <a:t>3. a 4. ročníku.  Je </a:t>
            </a:r>
            <a:r>
              <a:rPr lang="cs-CZ" dirty="0" smtClean="0"/>
              <a:t>				vytvořena </a:t>
            </a:r>
            <a:r>
              <a:rPr lang="cs-CZ" dirty="0"/>
              <a:t>k použití </a:t>
            </a:r>
            <a:r>
              <a:rPr lang="cs-CZ" dirty="0" smtClean="0"/>
              <a:t>ve vyučovací </a:t>
            </a:r>
            <a:r>
              <a:rPr lang="cs-CZ" dirty="0"/>
              <a:t>hodině, je možno ji však </a:t>
            </a:r>
            <a:r>
              <a:rPr lang="cs-CZ" dirty="0" smtClean="0"/>
              <a:t>				použít i </a:t>
            </a:r>
            <a:r>
              <a:rPr lang="cs-CZ" dirty="0"/>
              <a:t>k samostudiu při přípravě k maturitě.</a:t>
            </a:r>
          </a:p>
          <a:p>
            <a:endParaRPr lang="cs-CZ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692696"/>
            <a:ext cx="5760720" cy="1258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ovéPole 11"/>
              <p:cNvSpPr txBox="1"/>
              <p:nvPr/>
            </p:nvSpPr>
            <p:spPr>
              <a:xfrm>
                <a:off x="1691680" y="684283"/>
                <a:ext cx="6219972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Př.1: Určete součet prvních deseti členů posloupnosti, je-li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=1024, 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=−512</m:t>
                      </m:r>
                    </m:oMath>
                  </m:oMathPara>
                </a14:m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2" name="TextovéPol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1680" y="684283"/>
                <a:ext cx="6219972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078" t="-4310" r="-19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660598" y="1865891"/>
                <a:ext cx="6283002" cy="32269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Nejdříve určíme kvocient posloupnosti.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𝑞</m:t>
                    </m:r>
                    <m:r>
                      <a:rPr lang="cs-CZ" sz="2000" b="0" i="1" smtClean="0">
                        <a:latin typeface="Cambria Math"/>
                      </a:rPr>
                      <m:t>=−</m:t>
                    </m:r>
                    <m:f>
                      <m:f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sz="2000" b="0" i="1" smtClean="0">
                            <a:latin typeface="Cambria Math"/>
                          </a:rPr>
                          <m:t>512</m:t>
                        </m:r>
                      </m:num>
                      <m:den>
                        <m:r>
                          <a:rPr lang="cs-CZ" sz="2000" b="0" i="1" smtClean="0">
                            <a:latin typeface="Cambria Math"/>
                          </a:rPr>
                          <m:t>1024</m:t>
                        </m:r>
                      </m:den>
                    </m:f>
                    <m:r>
                      <a:rPr lang="cs-CZ" sz="2000" b="0" i="1" smtClean="0">
                        <a:latin typeface="Cambria Math"/>
                      </a:rPr>
                      <m:t>=−</m:t>
                    </m:r>
                    <m:f>
                      <m:f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cs-CZ" sz="2000" b="0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cs-CZ" sz="2000" dirty="0" smtClean="0"/>
              </a:p>
              <a:p>
                <a:endParaRPr lang="cs-CZ" sz="2000" dirty="0" smtClean="0"/>
              </a:p>
              <a:p>
                <a:r>
                  <a:rPr lang="cs-CZ" sz="2000" dirty="0" smtClean="0"/>
                  <a:t>Dosadíme do vzorce: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10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  <a:ea typeface="Cambria Math"/>
                      </a:rPr>
                      <m:t>∙</m:t>
                    </m:r>
                    <m:f>
                      <m:fPr>
                        <m:ctrlPr>
                          <a:rPr lang="cs-CZ" sz="2000" b="0" i="1" smtClean="0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  <m:t>𝑞</m:t>
                            </m:r>
                          </m:e>
                          <m:sup>
                            <m: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  <m:t>10</m:t>
                            </m:r>
                          </m:sup>
                        </m:sSup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−1</m:t>
                        </m:r>
                      </m:num>
                      <m:den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𝑞</m:t>
                        </m:r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−1</m:t>
                        </m:r>
                      </m:den>
                    </m:f>
                    <m:r>
                      <a:rPr lang="cs-CZ" sz="2000" b="0" i="1" smtClean="0">
                        <a:latin typeface="Cambria Math"/>
                        <a:ea typeface="Cambria Math"/>
                      </a:rPr>
                      <m:t>=1024∙</m:t>
                    </m:r>
                    <m:f>
                      <m:fPr>
                        <m:ctrlPr>
                          <a:rPr lang="cs-CZ" sz="2000" b="0" i="1" smtClean="0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e>
                          <m:sup>
                            <m: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  <m:t>−10</m:t>
                            </m:r>
                          </m:sup>
                        </m:sSup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−1</m:t>
                        </m:r>
                      </m:num>
                      <m:den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−</m:t>
                        </m:r>
                        <m:f>
                          <m:fPr>
                            <m:ctrlP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  <m:t>3</m:t>
                            </m:r>
                          </m:num>
                          <m:den>
                            <m: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den>
                        </m:f>
                      </m:den>
                    </m:f>
                    <m:r>
                      <a:rPr lang="cs-CZ" sz="2000" b="0" i="1" smtClean="0">
                        <a:latin typeface="Cambria Math"/>
                        <a:ea typeface="Cambria Math"/>
                      </a:rPr>
                      <m:t>=</m:t>
                    </m:r>
                  </m:oMath>
                </a14:m>
                <a:endParaRPr lang="cs-CZ" sz="2000" dirty="0" smtClean="0"/>
              </a:p>
              <a:p>
                <a:endParaRPr lang="cs-CZ" sz="2000" dirty="0" smtClean="0"/>
              </a:p>
              <a:p>
                <a:r>
                  <a:rPr lang="cs-CZ" sz="2000" dirty="0" smtClean="0"/>
                  <a:t>Postupně upravíme.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</a:rPr>
                                <m:t>10</m:t>
                              </m:r>
                            </m:sup>
                          </m:s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∙(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−10</m:t>
                              </m:r>
                            </m:sup>
                          </m:s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−1)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−</m:t>
                          </m:r>
                          <m:f>
                            <m:f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cs-CZ" sz="2000" b="0" i="1" smtClean="0">
                                  <a:latin typeface="Cambria Math"/>
                                </a:rPr>
                                <m:t>3</m:t>
                              </m:r>
                            </m:num>
                            <m:den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1−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</a:rPr>
                                <m:t>10</m:t>
                              </m:r>
                            </m:sup>
                          </m:sSup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−</m:t>
                          </m:r>
                          <m:f>
                            <m:f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cs-CZ" sz="2000" b="0" i="1" smtClean="0">
                                  <a:latin typeface="Cambria Math"/>
                                </a:rPr>
                                <m:t>3</m:t>
                              </m:r>
                            </m:num>
                            <m:den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</a:rPr>
                                <m:t>11</m:t>
                              </m:r>
                            </m:sup>
                          </m:sSup>
                          <m:r>
                            <a:rPr lang="cs-CZ" sz="2000" b="0" i="1" smtClean="0">
                              <a:latin typeface="Cambria Math"/>
                            </a:rPr>
                            <m:t>−2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2046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682</m:t>
                      </m:r>
                    </m:oMath>
                  </m:oMathPara>
                </a14:m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0598" y="1865891"/>
                <a:ext cx="6283002" cy="3226974"/>
              </a:xfrm>
              <a:prstGeom prst="rect">
                <a:avLst/>
              </a:prstGeom>
              <a:blipFill rotWithShape="1">
                <a:blip r:embed="rId3"/>
                <a:stretch>
                  <a:fillRect l="-97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Šipka doprava 12">
            <a:hlinkClick r:id="rId4" action="ppaction://hlinksldjump"/>
          </p:cNvPr>
          <p:cNvSpPr/>
          <p:nvPr/>
        </p:nvSpPr>
        <p:spPr>
          <a:xfrm rot="5400000">
            <a:off x="143508" y="6237313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4" name="Šipka nahoru 13">
            <a:hlinkClick r:id="rId5" action="ppaction://hlinksldjump"/>
          </p:cNvPr>
          <p:cNvSpPr/>
          <p:nvPr/>
        </p:nvSpPr>
        <p:spPr>
          <a:xfrm>
            <a:off x="8337991" y="295205"/>
            <a:ext cx="475198" cy="45055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17571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2: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1547664" y="684283"/>
                <a:ext cx="622959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Př.2: Určete součet prvních deset členů posloupnosti, je-li: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=2, </m:t>
                      </m:r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𝑞</m:t>
                      </m:r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=−2</m:t>
                      </m:r>
                    </m:oMath>
                  </m:oMathPara>
                </a14:m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7664" y="684283"/>
                <a:ext cx="6229590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076" t="-4310" r="-98" b="-3448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519730" y="1844824"/>
                <a:ext cx="4719625" cy="7089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Dosadíme do vzorce: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4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400" b="0" i="1" smtClean="0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cs-CZ" sz="2400" b="0" i="1" smtClean="0">
                            <a:latin typeface="Cambria Math"/>
                          </a:rPr>
                          <m:t>10</m:t>
                        </m:r>
                      </m:sub>
                    </m:sSub>
                    <m:r>
                      <a:rPr lang="cs-CZ" sz="2400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cs-CZ" sz="24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4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4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400" b="0" i="1" smtClean="0">
                        <a:latin typeface="Cambria Math"/>
                        <a:ea typeface="Cambria Math"/>
                      </a:rPr>
                      <m:t>∙</m:t>
                    </m:r>
                    <m:f>
                      <m:fPr>
                        <m:ctrlPr>
                          <a:rPr lang="cs-CZ" sz="2400" b="0" i="1" smtClean="0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cs-CZ" sz="2400" b="0" i="1" smtClean="0">
                                <a:latin typeface="Cambria Math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a:rPr lang="cs-CZ" sz="2400" b="0" i="1" smtClean="0">
                                <a:latin typeface="Cambria Math"/>
                                <a:ea typeface="Cambria Math"/>
                              </a:rPr>
                              <m:t>𝑞</m:t>
                            </m:r>
                          </m:e>
                          <m:sup>
                            <m:r>
                              <a:rPr lang="cs-CZ" sz="2400" b="0" i="1" smtClean="0">
                                <a:latin typeface="Cambria Math"/>
                                <a:ea typeface="Cambria Math"/>
                              </a:rPr>
                              <m:t>10</m:t>
                            </m:r>
                          </m:sup>
                        </m:sSup>
                        <m:r>
                          <a:rPr lang="cs-CZ" sz="2400" b="0" i="1" smtClean="0">
                            <a:latin typeface="Cambria Math"/>
                            <a:ea typeface="Cambria Math"/>
                          </a:rPr>
                          <m:t>−1</m:t>
                        </m:r>
                      </m:num>
                      <m:den>
                        <m:r>
                          <a:rPr lang="cs-CZ" sz="2400" b="0" i="1" smtClean="0">
                            <a:latin typeface="Cambria Math"/>
                            <a:ea typeface="Cambria Math"/>
                          </a:rPr>
                          <m:t>𝑞</m:t>
                        </m:r>
                        <m:r>
                          <a:rPr lang="cs-CZ" sz="2400" b="0" i="1" smtClean="0">
                            <a:latin typeface="Cambria Math"/>
                            <a:ea typeface="Cambria Math"/>
                          </a:rPr>
                          <m:t>−1</m:t>
                        </m:r>
                      </m:den>
                    </m:f>
                    <m:r>
                      <a:rPr lang="cs-CZ" sz="2400" b="0" i="1" smtClean="0">
                        <a:latin typeface="Cambria Math"/>
                        <a:ea typeface="Cambria Math"/>
                      </a:rPr>
                      <m:t>=</m:t>
                    </m:r>
                  </m:oMath>
                </a14:m>
                <a:endParaRPr lang="cs-CZ" sz="2000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19730" y="1844824"/>
                <a:ext cx="4719625" cy="708977"/>
              </a:xfrm>
              <a:prstGeom prst="rect">
                <a:avLst/>
              </a:prstGeom>
              <a:blipFill rotWithShape="1">
                <a:blip r:embed="rId3"/>
                <a:stretch>
                  <a:fillRect l="-129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50512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2: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1547664" y="684283"/>
                <a:ext cx="622959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Př.2: Určete součet prvních deset členů posloupnosti, je-li: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=2, </m:t>
                      </m:r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𝑞</m:t>
                      </m:r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=−2</m:t>
                      </m:r>
                    </m:oMath>
                  </m:oMathPara>
                </a14:m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7664" y="684283"/>
                <a:ext cx="6229590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076" t="-4310" r="-98" b="-3448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519730" y="1844824"/>
                <a:ext cx="6505563" cy="13245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Dosadíme do vzorce: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4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400" b="0" i="1" smtClean="0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cs-CZ" sz="2400" b="0" i="1" smtClean="0">
                            <a:latin typeface="Cambria Math"/>
                          </a:rPr>
                          <m:t>10</m:t>
                        </m:r>
                      </m:sub>
                    </m:sSub>
                    <m:r>
                      <a:rPr lang="cs-CZ" sz="2400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cs-CZ" sz="24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4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4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400" b="0" i="1" smtClean="0">
                        <a:latin typeface="Cambria Math"/>
                        <a:ea typeface="Cambria Math"/>
                      </a:rPr>
                      <m:t>∙</m:t>
                    </m:r>
                    <m:f>
                      <m:fPr>
                        <m:ctrlPr>
                          <a:rPr lang="cs-CZ" sz="2400" b="0" i="1" smtClean="0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cs-CZ" sz="2400" b="0" i="1" smtClean="0">
                                <a:latin typeface="Cambria Math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a:rPr lang="cs-CZ" sz="2400" b="0" i="1" smtClean="0">
                                <a:latin typeface="Cambria Math"/>
                                <a:ea typeface="Cambria Math"/>
                              </a:rPr>
                              <m:t>𝑞</m:t>
                            </m:r>
                          </m:e>
                          <m:sup>
                            <m:r>
                              <a:rPr lang="cs-CZ" sz="2400" b="0" i="1" smtClean="0">
                                <a:latin typeface="Cambria Math"/>
                                <a:ea typeface="Cambria Math"/>
                              </a:rPr>
                              <m:t>10</m:t>
                            </m:r>
                          </m:sup>
                        </m:sSup>
                        <m:r>
                          <a:rPr lang="cs-CZ" sz="2400" b="0" i="1" smtClean="0">
                            <a:latin typeface="Cambria Math"/>
                            <a:ea typeface="Cambria Math"/>
                          </a:rPr>
                          <m:t>−1</m:t>
                        </m:r>
                      </m:num>
                      <m:den>
                        <m:r>
                          <a:rPr lang="cs-CZ" sz="2400" b="0" i="1" smtClean="0">
                            <a:latin typeface="Cambria Math"/>
                            <a:ea typeface="Cambria Math"/>
                          </a:rPr>
                          <m:t>𝑞</m:t>
                        </m:r>
                        <m:r>
                          <a:rPr lang="cs-CZ" sz="2400" b="0" i="1" smtClean="0">
                            <a:latin typeface="Cambria Math"/>
                            <a:ea typeface="Cambria Math"/>
                          </a:rPr>
                          <m:t>−1</m:t>
                        </m:r>
                      </m:den>
                    </m:f>
                    <m:r>
                      <a:rPr lang="cs-CZ" sz="2400" b="0" i="1" smtClean="0">
                        <a:latin typeface="Cambria Math"/>
                        <a:ea typeface="Cambria Math"/>
                      </a:rPr>
                      <m:t>=2∙</m:t>
                    </m:r>
                    <m:f>
                      <m:fPr>
                        <m:ctrlPr>
                          <a:rPr lang="cs-CZ" sz="2400" b="0" i="1" smtClean="0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cs-CZ" sz="2400" b="0" i="1" smtClean="0">
                                <a:latin typeface="Cambria Math"/>
                                <a:ea typeface="Cambria Math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cs-CZ" sz="2400" b="0" i="1" smtClean="0">
                                    <a:latin typeface="Cambria Math"/>
                                    <a:ea typeface="Cambria Math"/>
                                  </a:rPr>
                                </m:ctrlPr>
                              </m:dPr>
                              <m:e>
                                <m:r>
                                  <a:rPr lang="cs-CZ" sz="2400" b="0" i="1" smtClean="0">
                                    <a:latin typeface="Cambria Math"/>
                                    <a:ea typeface="Cambria Math"/>
                                  </a:rPr>
                                  <m:t>−2</m:t>
                                </m:r>
                              </m:e>
                            </m:d>
                          </m:e>
                          <m:sup>
                            <m:r>
                              <a:rPr lang="cs-CZ" sz="2400" b="0" i="1" smtClean="0">
                                <a:latin typeface="Cambria Math"/>
                                <a:ea typeface="Cambria Math"/>
                              </a:rPr>
                              <m:t>10</m:t>
                            </m:r>
                          </m:sup>
                        </m:sSup>
                        <m:r>
                          <a:rPr lang="cs-CZ" sz="2400" b="0" i="1" smtClean="0">
                            <a:latin typeface="Cambria Math"/>
                            <a:ea typeface="Cambria Math"/>
                          </a:rPr>
                          <m:t>−1</m:t>
                        </m:r>
                      </m:num>
                      <m:den>
                        <m:r>
                          <a:rPr lang="cs-CZ" sz="2400" b="0" i="1" smtClean="0">
                            <a:latin typeface="Cambria Math"/>
                            <a:ea typeface="Cambria Math"/>
                          </a:rPr>
                          <m:t>−2−1</m:t>
                        </m:r>
                      </m:den>
                    </m:f>
                    <m:r>
                      <a:rPr lang="cs-CZ" sz="2400" b="0" i="1" smtClean="0">
                        <a:latin typeface="Cambria Math"/>
                        <a:ea typeface="Cambria Math"/>
                      </a:rPr>
                      <m:t>=</m:t>
                    </m:r>
                  </m:oMath>
                </a14:m>
                <a:endParaRPr lang="cs-CZ" sz="2000" dirty="0" smtClean="0"/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cs-CZ" sz="2000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19730" y="1844824"/>
                <a:ext cx="6505563" cy="1324530"/>
              </a:xfrm>
              <a:prstGeom prst="rect">
                <a:avLst/>
              </a:prstGeom>
              <a:blipFill rotWithShape="1">
                <a:blip r:embed="rId3"/>
                <a:stretch>
                  <a:fillRect l="-93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52600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2: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1547664" y="684283"/>
                <a:ext cx="622959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Př.2: Určete součet prvních deset členů posloupnosti, je-li: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=2, </m:t>
                      </m:r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𝑞</m:t>
                      </m:r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=−2</m:t>
                      </m:r>
                    </m:oMath>
                  </m:oMathPara>
                </a14:m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7664" y="684283"/>
                <a:ext cx="6229590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076" t="-4310" r="-98" b="-3448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519730" y="1844824"/>
                <a:ext cx="6505563" cy="160300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Dosadíme do vzorce: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4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400" b="0" i="1" smtClean="0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cs-CZ" sz="2400" b="0" i="1" smtClean="0">
                            <a:latin typeface="Cambria Math"/>
                          </a:rPr>
                          <m:t>10</m:t>
                        </m:r>
                      </m:sub>
                    </m:sSub>
                    <m:r>
                      <a:rPr lang="cs-CZ" sz="2400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cs-CZ" sz="24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4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4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400" b="0" i="1" smtClean="0">
                        <a:latin typeface="Cambria Math"/>
                        <a:ea typeface="Cambria Math"/>
                      </a:rPr>
                      <m:t>∙</m:t>
                    </m:r>
                    <m:f>
                      <m:fPr>
                        <m:ctrlPr>
                          <a:rPr lang="cs-CZ" sz="2400" b="0" i="1" smtClean="0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cs-CZ" sz="2400" b="0" i="1" smtClean="0">
                                <a:latin typeface="Cambria Math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a:rPr lang="cs-CZ" sz="2400" b="0" i="1" smtClean="0">
                                <a:latin typeface="Cambria Math"/>
                                <a:ea typeface="Cambria Math"/>
                              </a:rPr>
                              <m:t>𝑞</m:t>
                            </m:r>
                          </m:e>
                          <m:sup>
                            <m:r>
                              <a:rPr lang="cs-CZ" sz="2400" b="0" i="1" smtClean="0">
                                <a:latin typeface="Cambria Math"/>
                                <a:ea typeface="Cambria Math"/>
                              </a:rPr>
                              <m:t>10</m:t>
                            </m:r>
                          </m:sup>
                        </m:sSup>
                        <m:r>
                          <a:rPr lang="cs-CZ" sz="2400" b="0" i="1" smtClean="0">
                            <a:latin typeface="Cambria Math"/>
                            <a:ea typeface="Cambria Math"/>
                          </a:rPr>
                          <m:t>−1</m:t>
                        </m:r>
                      </m:num>
                      <m:den>
                        <m:r>
                          <a:rPr lang="cs-CZ" sz="2400" b="0" i="1" smtClean="0">
                            <a:latin typeface="Cambria Math"/>
                            <a:ea typeface="Cambria Math"/>
                          </a:rPr>
                          <m:t>𝑞</m:t>
                        </m:r>
                        <m:r>
                          <a:rPr lang="cs-CZ" sz="2400" b="0" i="1" smtClean="0">
                            <a:latin typeface="Cambria Math"/>
                            <a:ea typeface="Cambria Math"/>
                          </a:rPr>
                          <m:t>−1</m:t>
                        </m:r>
                      </m:den>
                    </m:f>
                    <m:r>
                      <a:rPr lang="cs-CZ" sz="2400" b="0" i="1" smtClean="0">
                        <a:latin typeface="Cambria Math"/>
                        <a:ea typeface="Cambria Math"/>
                      </a:rPr>
                      <m:t>=2∙</m:t>
                    </m:r>
                    <m:f>
                      <m:fPr>
                        <m:ctrlPr>
                          <a:rPr lang="cs-CZ" sz="2400" b="0" i="1" smtClean="0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cs-CZ" sz="2400" b="0" i="1" smtClean="0">
                                <a:latin typeface="Cambria Math"/>
                                <a:ea typeface="Cambria Math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cs-CZ" sz="2400" b="0" i="1" smtClean="0">
                                    <a:latin typeface="Cambria Math"/>
                                    <a:ea typeface="Cambria Math"/>
                                  </a:rPr>
                                </m:ctrlPr>
                              </m:dPr>
                              <m:e>
                                <m:r>
                                  <a:rPr lang="cs-CZ" sz="2400" b="0" i="1" smtClean="0">
                                    <a:latin typeface="Cambria Math"/>
                                    <a:ea typeface="Cambria Math"/>
                                  </a:rPr>
                                  <m:t>−2</m:t>
                                </m:r>
                              </m:e>
                            </m:d>
                          </m:e>
                          <m:sup>
                            <m:r>
                              <a:rPr lang="cs-CZ" sz="2400" b="0" i="1" smtClean="0">
                                <a:latin typeface="Cambria Math"/>
                                <a:ea typeface="Cambria Math"/>
                              </a:rPr>
                              <m:t>10</m:t>
                            </m:r>
                          </m:sup>
                        </m:sSup>
                        <m:r>
                          <a:rPr lang="cs-CZ" sz="2400" b="0" i="1" smtClean="0">
                            <a:latin typeface="Cambria Math"/>
                            <a:ea typeface="Cambria Math"/>
                          </a:rPr>
                          <m:t>−1</m:t>
                        </m:r>
                      </m:num>
                      <m:den>
                        <m:r>
                          <a:rPr lang="cs-CZ" sz="2400" b="0" i="1" smtClean="0">
                            <a:latin typeface="Cambria Math"/>
                            <a:ea typeface="Cambria Math"/>
                          </a:rPr>
                          <m:t>−2−1</m:t>
                        </m:r>
                      </m:den>
                    </m:f>
                    <m:r>
                      <a:rPr lang="cs-CZ" sz="2400" b="0" i="1" smtClean="0">
                        <a:latin typeface="Cambria Math"/>
                        <a:ea typeface="Cambria Math"/>
                      </a:rPr>
                      <m:t>=</m:t>
                    </m:r>
                  </m:oMath>
                </a14:m>
                <a:endParaRPr lang="cs-CZ" sz="2000" dirty="0" smtClean="0"/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∙(1024−1)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−3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cs-CZ" sz="2000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19730" y="1844824"/>
                <a:ext cx="6505563" cy="1603003"/>
              </a:xfrm>
              <a:prstGeom prst="rect">
                <a:avLst/>
              </a:prstGeom>
              <a:blipFill rotWithShape="1">
                <a:blip r:embed="rId3"/>
                <a:stretch>
                  <a:fillRect l="-93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21118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2: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1547664" y="684283"/>
                <a:ext cx="622959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Př.2: Určete součet prvních deset členů posloupnosti, je-li: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=2, </m:t>
                      </m:r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𝑞</m:t>
                      </m:r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=−2</m:t>
                      </m:r>
                    </m:oMath>
                  </m:oMathPara>
                </a14:m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7664" y="684283"/>
                <a:ext cx="6229590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076" t="-4310" r="-98" b="-3448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519730" y="1844824"/>
                <a:ext cx="6505563" cy="160300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Dosadíme do vzorce: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4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400" b="0" i="1" smtClean="0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cs-CZ" sz="2400" b="0" i="1" smtClean="0">
                            <a:latin typeface="Cambria Math"/>
                          </a:rPr>
                          <m:t>10</m:t>
                        </m:r>
                      </m:sub>
                    </m:sSub>
                    <m:r>
                      <a:rPr lang="cs-CZ" sz="2400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cs-CZ" sz="24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4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4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400" b="0" i="1" smtClean="0">
                        <a:latin typeface="Cambria Math"/>
                        <a:ea typeface="Cambria Math"/>
                      </a:rPr>
                      <m:t>∙</m:t>
                    </m:r>
                    <m:f>
                      <m:fPr>
                        <m:ctrlPr>
                          <a:rPr lang="cs-CZ" sz="2400" b="0" i="1" smtClean="0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cs-CZ" sz="2400" b="0" i="1" smtClean="0">
                                <a:latin typeface="Cambria Math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a:rPr lang="cs-CZ" sz="2400" b="0" i="1" smtClean="0">
                                <a:latin typeface="Cambria Math"/>
                                <a:ea typeface="Cambria Math"/>
                              </a:rPr>
                              <m:t>𝑞</m:t>
                            </m:r>
                          </m:e>
                          <m:sup>
                            <m:r>
                              <a:rPr lang="cs-CZ" sz="2400" b="0" i="1" smtClean="0">
                                <a:latin typeface="Cambria Math"/>
                                <a:ea typeface="Cambria Math"/>
                              </a:rPr>
                              <m:t>10</m:t>
                            </m:r>
                          </m:sup>
                        </m:sSup>
                        <m:r>
                          <a:rPr lang="cs-CZ" sz="2400" b="0" i="1" smtClean="0">
                            <a:latin typeface="Cambria Math"/>
                            <a:ea typeface="Cambria Math"/>
                          </a:rPr>
                          <m:t>−1</m:t>
                        </m:r>
                      </m:num>
                      <m:den>
                        <m:r>
                          <a:rPr lang="cs-CZ" sz="2400" b="0" i="1" smtClean="0">
                            <a:latin typeface="Cambria Math"/>
                            <a:ea typeface="Cambria Math"/>
                          </a:rPr>
                          <m:t>𝑞</m:t>
                        </m:r>
                        <m:r>
                          <a:rPr lang="cs-CZ" sz="2400" b="0" i="1" smtClean="0">
                            <a:latin typeface="Cambria Math"/>
                            <a:ea typeface="Cambria Math"/>
                          </a:rPr>
                          <m:t>−1</m:t>
                        </m:r>
                      </m:den>
                    </m:f>
                    <m:r>
                      <a:rPr lang="cs-CZ" sz="2400" b="0" i="1" smtClean="0">
                        <a:latin typeface="Cambria Math"/>
                        <a:ea typeface="Cambria Math"/>
                      </a:rPr>
                      <m:t>=2∙</m:t>
                    </m:r>
                    <m:f>
                      <m:fPr>
                        <m:ctrlPr>
                          <a:rPr lang="cs-CZ" sz="2400" b="0" i="1" smtClean="0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cs-CZ" sz="2400" b="0" i="1" smtClean="0">
                                <a:latin typeface="Cambria Math"/>
                                <a:ea typeface="Cambria Math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cs-CZ" sz="2400" b="0" i="1" smtClean="0">
                                    <a:latin typeface="Cambria Math"/>
                                    <a:ea typeface="Cambria Math"/>
                                  </a:rPr>
                                </m:ctrlPr>
                              </m:dPr>
                              <m:e>
                                <m:r>
                                  <a:rPr lang="cs-CZ" sz="2400" b="0" i="1" smtClean="0">
                                    <a:latin typeface="Cambria Math"/>
                                    <a:ea typeface="Cambria Math"/>
                                  </a:rPr>
                                  <m:t>−2</m:t>
                                </m:r>
                              </m:e>
                            </m:d>
                          </m:e>
                          <m:sup>
                            <m:r>
                              <a:rPr lang="cs-CZ" sz="2400" b="0" i="1" smtClean="0">
                                <a:latin typeface="Cambria Math"/>
                                <a:ea typeface="Cambria Math"/>
                              </a:rPr>
                              <m:t>10</m:t>
                            </m:r>
                          </m:sup>
                        </m:sSup>
                        <m:r>
                          <a:rPr lang="cs-CZ" sz="2400" b="0" i="1" smtClean="0">
                            <a:latin typeface="Cambria Math"/>
                            <a:ea typeface="Cambria Math"/>
                          </a:rPr>
                          <m:t>−1</m:t>
                        </m:r>
                      </m:num>
                      <m:den>
                        <m:r>
                          <a:rPr lang="cs-CZ" sz="2400" b="0" i="1" smtClean="0">
                            <a:latin typeface="Cambria Math"/>
                            <a:ea typeface="Cambria Math"/>
                          </a:rPr>
                          <m:t>−2−1</m:t>
                        </m:r>
                      </m:den>
                    </m:f>
                    <m:r>
                      <a:rPr lang="cs-CZ" sz="2400" b="0" i="1" smtClean="0">
                        <a:latin typeface="Cambria Math"/>
                        <a:ea typeface="Cambria Math"/>
                      </a:rPr>
                      <m:t>=</m:t>
                    </m:r>
                  </m:oMath>
                </a14:m>
                <a:endParaRPr lang="cs-CZ" sz="2000" dirty="0" smtClean="0"/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∙(1024−1)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−3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=−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2046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−682</m:t>
                      </m:r>
                    </m:oMath>
                  </m:oMathPara>
                </a14:m>
                <a:endParaRPr lang="cs-CZ" sz="2000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19730" y="1844824"/>
                <a:ext cx="6505563" cy="1603003"/>
              </a:xfrm>
              <a:prstGeom prst="rect">
                <a:avLst/>
              </a:prstGeom>
              <a:blipFill rotWithShape="1">
                <a:blip r:embed="rId3"/>
                <a:stretch>
                  <a:fillRect l="-93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Šipka doprava 11">
            <a:hlinkClick r:id="rId4" action="ppaction://hlinksldjump"/>
          </p:cNvPr>
          <p:cNvSpPr/>
          <p:nvPr/>
        </p:nvSpPr>
        <p:spPr>
          <a:xfrm rot="5400000">
            <a:off x="143508" y="6237313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cs-CZ" dirty="0" smtClean="0"/>
              <a:t>c</a:t>
            </a:r>
            <a:endParaRPr lang="cs-CZ" dirty="0"/>
          </a:p>
        </p:txBody>
      </p:sp>
      <p:sp>
        <p:nvSpPr>
          <p:cNvPr id="13" name="Šipka nahoru 12">
            <a:hlinkClick r:id="rId5" action="ppaction://hlinksldjump"/>
          </p:cNvPr>
          <p:cNvSpPr/>
          <p:nvPr/>
        </p:nvSpPr>
        <p:spPr>
          <a:xfrm>
            <a:off x="8337991" y="295205"/>
            <a:ext cx="475198" cy="45055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5168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3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ovéPole 13"/>
              <p:cNvSpPr txBox="1"/>
              <p:nvPr/>
            </p:nvSpPr>
            <p:spPr>
              <a:xfrm>
                <a:off x="1907704" y="719175"/>
                <a:ext cx="5706499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Př.3: Určete první člen aritmetické posloupnosti, je-li: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𝑞</m:t>
                      </m:r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=−2,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𝑆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11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=2049 </m:t>
                      </m:r>
                    </m:oMath>
                  </m:oMathPara>
                </a14:m>
                <a:endParaRPr lang="cs-CZ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4" name="TextovéPole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7704" y="719175"/>
                <a:ext cx="5706499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175" t="-4310" r="-214" b="-3448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ovéPole 2"/>
          <p:cNvSpPr txBox="1"/>
          <p:nvPr/>
        </p:nvSpPr>
        <p:spPr>
          <a:xfrm>
            <a:off x="1475656" y="1916832"/>
            <a:ext cx="5156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/>
              <a:t>Dosadíme do vzorce pro součet jedenácti členů:</a:t>
            </a:r>
          </a:p>
        </p:txBody>
      </p:sp>
    </p:spTree>
    <p:extLst>
      <p:ext uri="{BB962C8B-B14F-4D97-AF65-F5344CB8AC3E}">
        <p14:creationId xmlns:p14="http://schemas.microsoft.com/office/powerpoint/2010/main" val="3444939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3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ovéPole 13"/>
              <p:cNvSpPr txBox="1"/>
              <p:nvPr/>
            </p:nvSpPr>
            <p:spPr>
              <a:xfrm>
                <a:off x="1907704" y="719175"/>
                <a:ext cx="5706499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Př.3: Určete první člen aritmetické posloupnosti, je-li: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𝑞</m:t>
                      </m:r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=−2,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𝑆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11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=2049 </m:t>
                      </m:r>
                    </m:oMath>
                  </m:oMathPara>
                </a14:m>
                <a:endParaRPr lang="cs-CZ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4" name="TextovéPole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7704" y="719175"/>
                <a:ext cx="5706499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175" t="-4310" r="-214" b="-3448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475656" y="1916832"/>
                <a:ext cx="5156668" cy="13227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Dosadíme do vzorce pro součet jedenácti členů: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i="1">
                          <a:latin typeface="Cambria Math"/>
                        </a:rPr>
                        <m:t>2</m:t>
                      </m:r>
                      <m:r>
                        <a:rPr lang="cs-CZ" sz="2000" b="0" i="1" smtClean="0">
                          <a:latin typeface="Cambria Math"/>
                        </a:rPr>
                        <m:t>049=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(−2)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11</m:t>
                              </m:r>
                            </m:sup>
                          </m:s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−1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−2−1</m:t>
                          </m:r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Odsud vyjádříme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endParaRPr lang="cs-CZ" sz="2000" dirty="0" smtClean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1916832"/>
                <a:ext cx="5156668" cy="1322798"/>
              </a:xfrm>
              <a:prstGeom prst="rect">
                <a:avLst/>
              </a:prstGeom>
              <a:blipFill rotWithShape="1">
                <a:blip r:embed="rId3"/>
                <a:stretch>
                  <a:fillRect l="-1182" t="-2304" r="-473" b="-7373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84040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3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ovéPole 13"/>
              <p:cNvSpPr txBox="1"/>
              <p:nvPr/>
            </p:nvSpPr>
            <p:spPr>
              <a:xfrm>
                <a:off x="1907704" y="719175"/>
                <a:ext cx="5706499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Př.3: Určete první člen aritmetické posloupnosti, je-li: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𝑞</m:t>
                      </m:r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=−2,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𝑆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11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=2049 </m:t>
                      </m:r>
                    </m:oMath>
                  </m:oMathPara>
                </a14:m>
                <a:endParaRPr lang="cs-CZ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4" name="TextovéPole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7704" y="719175"/>
                <a:ext cx="5706499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175" t="-4310" r="-214" b="-3448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475656" y="1916832"/>
                <a:ext cx="5156668" cy="195560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Dosadíme do vzorce pro součet jedenácti členů: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i="1">
                          <a:latin typeface="Cambria Math"/>
                        </a:rPr>
                        <m:t>2</m:t>
                      </m:r>
                      <m:r>
                        <a:rPr lang="cs-CZ" sz="2000" b="0" i="1" smtClean="0">
                          <a:latin typeface="Cambria Math"/>
                        </a:rPr>
                        <m:t>049=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(−2)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11</m:t>
                              </m:r>
                            </m:sup>
                          </m:s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−1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−2−1</m:t>
                          </m:r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Odsud vyjádříme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−6147</m:t>
                          </m:r>
                        </m:num>
                        <m:den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(−2)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</a:rPr>
                                <m:t>11</m:t>
                              </m:r>
                            </m:sup>
                          </m:sSup>
                          <m:r>
                            <a:rPr lang="cs-CZ" sz="2000" b="0" i="1" smtClean="0">
                              <a:latin typeface="Cambria Math"/>
                            </a:rPr>
                            <m:t>−1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1916832"/>
                <a:ext cx="5156668" cy="1955600"/>
              </a:xfrm>
              <a:prstGeom prst="rect">
                <a:avLst/>
              </a:prstGeom>
              <a:blipFill rotWithShape="1">
                <a:blip r:embed="rId3"/>
                <a:stretch>
                  <a:fillRect l="-1182" t="-1558" r="-473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0957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3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ovéPole 13"/>
              <p:cNvSpPr txBox="1"/>
              <p:nvPr/>
            </p:nvSpPr>
            <p:spPr>
              <a:xfrm>
                <a:off x="1907704" y="719175"/>
                <a:ext cx="5706499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Př.3: Určete první člen aritmetické posloupnosti, je-li: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𝑞</m:t>
                      </m:r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=−2,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𝑆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11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=2049 </m:t>
                      </m:r>
                    </m:oMath>
                  </m:oMathPara>
                </a14:m>
                <a:endParaRPr lang="cs-CZ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4" name="TextovéPole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7704" y="719175"/>
                <a:ext cx="5706499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175" t="-4310" r="-214" b="-3448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475656" y="1916832"/>
                <a:ext cx="5156668" cy="195560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Dosadíme do vzorce pro součet jedenácti členů: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i="1">
                          <a:latin typeface="Cambria Math"/>
                        </a:rPr>
                        <m:t>2</m:t>
                      </m:r>
                      <m:r>
                        <a:rPr lang="cs-CZ" sz="2000" b="0" i="1" smtClean="0">
                          <a:latin typeface="Cambria Math"/>
                        </a:rPr>
                        <m:t>049=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(−2)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11</m:t>
                              </m:r>
                            </m:sup>
                          </m:s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−1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−2−1</m:t>
                          </m:r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Odsud vyjádříme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−6147</m:t>
                          </m:r>
                        </m:num>
                        <m:den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(−2)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</a:rPr>
                                <m:t>11</m:t>
                              </m:r>
                            </m:sup>
                          </m:sSup>
                          <m:r>
                            <a:rPr lang="cs-CZ" sz="2000" b="0" i="1" smtClean="0">
                              <a:latin typeface="Cambria Math"/>
                            </a:rPr>
                            <m:t>−1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−6147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−2048−1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1916832"/>
                <a:ext cx="5156668" cy="1955600"/>
              </a:xfrm>
              <a:prstGeom prst="rect">
                <a:avLst/>
              </a:prstGeom>
              <a:blipFill rotWithShape="1">
                <a:blip r:embed="rId3"/>
                <a:stretch>
                  <a:fillRect l="-1182" t="-1558" r="-473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76717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3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ovéPole 13"/>
              <p:cNvSpPr txBox="1"/>
              <p:nvPr/>
            </p:nvSpPr>
            <p:spPr>
              <a:xfrm>
                <a:off x="1907704" y="719175"/>
                <a:ext cx="5706499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Př.3: Určete první člen aritmetické posloupnosti, je-li: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𝑞</m:t>
                      </m:r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=−2,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𝑆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11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=2049 </m:t>
                      </m:r>
                    </m:oMath>
                  </m:oMathPara>
                </a14:m>
                <a:endParaRPr lang="cs-CZ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4" name="TextovéPole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7704" y="719175"/>
                <a:ext cx="5706499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175" t="-4310" r="-214" b="-3448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475656" y="1916832"/>
                <a:ext cx="5156668" cy="195560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Dosadíme do vzorce pro součet jedenácti členů: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i="1">
                          <a:latin typeface="Cambria Math"/>
                        </a:rPr>
                        <m:t>2</m:t>
                      </m:r>
                      <m:r>
                        <a:rPr lang="cs-CZ" sz="2000" b="0" i="1" smtClean="0">
                          <a:latin typeface="Cambria Math"/>
                        </a:rPr>
                        <m:t>049=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(−2)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11</m:t>
                              </m:r>
                            </m:sup>
                          </m:s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−1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−2−1</m:t>
                          </m:r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Odsud vyjádříme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−6147</m:t>
                          </m:r>
                        </m:num>
                        <m:den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(−2)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</a:rPr>
                                <m:t>11</m:t>
                              </m:r>
                            </m:sup>
                          </m:sSup>
                          <m:r>
                            <a:rPr lang="cs-CZ" sz="2000" b="0" i="1" smtClean="0">
                              <a:latin typeface="Cambria Math"/>
                            </a:rPr>
                            <m:t>−1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−6147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−2048−1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3</m:t>
                      </m:r>
                    </m:oMath>
                  </m:oMathPara>
                </a14:m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1916832"/>
                <a:ext cx="5156668" cy="1955600"/>
              </a:xfrm>
              <a:prstGeom prst="rect">
                <a:avLst/>
              </a:prstGeom>
              <a:blipFill rotWithShape="1">
                <a:blip r:embed="rId3"/>
                <a:stretch>
                  <a:fillRect l="-1182" t="-1558" r="-473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Šipka doprava 11">
            <a:hlinkClick r:id="rId4" action="ppaction://hlinksldjump"/>
          </p:cNvPr>
          <p:cNvSpPr/>
          <p:nvPr/>
        </p:nvSpPr>
        <p:spPr>
          <a:xfrm rot="5400000">
            <a:off x="143508" y="6237313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Šipka nahoru 12">
            <a:hlinkClick r:id="rId5" action="ppaction://hlinksldjump"/>
          </p:cNvPr>
          <p:cNvSpPr/>
          <p:nvPr/>
        </p:nvSpPr>
        <p:spPr>
          <a:xfrm>
            <a:off x="8337991" y="295205"/>
            <a:ext cx="475198" cy="45055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1309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Šipka doprava 45">
            <a:hlinkClick r:id="" action="ppaction://hlinkshowjump?jump=nextslide"/>
          </p:cNvPr>
          <p:cNvSpPr/>
          <p:nvPr/>
        </p:nvSpPr>
        <p:spPr>
          <a:xfrm>
            <a:off x="8297987" y="1396804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cs-CZ" dirty="0" smtClean="0"/>
              <a:t>   </a:t>
            </a:r>
            <a:endParaRPr lang="cs-CZ" dirty="0"/>
          </a:p>
        </p:txBody>
      </p:sp>
      <p:sp>
        <p:nvSpPr>
          <p:cNvPr id="51" name="Šipka doprava 50">
            <a:hlinkClick r:id="rId2" action="ppaction://hlinksldjump"/>
          </p:cNvPr>
          <p:cNvSpPr/>
          <p:nvPr/>
        </p:nvSpPr>
        <p:spPr>
          <a:xfrm rot="5400000">
            <a:off x="143508" y="6237313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2" name="TextovéPole 1"/>
          <p:cNvSpPr txBox="1"/>
          <p:nvPr/>
        </p:nvSpPr>
        <p:spPr>
          <a:xfrm>
            <a:off x="1763688" y="379285"/>
            <a:ext cx="4334758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Součet geometrické posloupnosti</a:t>
            </a:r>
            <a:endParaRPr lang="cs-CZ" sz="24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rId3" action="ppaction://hlinksldjump"/>
          </p:cNvPr>
          <p:cNvSpPr/>
          <p:nvPr/>
        </p:nvSpPr>
        <p:spPr>
          <a:xfrm>
            <a:off x="8297987" y="2844666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7" name="Šipka doprava 16">
            <a:hlinkClick r:id="rId4" action="ppaction://hlinksldjump"/>
          </p:cNvPr>
          <p:cNvSpPr/>
          <p:nvPr/>
        </p:nvSpPr>
        <p:spPr>
          <a:xfrm>
            <a:off x="8308063" y="4420511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475656" y="1222881"/>
                <a:ext cx="6219972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Př.1: Určete součet prvních deseti členů posloupnosti, je-li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=1024, 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=−512</m:t>
                      </m:r>
                    </m:oMath>
                  </m:oMathPara>
                </a14:m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1222881"/>
                <a:ext cx="6219972" cy="707886"/>
              </a:xfrm>
              <a:prstGeom prst="rect">
                <a:avLst/>
              </a:prstGeom>
              <a:blipFill rotWithShape="1">
                <a:blip r:embed="rId5"/>
                <a:stretch>
                  <a:fillRect l="-980" t="-4310" r="-29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470847" y="2670743"/>
                <a:ext cx="622959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Př.2: Určete součet prvních deset členů posloupnosti, je-li: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=2, </m:t>
                      </m:r>
                      <m:r>
                        <a:rPr lang="cs-CZ" sz="2000" b="0" i="1" smtClean="0">
                          <a:latin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</a:rPr>
                        <m:t>=−2</m:t>
                      </m:r>
                    </m:oMath>
                  </m:oMathPara>
                </a14:m>
                <a:endParaRPr lang="cs-CZ" sz="2000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0847" y="2670743"/>
                <a:ext cx="6229590" cy="707886"/>
              </a:xfrm>
              <a:prstGeom prst="rect">
                <a:avLst/>
              </a:prstGeom>
              <a:blipFill rotWithShape="1">
                <a:blip r:embed="rId6"/>
                <a:stretch>
                  <a:fillRect l="-978" t="-4310" r="-196" b="-3448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ovéPole 4"/>
              <p:cNvSpPr txBox="1"/>
              <p:nvPr/>
            </p:nvSpPr>
            <p:spPr>
              <a:xfrm>
                <a:off x="1475656" y="4246588"/>
                <a:ext cx="5706499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Př.3: Určete první člen aritmetické posloupnosti, je-li: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</a:rPr>
                        <m:t>=−2,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𝑆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=2049 </m:t>
                      </m:r>
                    </m:oMath>
                  </m:oMathPara>
                </a14:m>
                <a:endParaRPr lang="cs-CZ" dirty="0"/>
              </a:p>
            </p:txBody>
          </p:sp>
        </mc:Choice>
        <mc:Fallback xmlns="">
          <p:sp>
            <p:nvSpPr>
              <p:cNvPr id="5" name="TextovéPol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4246588"/>
                <a:ext cx="5706499" cy="707886"/>
              </a:xfrm>
              <a:prstGeom prst="rect">
                <a:avLst/>
              </a:prstGeom>
              <a:blipFill rotWithShape="1">
                <a:blip r:embed="rId7"/>
                <a:stretch>
                  <a:fillRect l="-1068" t="-4310" r="-321" b="-3448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Matematika pro gymnázia-Posloupnosti a řady, Prometheus, 1995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ovéPole 11"/>
              <p:cNvSpPr txBox="1"/>
              <p:nvPr/>
            </p:nvSpPr>
            <p:spPr>
              <a:xfrm>
                <a:off x="1691680" y="684283"/>
                <a:ext cx="6219972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Př.1: Určete součet prvních deseti členů posloupnosti, je-li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=1024, 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=−512</m:t>
                      </m:r>
                    </m:oMath>
                  </m:oMathPara>
                </a14:m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2" name="TextovéPol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1680" y="684283"/>
                <a:ext cx="6219972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078" t="-4310" r="-19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660598" y="1865891"/>
                <a:ext cx="471731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Nejdříve určíme kvocient posloupnosti.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𝑞</m:t>
                    </m:r>
                    <m:r>
                      <a:rPr lang="cs-CZ" sz="2000" b="0" i="1" smtClean="0">
                        <a:latin typeface="Cambria Math"/>
                      </a:rPr>
                      <m:t>=</m:t>
                    </m:r>
                  </m:oMath>
                </a14:m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0598" y="1865891"/>
                <a:ext cx="4717317" cy="400110"/>
              </a:xfrm>
              <a:prstGeom prst="rect">
                <a:avLst/>
              </a:prstGeom>
              <a:blipFill rotWithShape="1">
                <a:blip r:embed="rId3"/>
                <a:stretch>
                  <a:fillRect l="-1292" t="-7576" b="-25758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4051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ovéPole 11"/>
              <p:cNvSpPr txBox="1"/>
              <p:nvPr/>
            </p:nvSpPr>
            <p:spPr>
              <a:xfrm>
                <a:off x="1691680" y="684283"/>
                <a:ext cx="6219972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Př.1: Určete součet prvních deseti členů posloupnosti, je-li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=1024, 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=−512</m:t>
                      </m:r>
                    </m:oMath>
                  </m:oMathPara>
                </a14:m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2" name="TextovéPol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1680" y="684283"/>
                <a:ext cx="6219972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078" t="-4310" r="-19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660598" y="1865891"/>
                <a:ext cx="5723298" cy="5339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Nejdříve určíme kvocient posloupnosti.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𝑞</m:t>
                    </m:r>
                    <m:r>
                      <a:rPr lang="cs-CZ" sz="2000" b="0" i="1" smtClean="0">
                        <a:latin typeface="Cambria Math"/>
                      </a:rPr>
                      <m:t>=−</m:t>
                    </m:r>
                    <m:f>
                      <m:f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sz="2000" b="0" i="1" smtClean="0">
                            <a:latin typeface="Cambria Math"/>
                          </a:rPr>
                          <m:t>512</m:t>
                        </m:r>
                      </m:num>
                      <m:den>
                        <m:r>
                          <a:rPr lang="cs-CZ" sz="2000" b="0" i="1" smtClean="0">
                            <a:latin typeface="Cambria Math"/>
                          </a:rPr>
                          <m:t>1024</m:t>
                        </m:r>
                      </m:den>
                    </m:f>
                    <m:r>
                      <a:rPr lang="cs-CZ" sz="2000" b="0" i="1" smtClean="0">
                        <a:latin typeface="Cambria Math"/>
                      </a:rPr>
                      <m:t>=</m:t>
                    </m:r>
                  </m:oMath>
                </a14:m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0598" y="1865891"/>
                <a:ext cx="5723298" cy="533929"/>
              </a:xfrm>
              <a:prstGeom prst="rect">
                <a:avLst/>
              </a:prstGeom>
              <a:blipFill rotWithShape="1">
                <a:blip r:embed="rId3"/>
                <a:stretch>
                  <a:fillRect l="-1065" b="-6818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85889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ovéPole 11"/>
              <p:cNvSpPr txBox="1"/>
              <p:nvPr/>
            </p:nvSpPr>
            <p:spPr>
              <a:xfrm>
                <a:off x="1691680" y="684283"/>
                <a:ext cx="6219972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Př.1: Určete součet prvních deseti členů posloupnosti, je-li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=1024, 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=−512</m:t>
                      </m:r>
                    </m:oMath>
                  </m:oMathPara>
                </a14:m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2" name="TextovéPol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1680" y="684283"/>
                <a:ext cx="6219972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078" t="-4310" r="-19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660598" y="1865891"/>
                <a:ext cx="6138668" cy="135562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Nejdříve určíme kvocient posloupnosti.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𝑞</m:t>
                    </m:r>
                    <m:r>
                      <a:rPr lang="cs-CZ" sz="2000" b="0" i="1" smtClean="0">
                        <a:latin typeface="Cambria Math"/>
                      </a:rPr>
                      <m:t>=−</m:t>
                    </m:r>
                    <m:f>
                      <m:f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sz="2000" b="0" i="1" smtClean="0">
                            <a:latin typeface="Cambria Math"/>
                          </a:rPr>
                          <m:t>512</m:t>
                        </m:r>
                      </m:num>
                      <m:den>
                        <m:r>
                          <a:rPr lang="cs-CZ" sz="2000" b="0" i="1" smtClean="0">
                            <a:latin typeface="Cambria Math"/>
                          </a:rPr>
                          <m:t>1024</m:t>
                        </m:r>
                      </m:den>
                    </m:f>
                    <m:r>
                      <a:rPr lang="cs-CZ" sz="2000" b="0" i="1" smtClean="0">
                        <a:latin typeface="Cambria Math"/>
                      </a:rPr>
                      <m:t>=−</m:t>
                    </m:r>
                    <m:f>
                      <m:f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cs-CZ" sz="2000" b="0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cs-CZ" sz="2000" dirty="0" smtClean="0"/>
              </a:p>
              <a:p>
                <a:endParaRPr lang="cs-CZ" sz="2000" dirty="0" smtClean="0"/>
              </a:p>
              <a:p>
                <a:r>
                  <a:rPr lang="cs-CZ" sz="2000" dirty="0" smtClean="0"/>
                  <a:t>Dosadíme do vzorce: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10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  <a:ea typeface="Cambria Math"/>
                      </a:rPr>
                      <m:t>∙</m:t>
                    </m:r>
                    <m:f>
                      <m:fPr>
                        <m:ctrlPr>
                          <a:rPr lang="cs-CZ" sz="2000" b="0" i="1" smtClean="0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  <m:t>𝑞</m:t>
                            </m:r>
                          </m:e>
                          <m:sup>
                            <m: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  <m:t>10</m:t>
                            </m:r>
                          </m:sup>
                        </m:sSup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−1</m:t>
                        </m:r>
                      </m:num>
                      <m:den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𝑞</m:t>
                        </m:r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−1</m:t>
                        </m:r>
                      </m:den>
                    </m:f>
                    <m:r>
                      <a:rPr lang="cs-CZ" sz="2000" b="0" i="1" smtClean="0">
                        <a:latin typeface="Cambria Math"/>
                        <a:ea typeface="Cambria Math"/>
                      </a:rPr>
                      <m:t>=</m:t>
                    </m:r>
                  </m:oMath>
                </a14:m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0598" y="1865891"/>
                <a:ext cx="6138668" cy="1355628"/>
              </a:xfrm>
              <a:prstGeom prst="rect">
                <a:avLst/>
              </a:prstGeom>
              <a:blipFill rotWithShape="1">
                <a:blip r:embed="rId3"/>
                <a:stretch>
                  <a:fillRect l="-993" b="-45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7700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ovéPole 11"/>
              <p:cNvSpPr txBox="1"/>
              <p:nvPr/>
            </p:nvSpPr>
            <p:spPr>
              <a:xfrm>
                <a:off x="1691680" y="684283"/>
                <a:ext cx="6219972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Př.1: Určete součet prvních deseti členů posloupnosti, je-li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=1024, 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=−512</m:t>
                      </m:r>
                    </m:oMath>
                  </m:oMathPara>
                </a14:m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2" name="TextovéPol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1680" y="684283"/>
                <a:ext cx="6219972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078" t="-4310" r="-19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660598" y="1865891"/>
                <a:ext cx="6138668" cy="236314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Nejdříve určíme kvocient posloupnosti.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𝑞</m:t>
                    </m:r>
                    <m:r>
                      <a:rPr lang="cs-CZ" sz="2000" b="0" i="1" smtClean="0">
                        <a:latin typeface="Cambria Math"/>
                      </a:rPr>
                      <m:t>=−</m:t>
                    </m:r>
                    <m:f>
                      <m:f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sz="2000" b="0" i="1" smtClean="0">
                            <a:latin typeface="Cambria Math"/>
                          </a:rPr>
                          <m:t>512</m:t>
                        </m:r>
                      </m:num>
                      <m:den>
                        <m:r>
                          <a:rPr lang="cs-CZ" sz="2000" b="0" i="1" smtClean="0">
                            <a:latin typeface="Cambria Math"/>
                          </a:rPr>
                          <m:t>1024</m:t>
                        </m:r>
                      </m:den>
                    </m:f>
                    <m:r>
                      <a:rPr lang="cs-CZ" sz="2000" b="0" i="1" smtClean="0">
                        <a:latin typeface="Cambria Math"/>
                      </a:rPr>
                      <m:t>=−</m:t>
                    </m:r>
                    <m:f>
                      <m:f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cs-CZ" sz="2000" b="0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cs-CZ" sz="2000" dirty="0" smtClean="0"/>
              </a:p>
              <a:p>
                <a:endParaRPr lang="cs-CZ" sz="2000" dirty="0" smtClean="0"/>
              </a:p>
              <a:p>
                <a:r>
                  <a:rPr lang="cs-CZ" sz="2000" dirty="0" smtClean="0"/>
                  <a:t>Dosadíme do vzorce: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10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  <a:ea typeface="Cambria Math"/>
                      </a:rPr>
                      <m:t>∙</m:t>
                    </m:r>
                    <m:f>
                      <m:fPr>
                        <m:ctrlPr>
                          <a:rPr lang="cs-CZ" sz="2000" b="0" i="1" smtClean="0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  <m:t>𝑞</m:t>
                            </m:r>
                          </m:e>
                          <m:sup>
                            <m: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  <m:t>10</m:t>
                            </m:r>
                          </m:sup>
                        </m:sSup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−1</m:t>
                        </m:r>
                      </m:num>
                      <m:den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𝑞</m:t>
                        </m:r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−1</m:t>
                        </m:r>
                      </m:den>
                    </m:f>
                    <m:r>
                      <a:rPr lang="cs-CZ" sz="2000" b="0" i="1" smtClean="0">
                        <a:latin typeface="Cambria Math"/>
                        <a:ea typeface="Cambria Math"/>
                      </a:rPr>
                      <m:t>=1024∙</m:t>
                    </m:r>
                    <m:f>
                      <m:fPr>
                        <m:ctrlPr>
                          <a:rPr lang="cs-CZ" sz="2000" b="0" i="1" smtClean="0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e>
                          <m:sup>
                            <m: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  <m:t>−10</m:t>
                            </m:r>
                          </m:sup>
                        </m:sSup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−1</m:t>
                        </m:r>
                      </m:num>
                      <m:den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−</m:t>
                        </m:r>
                        <m:f>
                          <m:fPr>
                            <m:ctrlP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  <m:t>3</m:t>
                            </m:r>
                          </m:num>
                          <m:den>
                            <m: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den>
                        </m:f>
                      </m:den>
                    </m:f>
                    <m:r>
                      <a:rPr lang="cs-CZ" sz="2000" b="0" i="1" smtClean="0">
                        <a:latin typeface="Cambria Math"/>
                        <a:ea typeface="Cambria Math"/>
                      </a:rPr>
                      <m:t>=</m:t>
                    </m:r>
                  </m:oMath>
                </a14:m>
                <a:endParaRPr lang="cs-CZ" sz="2000" dirty="0" smtClean="0"/>
              </a:p>
              <a:p>
                <a:endParaRPr lang="cs-CZ" sz="2000" dirty="0" smtClean="0"/>
              </a:p>
              <a:p>
                <a:r>
                  <a:rPr lang="cs-CZ" sz="2000" dirty="0" smtClean="0"/>
                  <a:t>Postupně upravíme.</a:t>
                </a:r>
              </a:p>
              <a:p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0598" y="1865891"/>
                <a:ext cx="6138668" cy="2363147"/>
              </a:xfrm>
              <a:prstGeom prst="rect">
                <a:avLst/>
              </a:prstGeom>
              <a:blipFill rotWithShape="1">
                <a:blip r:embed="rId3"/>
                <a:stretch>
                  <a:fillRect l="-993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16131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ovéPole 11"/>
              <p:cNvSpPr txBox="1"/>
              <p:nvPr/>
            </p:nvSpPr>
            <p:spPr>
              <a:xfrm>
                <a:off x="1691680" y="684283"/>
                <a:ext cx="6219972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Př.1: Určete součet prvních deseti členů posloupnosti, je-li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=1024, 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=−512</m:t>
                      </m:r>
                    </m:oMath>
                  </m:oMathPara>
                </a14:m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2" name="TextovéPol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1680" y="684283"/>
                <a:ext cx="6219972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078" t="-4310" r="-19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660598" y="1865891"/>
                <a:ext cx="6283002" cy="32269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Nejdříve určíme kvocient posloupnosti.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𝑞</m:t>
                    </m:r>
                    <m:r>
                      <a:rPr lang="cs-CZ" sz="2000" b="0" i="1" smtClean="0">
                        <a:latin typeface="Cambria Math"/>
                      </a:rPr>
                      <m:t>=−</m:t>
                    </m:r>
                    <m:f>
                      <m:f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sz="2000" b="0" i="1" smtClean="0">
                            <a:latin typeface="Cambria Math"/>
                          </a:rPr>
                          <m:t>512</m:t>
                        </m:r>
                      </m:num>
                      <m:den>
                        <m:r>
                          <a:rPr lang="cs-CZ" sz="2000" b="0" i="1" smtClean="0">
                            <a:latin typeface="Cambria Math"/>
                          </a:rPr>
                          <m:t>1024</m:t>
                        </m:r>
                      </m:den>
                    </m:f>
                    <m:r>
                      <a:rPr lang="cs-CZ" sz="2000" b="0" i="1" smtClean="0">
                        <a:latin typeface="Cambria Math"/>
                      </a:rPr>
                      <m:t>=−</m:t>
                    </m:r>
                    <m:f>
                      <m:f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cs-CZ" sz="2000" b="0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cs-CZ" sz="2000" dirty="0" smtClean="0"/>
              </a:p>
              <a:p>
                <a:endParaRPr lang="cs-CZ" sz="2000" dirty="0" smtClean="0"/>
              </a:p>
              <a:p>
                <a:r>
                  <a:rPr lang="cs-CZ" sz="2000" dirty="0" smtClean="0"/>
                  <a:t>Dosadíme do vzorce: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10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  <a:ea typeface="Cambria Math"/>
                      </a:rPr>
                      <m:t>∙</m:t>
                    </m:r>
                    <m:f>
                      <m:fPr>
                        <m:ctrlPr>
                          <a:rPr lang="cs-CZ" sz="2000" b="0" i="1" smtClean="0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  <m:t>𝑞</m:t>
                            </m:r>
                          </m:e>
                          <m:sup>
                            <m: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  <m:t>10</m:t>
                            </m:r>
                          </m:sup>
                        </m:sSup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−1</m:t>
                        </m:r>
                      </m:num>
                      <m:den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𝑞</m:t>
                        </m:r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−1</m:t>
                        </m:r>
                      </m:den>
                    </m:f>
                    <m:r>
                      <a:rPr lang="cs-CZ" sz="2000" b="0" i="1" smtClean="0">
                        <a:latin typeface="Cambria Math"/>
                        <a:ea typeface="Cambria Math"/>
                      </a:rPr>
                      <m:t>=1024∙</m:t>
                    </m:r>
                    <m:f>
                      <m:fPr>
                        <m:ctrlPr>
                          <a:rPr lang="cs-CZ" sz="2000" b="0" i="1" smtClean="0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e>
                          <m:sup>
                            <m: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  <m:t>−10</m:t>
                            </m:r>
                          </m:sup>
                        </m:sSup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−1</m:t>
                        </m:r>
                      </m:num>
                      <m:den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−</m:t>
                        </m:r>
                        <m:f>
                          <m:fPr>
                            <m:ctrlP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  <m:t>3</m:t>
                            </m:r>
                          </m:num>
                          <m:den>
                            <m: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den>
                        </m:f>
                      </m:den>
                    </m:f>
                    <m:r>
                      <a:rPr lang="cs-CZ" sz="2000" b="0" i="1" smtClean="0">
                        <a:latin typeface="Cambria Math"/>
                        <a:ea typeface="Cambria Math"/>
                      </a:rPr>
                      <m:t>=</m:t>
                    </m:r>
                  </m:oMath>
                </a14:m>
                <a:endParaRPr lang="cs-CZ" sz="2000" dirty="0" smtClean="0"/>
              </a:p>
              <a:p>
                <a:endParaRPr lang="cs-CZ" sz="2000" dirty="0" smtClean="0"/>
              </a:p>
              <a:p>
                <a:r>
                  <a:rPr lang="cs-CZ" sz="2000" dirty="0" smtClean="0"/>
                  <a:t>Postupně upravíme.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</a:rPr>
                                <m:t>10</m:t>
                              </m:r>
                            </m:sup>
                          </m:s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∙(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−10</m:t>
                              </m:r>
                            </m:sup>
                          </m:s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−1)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−</m:t>
                          </m:r>
                          <m:f>
                            <m:f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cs-CZ" sz="2000" b="0" i="1" smtClean="0">
                                  <a:latin typeface="Cambria Math"/>
                                </a:rPr>
                                <m:t>3</m:t>
                              </m:r>
                            </m:num>
                            <m:den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0598" y="1865891"/>
                <a:ext cx="6283002" cy="3226974"/>
              </a:xfrm>
              <a:prstGeom prst="rect">
                <a:avLst/>
              </a:prstGeom>
              <a:blipFill rotWithShape="1">
                <a:blip r:embed="rId3"/>
                <a:stretch>
                  <a:fillRect l="-97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03973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ovéPole 11"/>
              <p:cNvSpPr txBox="1"/>
              <p:nvPr/>
            </p:nvSpPr>
            <p:spPr>
              <a:xfrm>
                <a:off x="1691680" y="684283"/>
                <a:ext cx="6219972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Př.1: Určete součet prvních deseti členů posloupnosti, je-li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=1024, 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=−512</m:t>
                      </m:r>
                    </m:oMath>
                  </m:oMathPara>
                </a14:m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2" name="TextovéPol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1680" y="684283"/>
                <a:ext cx="6219972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078" t="-4310" r="-19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660598" y="1865891"/>
                <a:ext cx="6283002" cy="32269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Nejdříve určíme kvocient posloupnosti.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𝑞</m:t>
                    </m:r>
                    <m:r>
                      <a:rPr lang="cs-CZ" sz="2000" b="0" i="1" smtClean="0">
                        <a:latin typeface="Cambria Math"/>
                      </a:rPr>
                      <m:t>=−</m:t>
                    </m:r>
                    <m:f>
                      <m:f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sz="2000" b="0" i="1" smtClean="0">
                            <a:latin typeface="Cambria Math"/>
                          </a:rPr>
                          <m:t>512</m:t>
                        </m:r>
                      </m:num>
                      <m:den>
                        <m:r>
                          <a:rPr lang="cs-CZ" sz="2000" b="0" i="1" smtClean="0">
                            <a:latin typeface="Cambria Math"/>
                          </a:rPr>
                          <m:t>1024</m:t>
                        </m:r>
                      </m:den>
                    </m:f>
                    <m:r>
                      <a:rPr lang="cs-CZ" sz="2000" b="0" i="1" smtClean="0">
                        <a:latin typeface="Cambria Math"/>
                      </a:rPr>
                      <m:t>=−</m:t>
                    </m:r>
                    <m:f>
                      <m:f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cs-CZ" sz="2000" b="0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cs-CZ" sz="2000" dirty="0" smtClean="0"/>
              </a:p>
              <a:p>
                <a:endParaRPr lang="cs-CZ" sz="2000" dirty="0" smtClean="0"/>
              </a:p>
              <a:p>
                <a:r>
                  <a:rPr lang="cs-CZ" sz="2000" dirty="0" smtClean="0"/>
                  <a:t>Dosadíme do vzorce: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10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  <a:ea typeface="Cambria Math"/>
                      </a:rPr>
                      <m:t>∙</m:t>
                    </m:r>
                    <m:f>
                      <m:fPr>
                        <m:ctrlPr>
                          <a:rPr lang="cs-CZ" sz="2000" b="0" i="1" smtClean="0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  <m:t>𝑞</m:t>
                            </m:r>
                          </m:e>
                          <m:sup>
                            <m: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  <m:t>10</m:t>
                            </m:r>
                          </m:sup>
                        </m:sSup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−1</m:t>
                        </m:r>
                      </m:num>
                      <m:den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𝑞</m:t>
                        </m:r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−1</m:t>
                        </m:r>
                      </m:den>
                    </m:f>
                    <m:r>
                      <a:rPr lang="cs-CZ" sz="2000" b="0" i="1" smtClean="0">
                        <a:latin typeface="Cambria Math"/>
                        <a:ea typeface="Cambria Math"/>
                      </a:rPr>
                      <m:t>=1024∙</m:t>
                    </m:r>
                    <m:f>
                      <m:fPr>
                        <m:ctrlPr>
                          <a:rPr lang="cs-CZ" sz="2000" b="0" i="1" smtClean="0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e>
                          <m:sup>
                            <m: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  <m:t>−10</m:t>
                            </m:r>
                          </m:sup>
                        </m:sSup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−1</m:t>
                        </m:r>
                      </m:num>
                      <m:den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−</m:t>
                        </m:r>
                        <m:f>
                          <m:fPr>
                            <m:ctrlP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  <m:t>3</m:t>
                            </m:r>
                          </m:num>
                          <m:den>
                            <m: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den>
                        </m:f>
                      </m:den>
                    </m:f>
                    <m:r>
                      <a:rPr lang="cs-CZ" sz="2000" b="0" i="1" smtClean="0">
                        <a:latin typeface="Cambria Math"/>
                        <a:ea typeface="Cambria Math"/>
                      </a:rPr>
                      <m:t>=</m:t>
                    </m:r>
                  </m:oMath>
                </a14:m>
                <a:endParaRPr lang="cs-CZ" sz="2000" dirty="0" smtClean="0"/>
              </a:p>
              <a:p>
                <a:endParaRPr lang="cs-CZ" sz="2000" dirty="0" smtClean="0"/>
              </a:p>
              <a:p>
                <a:r>
                  <a:rPr lang="cs-CZ" sz="2000" dirty="0" smtClean="0"/>
                  <a:t>Postupně upravíme.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</a:rPr>
                                <m:t>10</m:t>
                              </m:r>
                            </m:sup>
                          </m:s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∙(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−10</m:t>
                              </m:r>
                            </m:sup>
                          </m:s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−1)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−</m:t>
                          </m:r>
                          <m:f>
                            <m:f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cs-CZ" sz="2000" b="0" i="1" smtClean="0">
                                  <a:latin typeface="Cambria Math"/>
                                </a:rPr>
                                <m:t>3</m:t>
                              </m:r>
                            </m:num>
                            <m:den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1−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</a:rPr>
                                <m:t>10</m:t>
                              </m:r>
                            </m:sup>
                          </m:sSup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−</m:t>
                          </m:r>
                          <m:f>
                            <m:f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cs-CZ" sz="2000" b="0" i="1" smtClean="0">
                                  <a:latin typeface="Cambria Math"/>
                                </a:rPr>
                                <m:t>3</m:t>
                              </m:r>
                            </m:num>
                            <m:den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0598" y="1865891"/>
                <a:ext cx="6283002" cy="3226974"/>
              </a:xfrm>
              <a:prstGeom prst="rect">
                <a:avLst/>
              </a:prstGeom>
              <a:blipFill rotWithShape="1">
                <a:blip r:embed="rId3"/>
                <a:stretch>
                  <a:fillRect l="-97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59962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ovéPole 11"/>
              <p:cNvSpPr txBox="1"/>
              <p:nvPr/>
            </p:nvSpPr>
            <p:spPr>
              <a:xfrm>
                <a:off x="1691680" y="684283"/>
                <a:ext cx="6219972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Př.1: Určete součet prvních deseti členů posloupnosti, je-li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=1024, 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=−512</m:t>
                      </m:r>
                    </m:oMath>
                  </m:oMathPara>
                </a14:m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2" name="TextovéPol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1680" y="684283"/>
                <a:ext cx="6219972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078" t="-4310" r="-19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660598" y="1865891"/>
                <a:ext cx="6283002" cy="32269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Nejdříve určíme kvocient posloupnosti.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𝑞</m:t>
                    </m:r>
                    <m:r>
                      <a:rPr lang="cs-CZ" sz="2000" b="0" i="1" smtClean="0">
                        <a:latin typeface="Cambria Math"/>
                      </a:rPr>
                      <m:t>=−</m:t>
                    </m:r>
                    <m:f>
                      <m:f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sz="2000" b="0" i="1" smtClean="0">
                            <a:latin typeface="Cambria Math"/>
                          </a:rPr>
                          <m:t>512</m:t>
                        </m:r>
                      </m:num>
                      <m:den>
                        <m:r>
                          <a:rPr lang="cs-CZ" sz="2000" b="0" i="1" smtClean="0">
                            <a:latin typeface="Cambria Math"/>
                          </a:rPr>
                          <m:t>1024</m:t>
                        </m:r>
                      </m:den>
                    </m:f>
                    <m:r>
                      <a:rPr lang="cs-CZ" sz="2000" b="0" i="1" smtClean="0">
                        <a:latin typeface="Cambria Math"/>
                      </a:rPr>
                      <m:t>=−</m:t>
                    </m:r>
                    <m:f>
                      <m:f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cs-CZ" sz="2000" b="0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cs-CZ" sz="2000" dirty="0" smtClean="0"/>
              </a:p>
              <a:p>
                <a:endParaRPr lang="cs-CZ" sz="2000" dirty="0" smtClean="0"/>
              </a:p>
              <a:p>
                <a:r>
                  <a:rPr lang="cs-CZ" sz="2000" dirty="0" smtClean="0"/>
                  <a:t>Dosadíme do vzorce: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10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  <a:ea typeface="Cambria Math"/>
                      </a:rPr>
                      <m:t>∙</m:t>
                    </m:r>
                    <m:f>
                      <m:fPr>
                        <m:ctrlPr>
                          <a:rPr lang="cs-CZ" sz="2000" b="0" i="1" smtClean="0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  <m:t>𝑞</m:t>
                            </m:r>
                          </m:e>
                          <m:sup>
                            <m: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  <m:t>10</m:t>
                            </m:r>
                          </m:sup>
                        </m:sSup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−1</m:t>
                        </m:r>
                      </m:num>
                      <m:den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𝑞</m:t>
                        </m:r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−1</m:t>
                        </m:r>
                      </m:den>
                    </m:f>
                    <m:r>
                      <a:rPr lang="cs-CZ" sz="2000" b="0" i="1" smtClean="0">
                        <a:latin typeface="Cambria Math"/>
                        <a:ea typeface="Cambria Math"/>
                      </a:rPr>
                      <m:t>=1024∙</m:t>
                    </m:r>
                    <m:f>
                      <m:fPr>
                        <m:ctrlPr>
                          <a:rPr lang="cs-CZ" sz="2000" b="0" i="1" smtClean="0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e>
                          <m:sup>
                            <m: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  <m:t>−10</m:t>
                            </m:r>
                          </m:sup>
                        </m:sSup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−1</m:t>
                        </m:r>
                      </m:num>
                      <m:den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−</m:t>
                        </m:r>
                        <m:f>
                          <m:fPr>
                            <m:ctrlP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  <m:t>3</m:t>
                            </m:r>
                          </m:num>
                          <m:den>
                            <m: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den>
                        </m:f>
                      </m:den>
                    </m:f>
                    <m:r>
                      <a:rPr lang="cs-CZ" sz="2000" b="0" i="1" smtClean="0">
                        <a:latin typeface="Cambria Math"/>
                        <a:ea typeface="Cambria Math"/>
                      </a:rPr>
                      <m:t>=</m:t>
                    </m:r>
                  </m:oMath>
                </a14:m>
                <a:endParaRPr lang="cs-CZ" sz="2000" dirty="0" smtClean="0"/>
              </a:p>
              <a:p>
                <a:endParaRPr lang="cs-CZ" sz="2000" dirty="0" smtClean="0"/>
              </a:p>
              <a:p>
                <a:r>
                  <a:rPr lang="cs-CZ" sz="2000" dirty="0" smtClean="0"/>
                  <a:t>Postupně upravíme.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</a:rPr>
                                <m:t>10</m:t>
                              </m:r>
                            </m:sup>
                          </m:s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∙(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−10</m:t>
                              </m:r>
                            </m:sup>
                          </m:s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−1)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−</m:t>
                          </m:r>
                          <m:f>
                            <m:f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cs-CZ" sz="2000" b="0" i="1" smtClean="0">
                                  <a:latin typeface="Cambria Math"/>
                                </a:rPr>
                                <m:t>3</m:t>
                              </m:r>
                            </m:num>
                            <m:den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1−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</a:rPr>
                                <m:t>10</m:t>
                              </m:r>
                            </m:sup>
                          </m:sSup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−</m:t>
                          </m:r>
                          <m:f>
                            <m:f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cs-CZ" sz="2000" b="0" i="1" smtClean="0">
                                  <a:latin typeface="Cambria Math"/>
                                </a:rPr>
                                <m:t>3</m:t>
                              </m:r>
                            </m:num>
                            <m:den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</a:rPr>
                                <m:t>11</m:t>
                              </m:r>
                            </m:sup>
                          </m:sSup>
                          <m:r>
                            <a:rPr lang="cs-CZ" sz="2000" b="0" i="1" smtClean="0">
                              <a:latin typeface="Cambria Math"/>
                            </a:rPr>
                            <m:t>−2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0598" y="1865891"/>
                <a:ext cx="6283002" cy="3226974"/>
              </a:xfrm>
              <a:prstGeom prst="rect">
                <a:avLst/>
              </a:prstGeom>
              <a:blipFill rotWithShape="1">
                <a:blip r:embed="rId3"/>
                <a:stretch>
                  <a:fillRect l="-97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78365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9847</TotalTime>
  <Words>1451</Words>
  <Application>Microsoft Office PowerPoint</Application>
  <PresentationFormat>Předvádění na obrazovce (4:3)</PresentationFormat>
  <Paragraphs>138</Paragraphs>
  <Slides>20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20</vt:i4>
      </vt:variant>
    </vt:vector>
  </HeadingPairs>
  <TitlesOfParts>
    <vt:vector size="21" baseType="lpstr">
      <vt:lpstr>Motiv sady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Zdroje: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Petr</dc:creator>
  <cp:lastModifiedBy>Uživatel</cp:lastModifiedBy>
  <cp:revision>339</cp:revision>
  <dcterms:created xsi:type="dcterms:W3CDTF">2013-03-10T17:32:36Z</dcterms:created>
  <dcterms:modified xsi:type="dcterms:W3CDTF">2013-06-26T20:47:59Z</dcterms:modified>
</cp:coreProperties>
</file>