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691" r:id="rId4"/>
    <p:sldId id="693" r:id="rId5"/>
    <p:sldId id="694" r:id="rId6"/>
    <p:sldId id="695" r:id="rId7"/>
    <p:sldId id="696" r:id="rId8"/>
    <p:sldId id="697" r:id="rId9"/>
    <p:sldId id="698" r:id="rId10"/>
    <p:sldId id="699" r:id="rId11"/>
    <p:sldId id="700" r:id="rId12"/>
    <p:sldId id="701" r:id="rId13"/>
    <p:sldId id="702" r:id="rId14"/>
    <p:sldId id="703" r:id="rId15"/>
    <p:sldId id="704" r:id="rId16"/>
    <p:sldId id="705" r:id="rId17"/>
    <p:sldId id="706" r:id="rId18"/>
    <p:sldId id="707" r:id="rId19"/>
    <p:sldId id="708" r:id="rId20"/>
    <p:sldId id="709" r:id="rId21"/>
    <p:sldId id="710" r:id="rId22"/>
    <p:sldId id="711" r:id="rId23"/>
    <p:sldId id="712" r:id="rId24"/>
    <p:sldId id="713" r:id="rId25"/>
    <p:sldId id="714" r:id="rId26"/>
    <p:sldId id="715" r:id="rId27"/>
    <p:sldId id="716" r:id="rId28"/>
    <p:sldId id="717" r:id="rId29"/>
    <p:sldId id="718" r:id="rId30"/>
    <p:sldId id="720" r:id="rId31"/>
    <p:sldId id="721" r:id="rId32"/>
    <p:sldId id="724" r:id="rId33"/>
    <p:sldId id="288" r:id="rId34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Užití geometrické posloupnosti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13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VY_32_INOVACE_2_1_13_KUR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23.6.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597896" cy="13440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Ze zadání platí, že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=13</m:t>
                    </m:r>
                  </m:oMath>
                </a14:m>
                <a:r>
                  <a:rPr lang="cs-CZ" sz="2000" dirty="0" smtClean="0"/>
                  <a:t>. Nejdříve si uvědomíme, že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597896" cy="1344086"/>
              </a:xfrm>
              <a:prstGeom prst="rect">
                <a:avLst/>
              </a:prstGeom>
              <a:blipFill rotWithShape="1">
                <a:blip r:embed="rId3"/>
                <a:stretch>
                  <a:fillRect l="-923" t="-226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710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597896" cy="1959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Ze zadání platí, že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=13</m:t>
                    </m:r>
                  </m:oMath>
                </a14:m>
                <a:r>
                  <a:rPr lang="cs-CZ" sz="2000" dirty="0" smtClean="0"/>
                  <a:t>. Nejdříve si uvědomíme, že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rovnice.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597896" cy="1959639"/>
              </a:xfrm>
              <a:prstGeom prst="rect">
                <a:avLst/>
              </a:prstGeom>
              <a:blipFill rotWithShape="1">
                <a:blip r:embed="rId3"/>
                <a:stretch>
                  <a:fillRect l="-923" t="-15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424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597896" cy="28974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Ze zadání platí, že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=13</m:t>
                    </m:r>
                  </m:oMath>
                </a14:m>
                <a:r>
                  <a:rPr lang="cs-CZ" sz="2000" dirty="0" smtClean="0"/>
                  <a:t>. Nejdříve si uvědomíme, že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rovnice.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+3+3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=13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Vynásobíme hodnotou q.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597896" cy="2897460"/>
              </a:xfrm>
              <a:prstGeom prst="rect">
                <a:avLst/>
              </a:prstGeom>
              <a:blipFill rotWithShape="1">
                <a:blip r:embed="rId3"/>
                <a:stretch>
                  <a:fillRect l="-923" t="-10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30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597896" cy="3513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Ze zadání platí, že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=13</m:t>
                    </m:r>
                  </m:oMath>
                </a14:m>
                <a:r>
                  <a:rPr lang="cs-CZ" sz="2000" dirty="0" smtClean="0"/>
                  <a:t>. Nejdříve si uvědomíme, že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rovnice.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+3+3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=13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Vynásobíme hodnotou q.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3+3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=13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do kvadratické rovnice v obecném tvaru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597896" cy="3513013"/>
              </a:xfrm>
              <a:prstGeom prst="rect">
                <a:avLst/>
              </a:prstGeom>
              <a:blipFill rotWithShape="1">
                <a:blip r:embed="rId3"/>
                <a:stretch>
                  <a:fillRect l="-923" t="-86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617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597896" cy="41285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Ze zadání platí, že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=13</m:t>
                    </m:r>
                  </m:oMath>
                </a14:m>
                <a:r>
                  <a:rPr lang="cs-CZ" sz="2000" dirty="0" smtClean="0"/>
                  <a:t>. Nejdříve si uvědomíme, že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𝑏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Dosadíme do rovnice.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+3+3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=13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Vynásobíme hodnotou q.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3+3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=13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Upravíme do kvadratické rovnice v obecném tvaru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</a:rPr>
                        <m:t>−10</m:t>
                      </m:r>
                      <m:r>
                        <a:rPr lang="cs-CZ" sz="2000" b="0" i="1" smtClean="0">
                          <a:latin typeface="Cambria Math"/>
                        </a:rPr>
                        <m:t>𝑞</m:t>
                      </m:r>
                      <m:r>
                        <a:rPr lang="cs-CZ" sz="2000" b="0" i="1" smtClean="0">
                          <a:latin typeface="Cambria Math"/>
                        </a:rPr>
                        <m:t>+3=0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Vypočítáme kořeny kvadratické rovnice.</a:t>
                </a:r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597896" cy="4128566"/>
              </a:xfrm>
              <a:prstGeom prst="rect">
                <a:avLst/>
              </a:prstGeom>
              <a:blipFill rotWithShape="1">
                <a:blip r:embed="rId3"/>
                <a:stretch>
                  <a:fillRect l="-923" t="-7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246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930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978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9783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22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2479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Tedy: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=3∙3=9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2479910"/>
              </a:xfrm>
              <a:prstGeom prst="rect">
                <a:avLst/>
              </a:prstGeom>
              <a:blipFill rotWithShape="1">
                <a:blip r:embed="rId3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7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30954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Tedy: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=3∙3=9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Hledané délky hran kvádru jsou tedy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 3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,9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Určíme povrch kvádru.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3095463"/>
              </a:xfrm>
              <a:prstGeom prst="rect">
                <a:avLst/>
              </a:prstGeom>
              <a:blipFill rotWithShape="1">
                <a:blip r:embed="rId3"/>
                <a:stretch>
                  <a:fillRect l="-889" b="-255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355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3403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Tedy: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=3∙3=9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Hledané délky hran kvádru jsou tedy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 3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,9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Určíme povrch kvádru.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𝑆</m:t>
                      </m:r>
                      <m:r>
                        <a:rPr lang="cs-CZ" sz="2000" b="0" i="1" smtClean="0">
                          <a:latin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𝑎𝑏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𝑎𝑐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𝑏𝑐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3403239"/>
              </a:xfrm>
              <a:prstGeom prst="rect">
                <a:avLst/>
              </a:prstGeom>
              <a:blipFill rotWithShape="1">
                <a:blip r:embed="rId3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620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421751" y="214727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871579" y="441819"/>
            <a:ext cx="404788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Užití geometrické posloupnosti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464591" y="4137327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754997" y="1547109"/>
                <a:ext cx="8281050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400" dirty="0" smtClean="0"/>
                  <a:t>Př.1: Délky hran kvádru tvoří tři po sobě jdoucí členy geometrické</a:t>
                </a:r>
              </a:p>
              <a:p>
                <a:r>
                  <a:rPr lang="cs-CZ" sz="2400" dirty="0" smtClean="0"/>
                  <a:t>posloupnosti, součet délky šířky a hloubky </a:t>
                </a:r>
                <a:r>
                  <a:rPr lang="cs-CZ" sz="2400" dirty="0"/>
                  <a:t>kvádru </a:t>
                </a:r>
                <a:r>
                  <a:rPr lang="cs-CZ" sz="2400" dirty="0" smtClean="0"/>
                  <a:t>je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</a:rPr>
                      <m:t>1</m:t>
                    </m:r>
                    <m:r>
                      <a:rPr lang="cs-CZ" sz="2400" b="0" i="1" smtClean="0">
                        <a:latin typeface="Cambria Math"/>
                      </a:rPr>
                      <m:t>3 </m:t>
                    </m:r>
                    <m:r>
                      <a:rPr lang="cs-CZ" sz="24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400" dirty="0" smtClean="0"/>
                  <a:t>.</a:t>
                </a:r>
              </a:p>
              <a:p>
                <a:r>
                  <a:rPr lang="cs-CZ" sz="2400" dirty="0" smtClean="0"/>
                  <a:t>Vypočítejte </a:t>
                </a:r>
                <a:r>
                  <a:rPr lang="cs-CZ" sz="2400" dirty="0"/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400" b="0" i="0" smtClean="0">
                        <a:latin typeface="Cambria Math"/>
                      </a:rPr>
                      <m:t>27</m:t>
                    </m:r>
                    <m:r>
                      <a:rPr lang="cs-CZ" sz="2400" b="0" i="1" smtClean="0"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97" y="1547109"/>
                <a:ext cx="8281050" cy="1200329"/>
              </a:xfrm>
              <a:prstGeom prst="rect">
                <a:avLst/>
              </a:prstGeom>
              <a:blipFill rotWithShape="1">
                <a:blip r:embed="rId4"/>
                <a:stretch>
                  <a:fillRect l="-1178" t="-4061" r="-221" b="-1066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827584" y="3717183"/>
                <a:ext cx="7579639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400" dirty="0" smtClean="0"/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4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400" b="0" i="1" smtClean="0">
                        <a:latin typeface="Cambria Math"/>
                      </a:rPr>
                      <m:t>−68</m:t>
                    </m:r>
                    <m:r>
                      <a:rPr lang="cs-CZ" sz="2400" b="0" i="1" smtClean="0">
                        <a:latin typeface="Cambria Math"/>
                      </a:rPr>
                      <m:t>𝑥</m:t>
                    </m:r>
                    <m:r>
                      <a:rPr lang="cs-CZ" sz="2400" b="0" i="1" smtClean="0">
                        <a:latin typeface="Cambria Math"/>
                      </a:rPr>
                      <m:t>+256=0</m:t>
                    </m:r>
                  </m:oMath>
                </a14:m>
                <a:r>
                  <a:rPr lang="cs-CZ" sz="2400" dirty="0" smtClean="0"/>
                  <a:t> </a:t>
                </a:r>
              </a:p>
              <a:p>
                <a:r>
                  <a:rPr lang="cs-CZ" sz="2400" dirty="0" smtClean="0"/>
                  <a:t>vložte tři čísla tak, aby spolu s vypočítanými kořeny tvořily </a:t>
                </a:r>
              </a:p>
              <a:p>
                <a:r>
                  <a:rPr lang="cs-CZ" sz="2400" dirty="0" smtClean="0"/>
                  <a:t>pět po sobě jdoucích členů geometrické posloupnosti.</a:t>
                </a:r>
                <a:endParaRPr lang="cs-CZ" sz="2400" dirty="0"/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717183"/>
                <a:ext cx="7579639" cy="1200329"/>
              </a:xfrm>
              <a:prstGeom prst="rect">
                <a:avLst/>
              </a:prstGeom>
              <a:blipFill rotWithShape="1">
                <a:blip r:embed="rId5"/>
                <a:stretch>
                  <a:fillRect l="-1287" t="-4061" b="-1066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3403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Tedy: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=3∙3=9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Hledané délky hran kvádru jsou tedy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 3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,9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Určíme povrch kvádru.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𝑆</m:t>
                      </m:r>
                      <m:r>
                        <a:rPr lang="cs-CZ" sz="2000" b="0" i="1" smtClean="0">
                          <a:latin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𝑎𝑏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𝑎𝑐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𝑏𝑐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3+9+27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3403239"/>
              </a:xfrm>
              <a:prstGeom prst="rect">
                <a:avLst/>
              </a:prstGeom>
              <a:blipFill rotWithShape="1">
                <a:blip r:embed="rId3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303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3403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Tedy: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=3∙3=9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Hledané délky hran kvádru jsou tedy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 3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,9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Určíme povrch kvádru.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𝑆</m:t>
                      </m:r>
                      <m:r>
                        <a:rPr lang="cs-CZ" sz="2000" b="0" i="1" smtClean="0">
                          <a:latin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𝑎𝑏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𝑎𝑐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𝑏𝑐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3+9+27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=2∙39=78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3403239"/>
              </a:xfrm>
              <a:prstGeom prst="rect">
                <a:avLst/>
              </a:prstGeom>
              <a:blipFill rotWithShape="1">
                <a:blip r:embed="rId3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247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6853983" cy="3785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cs-CZ" sz="2000" b="0" i="1" smtClean="0">
                              <a:latin typeface="Cambria Math"/>
                            </a:rPr>
                            <m:t>−3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b="0" dirty="0" smtClean="0"/>
              </a:p>
              <a:p>
                <a:r>
                  <a:rPr lang="cs-CZ" sz="2000" dirty="0" smtClean="0"/>
                  <a:t>Tedy: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=3∙3=9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Hledané délky hran kvádru jsou tedy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 3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  <m:r>
                      <a:rPr lang="cs-CZ" sz="2000" b="0" i="1" smtClean="0">
                        <a:latin typeface="Cambria Math"/>
                      </a:rPr>
                      <m:t>,9</m:t>
                    </m:r>
                    <m:r>
                      <a:rPr lang="cs-CZ" sz="2000" b="0" i="1" smtClean="0"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Určíme povrch kvádru.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𝑆</m:t>
                      </m:r>
                      <m:r>
                        <a:rPr lang="cs-CZ" sz="2000" b="0" i="1" smtClean="0">
                          <a:latin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𝑎𝑏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𝑎𝑐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𝑏𝑐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3+9+27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=2∙39=78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Povrch kvádru je tedy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78 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6853983" cy="3785332"/>
              </a:xfrm>
              <a:prstGeom prst="rect">
                <a:avLst/>
              </a:prstGeom>
              <a:blipFill rotWithShape="1">
                <a:blip r:embed="rId3"/>
                <a:stretch>
                  <a:fillRect l="-88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983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426341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4263411" cy="1015663"/>
              </a:xfrm>
              <a:prstGeom prst="rect">
                <a:avLst/>
              </a:prstGeom>
              <a:blipFill rotWithShape="1">
                <a:blip r:embed="rId3"/>
                <a:stretch>
                  <a:fillRect l="-1574" t="-3012" r="-8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201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5487592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Vyjde nám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Toto je první a pátý člen geometrické posloupnosti.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5487592" cy="1938992"/>
              </a:xfrm>
              <a:prstGeom prst="rect">
                <a:avLst/>
              </a:prstGeom>
              <a:blipFill rotWithShape="1">
                <a:blip r:embed="rId3"/>
                <a:stretch>
                  <a:fillRect l="-1222" t="-1572" r="-333" b="-47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59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5487592" cy="26448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Vyjde nám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Toto je první a pátý člen geometrické posloupnosti.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5487592" cy="2644827"/>
              </a:xfrm>
              <a:prstGeom prst="rect">
                <a:avLst/>
              </a:prstGeom>
              <a:blipFill rotWithShape="1">
                <a:blip r:embed="rId3"/>
                <a:stretch>
                  <a:fillRect l="-1222" t="-1152" r="-333" b="-92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40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5487592" cy="26497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Vyjde nám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Toto je první a pátý člen geometrické posloupnosti.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=64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5487592" cy="2649764"/>
              </a:xfrm>
              <a:prstGeom prst="rect">
                <a:avLst/>
              </a:prstGeom>
              <a:blipFill rotWithShape="1">
                <a:blip r:embed="rId3"/>
                <a:stretch>
                  <a:fillRect l="-1222" t="-1149" r="-333" b="-89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619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5487592" cy="26497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Vyjde nám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Toto je první a pátý člen geometrické posloupnosti.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5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groupChrPr>
                        <m:e/>
                      </m:groupCh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=64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4∙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𝑞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=64</m:t>
                      </m:r>
                      <m:groupChr>
                        <m:groupChrPr>
                          <m:chr m:val="⇒"/>
                          <m:pos m:val="top"/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groupChrPr>
                        <m:e/>
                      </m:groupCh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5487592" cy="2649764"/>
              </a:xfrm>
              <a:prstGeom prst="rect">
                <a:avLst/>
              </a:prstGeom>
              <a:blipFill rotWithShape="1">
                <a:blip r:embed="rId3"/>
                <a:stretch>
                  <a:fillRect l="-1222" t="-1149" r="-333" b="-89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386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5487592" cy="2957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Vyjde nám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Toto je první a pátý člen geometrické posloupnosti.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cs-CZ" sz="2000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=64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=64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groupChrPr>
                      <m:e/>
                    </m:groupCh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4∙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=64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groupChrPr>
                      <m:e/>
                    </m:groupCh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cs-CZ" sz="2000" dirty="0" smtClean="0"/>
                  <a:t>16</a:t>
                </a:r>
              </a:p>
              <a:p>
                <a:r>
                  <a:rPr lang="cs-CZ" sz="2000" dirty="0" smtClean="0"/>
                  <a:t>Řešením jsou možnosti: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5487592" cy="2957541"/>
              </a:xfrm>
              <a:prstGeom prst="rect">
                <a:avLst/>
              </a:prstGeom>
              <a:blipFill rotWithShape="1">
                <a:blip r:embed="rId3"/>
                <a:stretch>
                  <a:fillRect l="-1222" t="-1031" r="-333" b="-26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92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5487592" cy="32653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vyřešíme kvadratickou rovnici.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cs-CZ" sz="200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=256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Vyjde nám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=4,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=64</m:t>
                      </m:r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Toto je první a pátý člen geometrické posloupnosti.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</m:oMath>
                  </m:oMathPara>
                </a14:m>
                <a:endParaRPr lang="cs-CZ" sz="2000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=64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=64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groupChrPr>
                      <m:e/>
                    </m:groupCh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4∙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=64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groupChrPr>
                      <m:e/>
                    </m:groupCh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4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cs-CZ" sz="2000" dirty="0" smtClean="0"/>
                  <a:t>16</a:t>
                </a:r>
              </a:p>
              <a:p>
                <a:r>
                  <a:rPr lang="cs-CZ" sz="2000" dirty="0" smtClean="0"/>
                  <a:t>Řešením jsou možnosti: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</a:rPr>
                      <m:t>=2∨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=−2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Obě tyto možnosti dosadíme.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5487592" cy="3265317"/>
              </a:xfrm>
              <a:prstGeom prst="rect">
                <a:avLst/>
              </a:prstGeom>
              <a:blipFill rotWithShape="1">
                <a:blip r:embed="rId3"/>
                <a:stretch>
                  <a:fillRect l="-1222" t="-933" r="-333" b="-22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668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562198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Délky hran kvádru označíme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5621988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1083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13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264001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</m:t>
                    </m:r>
                  </m:oMath>
                </a14:m>
                <a:r>
                  <a:rPr lang="cs-CZ" sz="2000" dirty="0" smtClean="0"/>
                  <a:t> (kořen rovnice)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∙2=8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=32</m:t>
                      </m:r>
                    </m:oMath>
                  </m:oMathPara>
                </a14:m>
                <a:endParaRPr lang="cs-CZ" sz="2000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=64</m:t>
                    </m:r>
                  </m:oMath>
                </a14:m>
                <a:r>
                  <a:rPr lang="cs-CZ" sz="2000" dirty="0" smtClean="0"/>
                  <a:t>(kořen rovnice)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2640018" cy="1631216"/>
              </a:xfrm>
              <a:prstGeom prst="rect">
                <a:avLst/>
              </a:prstGeom>
              <a:blipFill rotWithShape="1">
                <a:blip r:embed="rId3"/>
                <a:stretch>
                  <a:fillRect t="-1873" r="-1617" b="-59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60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691680" y="2132856"/>
                <a:ext cx="264001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=4</m:t>
                    </m:r>
                  </m:oMath>
                </a14:m>
                <a:r>
                  <a:rPr lang="cs-CZ" sz="2000" dirty="0" smtClean="0"/>
                  <a:t> (kořen rovnice)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−2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=−8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(−2)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=16</m:t>
                      </m:r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=4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−2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=−32</m:t>
                      </m:r>
                    </m:oMath>
                  </m:oMathPara>
                </a14:m>
                <a:endParaRPr lang="cs-CZ" sz="2000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5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=64</m:t>
                    </m:r>
                  </m:oMath>
                </a14:m>
                <a:r>
                  <a:rPr lang="cs-CZ" sz="2000" dirty="0" smtClean="0"/>
                  <a:t>(kořen rovnice)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132856"/>
                <a:ext cx="2640018" cy="1631216"/>
              </a:xfrm>
              <a:prstGeom prst="rect">
                <a:avLst/>
              </a:prstGeom>
              <a:blipFill rotWithShape="1">
                <a:blip r:embed="rId3"/>
                <a:stretch>
                  <a:fillRect t="-1873" r="-1617" b="-59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64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Př.2: Mezi kořeny kvadratické rovnice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−68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𝑥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+256=0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vložte tři čísla tak, aby spolu s vypočítanými kořeny tvořily 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pět po sobě jdoucích členů geometrické posloupnosti.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715056"/>
                <a:ext cx="6366936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57" t="-2994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763688" y="2420888"/>
                <a:ext cx="330936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Posloupnosti tedy mohou být: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4,−8,16,−32,64</m:t>
                      </m:r>
                    </m:oMath>
                  </m:oMathPara>
                </a14:m>
                <a:endParaRPr lang="cs-CZ" sz="2000" dirty="0" smtClean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/>
                  <a:t> nebo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4,8,16,32,64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2420888"/>
                <a:ext cx="3309367" cy="1323439"/>
              </a:xfrm>
              <a:prstGeom prst="rect">
                <a:avLst/>
              </a:prstGeom>
              <a:blipFill rotWithShape="1">
                <a:blip r:embed="rId3"/>
                <a:stretch>
                  <a:fillRect l="-1842" t="-2304" r="-11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266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5621988" cy="22101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Délky hran kvádru označíme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5621988" cy="2210157"/>
              </a:xfrm>
              <a:prstGeom prst="rect">
                <a:avLst/>
              </a:prstGeom>
              <a:blipFill rotWithShape="1">
                <a:blip r:embed="rId3"/>
                <a:stretch>
                  <a:fillRect l="-1083" t="-137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99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5621988" cy="25179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Délky hran kvádru označíme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Vše dosadíme do vzorce pro objem: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𝑉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𝑐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5621988" cy="2517933"/>
              </a:xfrm>
              <a:prstGeom prst="rect">
                <a:avLst/>
              </a:prstGeom>
              <a:blipFill rotWithShape="1">
                <a:blip r:embed="rId3"/>
                <a:stretch>
                  <a:fillRect l="-1083" t="-1211" b="-33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813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7689221" cy="29636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Délky hran kvádru označíme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Vše dosadíme do vzorce pro objem: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𝑉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7689221" cy="2963632"/>
              </a:xfrm>
              <a:prstGeom prst="rect">
                <a:avLst/>
              </a:prstGeom>
              <a:blipFill rotWithShape="1">
                <a:blip r:embed="rId3"/>
                <a:stretch>
                  <a:fillRect l="-792" t="-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24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7689221" cy="3367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Délky hran kvádru označíme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Vše dosadíme do vzorce pro objem: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𝑉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Platí: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</a:rPr>
                      <m:t>=27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7689221" cy="3367910"/>
              </a:xfrm>
              <a:prstGeom prst="rect">
                <a:avLst/>
              </a:prstGeom>
              <a:blipFill rotWithShape="1">
                <a:blip r:embed="rId3"/>
                <a:stretch>
                  <a:fillRect l="-792" t="-904" b="-687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662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7689221" cy="3367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Délky hran kvádru označíme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,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</a:rPr>
                      <m:t>.</m:t>
                    </m:r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Platí: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cs-CZ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𝑏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𝑐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cs-CZ" sz="20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𝑞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Vše dosadíme do vzorce pro objem: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𝑉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𝑞</m:t>
                        </m:r>
                      </m:den>
                    </m:f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𝑎</m:t>
                        </m:r>
                      </m:e>
                      <m:sub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𝑞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cs-CZ" sz="20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Platí: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cs-CZ" sz="2000" b="0" i="1" smtClean="0">
                        <a:latin typeface="Cambria Math"/>
                      </a:rPr>
                      <m:t>=27</m:t>
                    </m:r>
                    <m:groupChr>
                      <m:groupChrPr>
                        <m:chr m:val="⇒"/>
                        <m:pos m:val="top"/>
                        <m:ctrlPr>
                          <a:rPr lang="cs-CZ" sz="2000" b="0" i="1" smtClean="0">
                            <a:latin typeface="Cambria Math"/>
                          </a:rPr>
                        </m:ctrlPr>
                      </m:groupChrPr>
                      <m:e/>
                    </m:groupCh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=3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7689221" cy="3367910"/>
              </a:xfrm>
              <a:prstGeom prst="rect">
                <a:avLst/>
              </a:prstGeom>
              <a:blipFill rotWithShape="1">
                <a:blip r:embed="rId3"/>
                <a:stretch>
                  <a:fillRect l="-792" t="-904" b="-687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14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Délky hran kvádru tvoří tři po sobě jdoucí členy geometrické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posloupnosti, součet délky šířky a hloubky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kvádru 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je </a:t>
                </a:r>
                <a14:m>
                  <m:oMath xmlns:m="http://schemas.openxmlformats.org/officeDocument/2006/math">
                    <m:r>
                      <a:rPr lang="cs-CZ" sz="2000" i="1">
                        <a:solidFill>
                          <a:schemeClr val="accent1"/>
                        </a:solidFill>
                        <a:latin typeface="Cambria Math"/>
                      </a:rPr>
                      <m:t>1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3 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𝑐𝑚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Vypočítejte </a:t>
                </a:r>
                <a:r>
                  <a:rPr lang="cs-CZ" sz="2000" dirty="0">
                    <a:solidFill>
                      <a:schemeClr val="accent1"/>
                    </a:solidFill>
                  </a:rPr>
                  <a:t>povrch kvádru, víte-li, že jeho objem je </a:t>
                </a:r>
                <a14:m>
                  <m:oMath xmlns:m="http://schemas.openxmlformats.org/officeDocument/2006/math">
                    <m:r>
                      <a:rPr lang="cs-CZ" sz="2000" b="0" i="0" smtClean="0">
                        <a:solidFill>
                          <a:schemeClr val="accent1"/>
                        </a:solidFill>
                        <a:latin typeface="Cambria Math"/>
                      </a:rPr>
                      <m:t>27</m:t>
                    </m:r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chemeClr val="accent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691" y="715056"/>
                <a:ext cx="6943760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966" t="-2994" r="-176" b="-95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886369" y="2060848"/>
                <a:ext cx="38547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Ze zadání platí, že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𝑏</m:t>
                    </m:r>
                    <m:r>
                      <a:rPr lang="cs-CZ" sz="2000" b="0" i="1" smtClean="0">
                        <a:latin typeface="Cambria Math"/>
                      </a:rPr>
                      <m:t>+</m:t>
                    </m:r>
                    <m:r>
                      <a:rPr lang="cs-CZ" sz="2000" b="0" i="1" smtClean="0">
                        <a:latin typeface="Cambria Math"/>
                      </a:rPr>
                      <m:t>𝑐</m:t>
                    </m:r>
                    <m:r>
                      <a:rPr lang="cs-CZ" sz="2000" b="0" i="1" smtClean="0">
                        <a:latin typeface="Cambria Math"/>
                      </a:rPr>
                      <m:t>=13</m:t>
                    </m:r>
                  </m:oMath>
                </a14:m>
                <a:r>
                  <a:rPr lang="cs-CZ" sz="2000" dirty="0" smtClean="0"/>
                  <a:t>. </a:t>
                </a:r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369" y="2060848"/>
                <a:ext cx="3854710" cy="400110"/>
              </a:xfrm>
              <a:prstGeom prst="rect">
                <a:avLst/>
              </a:prstGeom>
              <a:blipFill rotWithShape="1">
                <a:blip r:embed="rId3"/>
                <a:stretch>
                  <a:fillRect l="-1580" t="-7576" r="-632" b="-257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679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9906</TotalTime>
  <Words>3143</Words>
  <Application>Microsoft Office PowerPoint</Application>
  <PresentationFormat>Předvádění na obrazovce (4:3)</PresentationFormat>
  <Paragraphs>332</Paragraphs>
  <Slides>33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346</cp:revision>
  <dcterms:created xsi:type="dcterms:W3CDTF">2013-03-10T17:32:36Z</dcterms:created>
  <dcterms:modified xsi:type="dcterms:W3CDTF">2013-06-26T20:58:31Z</dcterms:modified>
</cp:coreProperties>
</file>