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724" r:id="rId4"/>
    <p:sldId id="725" r:id="rId5"/>
    <p:sldId id="726" r:id="rId6"/>
    <p:sldId id="727" r:id="rId7"/>
    <p:sldId id="728" r:id="rId8"/>
    <p:sldId id="729" r:id="rId9"/>
    <p:sldId id="730" r:id="rId10"/>
    <p:sldId id="731" r:id="rId11"/>
    <p:sldId id="732" r:id="rId12"/>
    <p:sldId id="733" r:id="rId13"/>
    <p:sldId id="734" r:id="rId14"/>
    <p:sldId id="735" r:id="rId15"/>
    <p:sldId id="736" r:id="rId16"/>
    <p:sldId id="737" r:id="rId17"/>
    <p:sldId id="738" r:id="rId18"/>
    <p:sldId id="739" r:id="rId19"/>
    <p:sldId id="740" r:id="rId20"/>
    <p:sldId id="741" r:id="rId21"/>
    <p:sldId id="742" r:id="rId22"/>
    <p:sldId id="743" r:id="rId23"/>
    <p:sldId id="744" r:id="rId24"/>
    <p:sldId id="745" r:id="rId25"/>
    <p:sldId id="746" r:id="rId26"/>
    <p:sldId id="747" r:id="rId27"/>
    <p:sldId id="748" r:id="rId28"/>
    <p:sldId id="288" r:id="rId29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Užití geometrické posloupnosti 2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14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VY_32_INOVACE_2_1_14_KUR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23.6.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669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66973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556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1723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Také tento výraz usměrníme.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1723870"/>
              </a:xfrm>
              <a:prstGeom prst="rect">
                <a:avLst/>
              </a:prstGeom>
              <a:blipFill rotWithShape="1">
                <a:blip r:embed="rId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6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2432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Také tento výraz usměrníme.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2432076"/>
              </a:xfrm>
              <a:prstGeom prst="rect">
                <a:avLst/>
              </a:prstGeom>
              <a:blipFill rotWithShape="1">
                <a:blip r:embed="rId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44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2432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Také tento výraz usměrníme.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2432076"/>
              </a:xfrm>
              <a:prstGeom prst="rect">
                <a:avLst/>
              </a:prstGeom>
              <a:blipFill rotWithShape="1">
                <a:blip r:embed="rId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120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2741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Také tento výraz usměrníme.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2741584"/>
              </a:xfrm>
              <a:prstGeom prst="rect">
                <a:avLst/>
              </a:prstGeom>
              <a:blipFill rotWithShape="1">
                <a:blip r:embed="rId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90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7743313" cy="3357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Také tento výraz usměrníme.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Vidíme, že nám vyšla stejná hodnota. Což je zároveň důkaz, že se jedná o tři členy geometrické posloupnosti</a:t>
                </a:r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7743313" cy="3357137"/>
              </a:xfrm>
              <a:prstGeom prst="rect">
                <a:avLst/>
              </a:prstGeom>
              <a:blipFill rotWithShape="1">
                <a:blip r:embed="rId3"/>
                <a:stretch>
                  <a:fillRect l="-787" r="-315" b="-23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99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951772" y="684283"/>
            <a:ext cx="7851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Ve městě dnes žije 34 500 obyvatel. Kolik lidí bude v městě žít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za 6 let, jestliže každoroční přírůstek obyvatelstva lze odhadnout na 1,5%?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43608" y="1844824"/>
                <a:ext cx="753198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Označíme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=34500</m:t>
                    </m:r>
                  </m:oMath>
                </a14:m>
                <a:r>
                  <a:rPr lang="cs-CZ" sz="2000" dirty="0" smtClean="0"/>
                  <a:t>.  Dále si uvědomíme, že počet obyvatel bude druhý rok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101,5</m:t>
                    </m:r>
                  </m:oMath>
                </a14:m>
                <a:r>
                  <a:rPr lang="cs-CZ" sz="2000" dirty="0" smtClean="0"/>
                  <a:t>% z 34500. 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844824"/>
                <a:ext cx="7531982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809" t="-4310" r="-162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416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951772" y="684283"/>
            <a:ext cx="7851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Ve městě dnes žije 34 500 obyvatel. Kolik lidí bude v městě žít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za 6 let, jestliže každoroční přírůstek obyvatelstva lze odhadnout na 1,5%?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43608" y="1844824"/>
                <a:ext cx="753198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Označíme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=34500</m:t>
                    </m:r>
                  </m:oMath>
                </a14:m>
                <a:r>
                  <a:rPr lang="cs-CZ" sz="2000" dirty="0" smtClean="0"/>
                  <a:t>.  Dále si uvědomíme, že počet obyvatel bude druhý rok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101,5</m:t>
                    </m:r>
                  </m:oMath>
                </a14:m>
                <a:r>
                  <a:rPr lang="cs-CZ" sz="2000" dirty="0" smtClean="0"/>
                  <a:t>% z 34500. Tedy kvocient je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=1,015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Vypočítáme šestý člen této posloupnosti.</a:t>
                </a: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844824"/>
                <a:ext cx="7531982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809" t="-2304" r="-1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41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951772" y="684283"/>
            <a:ext cx="7851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Ve městě dnes žije 34 500 obyvatel. Kolik lidí bude v městě žít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za 6 let, jestliže každoroční přírůstek obyvatelstva lze odhadnout na 1,5%?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43608" y="1844824"/>
                <a:ext cx="7531982" cy="19425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Označíme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=34500</m:t>
                    </m:r>
                  </m:oMath>
                </a14:m>
                <a:r>
                  <a:rPr lang="cs-CZ" sz="2000" dirty="0" smtClean="0"/>
                  <a:t>.  Dále si uvědomíme, že počet obyvatel bude druhý rok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101,5</m:t>
                    </m:r>
                  </m:oMath>
                </a14:m>
                <a:r>
                  <a:rPr lang="cs-CZ" sz="2000" dirty="0" smtClean="0"/>
                  <a:t>% z 34500. Tedy kvocient je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=1,015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Vypočítáme šestý člen této posloupnosti.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=34500∙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1,015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37166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844824"/>
                <a:ext cx="7531982" cy="1942519"/>
              </a:xfrm>
              <a:prstGeom prst="rect">
                <a:avLst/>
              </a:prstGeom>
              <a:blipFill rotWithShape="1">
                <a:blip r:embed="rId2"/>
                <a:stretch>
                  <a:fillRect l="-809" t="-1572" r="-1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1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951772" y="684283"/>
            <a:ext cx="7851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Ve městě dnes žije 34 500 obyvatel. Kolik lidí bude v městě žít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za 6 let, jestliže každoroční přírůstek obyvatelstva lze odhadnout na 1,5%?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43608" y="1844824"/>
                <a:ext cx="7531982" cy="2250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Označíme si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=34500</m:t>
                    </m:r>
                  </m:oMath>
                </a14:m>
                <a:r>
                  <a:rPr lang="cs-CZ" sz="2000" dirty="0" smtClean="0"/>
                  <a:t>.  Dále si uvědomíme, že počet obyvatel bude druhý rok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101,5</m:t>
                    </m:r>
                  </m:oMath>
                </a14:m>
                <a:r>
                  <a:rPr lang="cs-CZ" sz="2000" dirty="0" smtClean="0"/>
                  <a:t>% z 34500. Tedy kvocient je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=1,015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Vypočítáme šestý člen této posloupnosti.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6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=34500∙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1,015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37166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Za šest let bude podle odhadu mít 37166 obyvatel.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844824"/>
                <a:ext cx="7531982" cy="2250296"/>
              </a:xfrm>
              <a:prstGeom prst="rect">
                <a:avLst/>
              </a:prstGeom>
              <a:blipFill rotWithShape="1">
                <a:blip r:embed="rId2"/>
                <a:stretch>
                  <a:fillRect l="-809" t="-1355" r="-162" b="-406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254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421751" y="1400376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627784" y="413167"/>
            <a:ext cx="427230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Užití geometrické posloupnosti 2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464591" y="4077072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/>
              <p:cNvSpPr txBox="1"/>
              <p:nvPr/>
            </p:nvSpPr>
            <p:spPr>
              <a:xfrm>
                <a:off x="596190" y="1254705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/>
                  <a:t> tvoří tři po sobě jdoucí</a:t>
                </a:r>
              </a:p>
              <a:p>
                <a:r>
                  <a:rPr lang="cs-CZ" sz="2000" dirty="0"/>
                  <a:t>č</a:t>
                </a:r>
                <a:r>
                  <a:rPr lang="cs-CZ" sz="2000" dirty="0" smtClean="0"/>
                  <a:t>leny geometrické posloupnosti.</a:t>
                </a:r>
                <a:endParaRPr lang="cs-CZ" sz="2000" dirty="0"/>
              </a:p>
            </p:txBody>
          </p:sp>
        </mc:Choice>
        <mc:Fallback xmlns=""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190" y="1254705"/>
                <a:ext cx="7317068" cy="751168"/>
              </a:xfrm>
              <a:prstGeom prst="rect">
                <a:avLst/>
              </a:prstGeom>
              <a:blipFill rotWithShape="1">
                <a:blip r:embed="rId4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ovéPole 8"/>
          <p:cNvSpPr txBox="1"/>
          <p:nvPr/>
        </p:nvSpPr>
        <p:spPr>
          <a:xfrm>
            <a:off x="497471" y="2636912"/>
            <a:ext cx="7851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Př.2: Ve městě dnes žije 34 500 obyvatel. Kolik lidí bude v městě žít </a:t>
            </a:r>
          </a:p>
          <a:p>
            <a:r>
              <a:rPr lang="cs-CZ" sz="2000" dirty="0" smtClean="0"/>
              <a:t>za 6 let, jestliže každoroční přírůstek obyvatelstva lze odhadnout na 1,5%?</a:t>
            </a:r>
            <a:endParaRPr lang="cs-CZ" sz="20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49557" y="4083169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Př.3: Stanovte takové číslo, aby zvětšeno postupně o 1, 3, 7 dalo tři po sobě</a:t>
            </a:r>
          </a:p>
          <a:p>
            <a:r>
              <a:rPr lang="cs-CZ" sz="2000" dirty="0" smtClean="0"/>
              <a:t>jdoucí členy geometrické posloupnosti.</a:t>
            </a:r>
            <a:endParaRPr lang="cs-CZ" sz="2000" dirty="0"/>
          </a:p>
        </p:txBody>
      </p:sp>
      <p:sp>
        <p:nvSpPr>
          <p:cNvPr id="23" name="Šipka doprava 22">
            <a:hlinkClick r:id="rId5" action="ppaction://hlinksldjump"/>
          </p:cNvPr>
          <p:cNvSpPr/>
          <p:nvPr/>
        </p:nvSpPr>
        <p:spPr>
          <a:xfrm>
            <a:off x="8464591" y="2810835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817" b="-73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166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1902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1902444"/>
              </a:xfrm>
              <a:prstGeom prst="rect">
                <a:avLst/>
              </a:prstGeom>
              <a:blipFill rotWithShape="1">
                <a:blip r:embed="rId2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896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2569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</a:t>
                </a:r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2569101"/>
              </a:xfrm>
              <a:prstGeom prst="rect">
                <a:avLst/>
              </a:prstGeom>
              <a:blipFill rotWithShape="1">
                <a:blip r:embed="rId2"/>
                <a:stretch>
                  <a:fillRect l="-817" b="-33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44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287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Nejdříve vynásobíme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+1)(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+3)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2876878"/>
              </a:xfrm>
              <a:prstGeom prst="rect">
                <a:avLst/>
              </a:prstGeom>
              <a:blipFill rotWithShape="1">
                <a:blip r:embed="rId2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17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3184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Nejdříve vynásobíme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+1)(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+3)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+1)(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+7)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3184654"/>
              </a:xfrm>
              <a:prstGeom prst="rect">
                <a:avLst/>
              </a:prstGeom>
              <a:blipFill rotWithShape="1">
                <a:blip r:embed="rId2"/>
                <a:stretch>
                  <a:fillRect l="-817" b="-9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611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34924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Nejdříve vynásobíme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+1)(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+3)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+1)(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+6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+9=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+8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b="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3492431"/>
              </a:xfrm>
              <a:prstGeom prst="rect">
                <a:avLst/>
              </a:prstGeom>
              <a:blipFill rotWithShape="1">
                <a:blip r:embed="rId2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128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3800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Nejdříve vynásobíme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+1)(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+3)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+1)(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+6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+9=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+8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+9=8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b="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3800207"/>
              </a:xfrm>
              <a:prstGeom prst="rect">
                <a:avLst/>
              </a:prstGeom>
              <a:blipFill rotWithShape="1">
                <a:blip r:embed="rId2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379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971600" y="828196"/>
            <a:ext cx="7977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Stanovte takové číslo, aby zvětšeno postupně o 1, 3, 7 dalo tři po sobě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jdoucí členy geometrické posloupnosti.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5616" y="1844824"/>
                <a:ext cx="7459974" cy="4107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+7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Tuto rovnici vyřešíme. Nejdříve vynásobíme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+1)(</m:t>
                    </m:r>
                    <m:r>
                      <a:rPr lang="cs-CZ" sz="2000" b="0" i="1" smtClean="0"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latin typeface="Cambria Math"/>
                      </a:rPr>
                      <m:t>+3)</m:t>
                    </m:r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+1)(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+7)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+6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+9=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+8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6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+9=8</m:t>
                      </m:r>
                      <m:r>
                        <a:rPr lang="cs-CZ" sz="2000" b="0" i="1" smtClean="0"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latin typeface="Cambria Math"/>
                        </a:rPr>
                        <m:t>+7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844824"/>
                <a:ext cx="7459974" cy="4107984"/>
              </a:xfrm>
              <a:prstGeom prst="rect">
                <a:avLst/>
              </a:prstGeom>
              <a:blipFill rotWithShape="1">
                <a:blip r:embed="rId2"/>
                <a:stretch>
                  <a:fillRect l="-8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11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12852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1285288"/>
              </a:xfrm>
              <a:prstGeom prst="rect">
                <a:avLst/>
              </a:prstGeom>
              <a:blipFill rotWithShape="1">
                <a:blip r:embed="rId3"/>
                <a:stretch>
                  <a:fillRect l="-719" t="-23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266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23383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2338397"/>
              </a:xfrm>
              <a:prstGeom prst="rect">
                <a:avLst/>
              </a:prstGeom>
              <a:blipFill rotWithShape="1">
                <a:blip r:embed="rId3"/>
                <a:stretch>
                  <a:fillRect l="-719" t="-13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431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30455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3045577"/>
              </a:xfrm>
              <a:prstGeom prst="rect">
                <a:avLst/>
              </a:prstGeom>
              <a:blipFill rotWithShape="1">
                <a:blip r:embed="rId3"/>
                <a:stretch>
                  <a:fillRect l="-719" t="-100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421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30487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3048783"/>
              </a:xfrm>
              <a:prstGeom prst="rect">
                <a:avLst/>
              </a:prstGeom>
              <a:blipFill rotWithShape="1">
                <a:blip r:embed="rId3"/>
                <a:stretch>
                  <a:fillRect l="-719" t="-10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143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30505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5−2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3050515"/>
              </a:xfrm>
              <a:prstGeom prst="rect">
                <a:avLst/>
              </a:prstGeom>
              <a:blipFill rotWithShape="1">
                <a:blip r:embed="rId3"/>
                <a:stretch>
                  <a:fillRect l="-719" t="-10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373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33582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5−2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3358292"/>
              </a:xfrm>
              <a:prstGeom prst="rect">
                <a:avLst/>
              </a:prstGeom>
              <a:blipFill rotWithShape="1">
                <a:blip r:embed="rId3"/>
                <a:stretch>
                  <a:fillRect l="-719" t="-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011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Dokažte, že čísla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tvoří tři po sobě jdoucí</a:t>
                </a:r>
              </a:p>
              <a:p>
                <a:r>
                  <a:rPr lang="cs-CZ" sz="2000" dirty="0">
                    <a:solidFill>
                      <a:schemeClr val="accent1"/>
                    </a:solidFill>
                  </a:rPr>
                  <a:t>č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leny geometrické posloupnosti.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853" y="739299"/>
                <a:ext cx="7317068" cy="751168"/>
              </a:xfrm>
              <a:prstGeom prst="rect">
                <a:avLst/>
              </a:prstGeom>
              <a:blipFill rotWithShape="1">
                <a:blip r:embed="rId2"/>
                <a:stretch>
                  <a:fillRect l="-917" b="-121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80249" y="1844824"/>
                <a:ext cx="8478155" cy="36660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Jestliže se má jednat o členy geometrické posloupnosti, musí existovat kvocient.</a:t>
                </a:r>
              </a:p>
              <a:p>
                <a:r>
                  <a:rPr lang="cs-CZ" sz="2000" dirty="0" smtClean="0"/>
                  <a:t>Nalezneme kvocient z podílu prvního a druhého členu.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Tento výraz usměrníme, abychom ve jmenovateli neměli odmocniny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e>
                          </m:rad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rad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5−2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</m:rad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</m:e>
                              </m:rad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sz="20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rad>
                            </m:e>
                          </m:d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Hodnotu kvocientu můžeme získat ale také z podílu třetího a druhého členu.</a:t>
                </a:r>
                <a:endParaRPr lang="cs-CZ" sz="2000" dirty="0"/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49" y="1844824"/>
                <a:ext cx="8478155" cy="3666068"/>
              </a:xfrm>
              <a:prstGeom prst="rect">
                <a:avLst/>
              </a:prstGeom>
              <a:blipFill rotWithShape="1">
                <a:blip r:embed="rId3"/>
                <a:stretch>
                  <a:fillRect l="-719" t="-832" b="-216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709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10020</TotalTime>
  <Words>2405</Words>
  <Application>Microsoft Office PowerPoint</Application>
  <PresentationFormat>Předvádění na obrazovce (4:3)</PresentationFormat>
  <Paragraphs>246</Paragraphs>
  <Slides>28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354</cp:revision>
  <dcterms:created xsi:type="dcterms:W3CDTF">2013-03-10T17:32:36Z</dcterms:created>
  <dcterms:modified xsi:type="dcterms:W3CDTF">2013-06-26T20:57:05Z</dcterms:modified>
</cp:coreProperties>
</file>