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748" r:id="rId4"/>
    <p:sldId id="749" r:id="rId5"/>
    <p:sldId id="750" r:id="rId6"/>
    <p:sldId id="751" r:id="rId7"/>
    <p:sldId id="752" r:id="rId8"/>
    <p:sldId id="753" r:id="rId9"/>
    <p:sldId id="754" r:id="rId10"/>
    <p:sldId id="755" r:id="rId11"/>
    <p:sldId id="756" r:id="rId12"/>
    <p:sldId id="757" r:id="rId13"/>
    <p:sldId id="758" r:id="rId14"/>
    <p:sldId id="759" r:id="rId15"/>
    <p:sldId id="760" r:id="rId16"/>
    <p:sldId id="761" r:id="rId17"/>
    <p:sldId id="762" r:id="rId18"/>
    <p:sldId id="763" r:id="rId19"/>
    <p:sldId id="764" r:id="rId20"/>
    <p:sldId id="765" r:id="rId21"/>
    <p:sldId id="766" r:id="rId22"/>
    <p:sldId id="767" r:id="rId23"/>
    <p:sldId id="768" r:id="rId24"/>
    <p:sldId id="769" r:id="rId25"/>
    <p:sldId id="770" r:id="rId26"/>
    <p:sldId id="771" r:id="rId27"/>
    <p:sldId id="772" r:id="rId28"/>
    <p:sldId id="773" r:id="rId29"/>
    <p:sldId id="774" r:id="rId30"/>
    <p:sldId id="775" r:id="rId31"/>
    <p:sldId id="776" r:id="rId32"/>
    <p:sldId id="777" r:id="rId33"/>
    <p:sldId id="288" r:id="rId34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</a:t>
            </a:r>
            <a:r>
              <a:rPr lang="cs-CZ" dirty="0"/>
              <a:t>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Příklady na jednoduché úročení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15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VY_32_INOVACE_2_1_15_KUR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23.6.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4363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=10000</m:t>
                    </m:r>
                  </m:oMath>
                </a14:m>
                <a:r>
                  <a:rPr lang="cs-CZ" sz="20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7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=11800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Dosadíme do vzorce pro n-</a:t>
                </a:r>
                <a:r>
                  <a:rPr lang="cs-CZ" sz="2000" dirty="0" err="1" smtClean="0"/>
                  <a:t>tý</a:t>
                </a:r>
                <a:r>
                  <a:rPr lang="cs-CZ" sz="2000" dirty="0" smtClean="0"/>
                  <a:t> člen: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7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7−1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11800=10000+6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b="0" dirty="0" smtClean="0"/>
              </a:p>
              <a:p>
                <a:r>
                  <a:rPr lang="cs-CZ" sz="2000" dirty="0" smtClean="0"/>
                  <a:t>Vyjádříme d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6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=1800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Dopočítáme d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1800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=300</m:t>
                      </m:r>
                      <m:r>
                        <m:rPr>
                          <m:sty m:val="p"/>
                        </m:rPr>
                        <a:rPr lang="cs-CZ" sz="2000" b="0" i="0" smtClean="0">
                          <a:latin typeface="Cambria Math"/>
                        </a:rPr>
                        <m:t>K</m:t>
                      </m:r>
                      <m:r>
                        <a:rPr lang="cs-CZ" sz="2000" b="0" i="0" smtClean="0">
                          <a:latin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Vypočítali jsme měsíční úrok. Vypočítejme, kolik by úrok činil za celý rok.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=12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=12∙300=3600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4363887"/>
              </a:xfrm>
              <a:prstGeom prst="rect">
                <a:avLst/>
              </a:prstGeom>
              <a:blipFill rotWithShape="1">
                <a:blip r:embed="rId2"/>
                <a:stretch>
                  <a:fillRect l="-969" t="-69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080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roční úrok by činil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3600</m:t>
                    </m:r>
                  </m:oMath>
                </a14:m>
                <a:r>
                  <a:rPr lang="cs-CZ" sz="2000" dirty="0" smtClean="0"/>
                  <a:t>Kč. Půjčená částka přitom byla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10000</m:t>
                    </m:r>
                  </m:oMath>
                </a14:m>
                <a:r>
                  <a:rPr lang="cs-CZ" sz="2000" dirty="0" smtClean="0"/>
                  <a:t>Kč. Procentní úrokovou sazbu tedy spočítáme: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9" t="-301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736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12861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roční úrok by činil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3600</m:t>
                    </m:r>
                  </m:oMath>
                </a14:m>
                <a:r>
                  <a:rPr lang="cs-CZ" sz="2000" dirty="0" smtClean="0"/>
                  <a:t>Kč. Půjčená částka přitom byla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10000</m:t>
                    </m:r>
                  </m:oMath>
                </a14:m>
                <a:r>
                  <a:rPr lang="cs-CZ" sz="2000" dirty="0" smtClean="0"/>
                  <a:t>Kč. Procentní úrokovou sazbu tedy spočítáme: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𝑖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3600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10000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∙100%=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1286121"/>
              </a:xfrm>
              <a:prstGeom prst="rect">
                <a:avLst/>
              </a:prstGeom>
              <a:blipFill rotWithShape="1">
                <a:blip r:embed="rId2"/>
                <a:stretch>
                  <a:fillRect l="-969" t="-23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60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12861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roční úrok by činil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3600</m:t>
                    </m:r>
                  </m:oMath>
                </a14:m>
                <a:r>
                  <a:rPr lang="cs-CZ" sz="2000" dirty="0" smtClean="0"/>
                  <a:t>Kč. Půjčená částka přitom byla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10000</m:t>
                    </m:r>
                  </m:oMath>
                </a14:m>
                <a:r>
                  <a:rPr lang="cs-CZ" sz="2000" dirty="0" smtClean="0"/>
                  <a:t>Kč. Procentní úrokovou sazbu tedy spočítáme: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𝑖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3600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10000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∙100%=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10000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%=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1286121"/>
              </a:xfrm>
              <a:prstGeom prst="rect">
                <a:avLst/>
              </a:prstGeom>
              <a:blipFill rotWithShape="1">
                <a:blip r:embed="rId2"/>
                <a:stretch>
                  <a:fillRect l="-969" t="-23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061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1593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roční úrok by činil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3600</m:t>
                    </m:r>
                  </m:oMath>
                </a14:m>
                <a:r>
                  <a:rPr lang="cs-CZ" sz="2000" dirty="0" smtClean="0"/>
                  <a:t>Kč. Půjčená částka přitom byla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10000</m:t>
                    </m:r>
                  </m:oMath>
                </a14:m>
                <a:r>
                  <a:rPr lang="cs-CZ" sz="2000" dirty="0" smtClean="0"/>
                  <a:t>Kč. Procentní úrokovou sazbu tedy spočítáme: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𝑖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3600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10000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∙100%=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10000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%=36%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1593898"/>
              </a:xfrm>
              <a:prstGeom prst="rect">
                <a:avLst/>
              </a:prstGeom>
              <a:blipFill rotWithShape="1">
                <a:blip r:embed="rId2"/>
                <a:stretch>
                  <a:fillRect l="-969" t="-191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366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28250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roční úrok by činil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3600</m:t>
                    </m:r>
                  </m:oMath>
                </a14:m>
                <a:r>
                  <a:rPr lang="cs-CZ" sz="2000" dirty="0" smtClean="0"/>
                  <a:t>Kč. Půjčená částka přitom byla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10000</m:t>
                    </m:r>
                  </m:oMath>
                </a14:m>
                <a:r>
                  <a:rPr lang="cs-CZ" sz="2000" dirty="0" smtClean="0"/>
                  <a:t>Kč. Procentní úrokovou sazbu tedy spočítáme: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𝑖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3600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10000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∙100%=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10000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%=36%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Museli by nám poskytnout úrokovou sazbu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/>
                      </a:rPr>
                      <m:t>36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%</m:t>
                    </m:r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Pozn. V reálném životě tak vysoká úroková sazba je spíše z říše snů. </a:t>
                </a:r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2825004"/>
              </a:xfrm>
              <a:prstGeom prst="rect">
                <a:avLst/>
              </a:prstGeom>
              <a:blipFill rotWithShape="1">
                <a:blip r:embed="rId2"/>
                <a:stretch>
                  <a:fillRect l="-969" t="-1080" b="-302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83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289855" y="722142"/>
            <a:ext cx="6444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Za </a:t>
            </a:r>
            <a:r>
              <a:rPr lang="cs-CZ" sz="2000" dirty="0">
                <a:solidFill>
                  <a:schemeClr val="accent1"/>
                </a:solidFill>
              </a:rPr>
              <a:t>kolik dnů vzroste vklad </a:t>
            </a:r>
            <a:r>
              <a:rPr lang="cs-CZ" sz="2000" dirty="0" smtClean="0">
                <a:solidFill>
                  <a:schemeClr val="accent1"/>
                </a:solidFill>
              </a:rPr>
              <a:t>300 </a:t>
            </a:r>
            <a:r>
              <a:rPr lang="cs-CZ" sz="2000" dirty="0">
                <a:solidFill>
                  <a:schemeClr val="accent1"/>
                </a:solidFill>
              </a:rPr>
              <a:t>000 Kč na </a:t>
            </a:r>
            <a:r>
              <a:rPr lang="cs-CZ" sz="2000" dirty="0" smtClean="0">
                <a:solidFill>
                  <a:schemeClr val="accent1"/>
                </a:solidFill>
              </a:rPr>
              <a:t>350 </a:t>
            </a:r>
            <a:r>
              <a:rPr lang="cs-CZ" sz="2000" dirty="0">
                <a:solidFill>
                  <a:schemeClr val="accent1"/>
                </a:solidFill>
              </a:rPr>
              <a:t>000 Kč při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úrokové </a:t>
            </a:r>
            <a:r>
              <a:rPr lang="cs-CZ" sz="2000" dirty="0">
                <a:solidFill>
                  <a:schemeClr val="accent1"/>
                </a:solidFill>
              </a:rPr>
              <a:t>sazbě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% p. a. a </a:t>
            </a:r>
            <a:r>
              <a:rPr lang="cs-CZ" sz="2000" dirty="0" smtClean="0">
                <a:solidFill>
                  <a:schemeClr val="accent1"/>
                </a:solidFill>
              </a:rPr>
              <a:t>použitém </a:t>
            </a:r>
            <a:r>
              <a:rPr lang="cs-CZ" sz="2000" dirty="0">
                <a:solidFill>
                  <a:schemeClr val="accent1"/>
                </a:solidFill>
              </a:rPr>
              <a:t>standardu ACT/360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Úroky </a:t>
            </a:r>
            <a:r>
              <a:rPr lang="cs-CZ" sz="2000" dirty="0">
                <a:solidFill>
                  <a:schemeClr val="accent1"/>
                </a:solidFill>
              </a:rPr>
              <a:t>podléhají srážkové dani 15 %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737805"/>
                <a:ext cx="5235087" cy="12350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Zadání si přepíšeme do rovnice: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350000=300000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1+0,08∙0,85∙</m:t>
                          </m:r>
                          <m:f>
                            <m:f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360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x… počet dní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737805"/>
                <a:ext cx="5235087" cy="1235018"/>
              </a:xfrm>
              <a:prstGeom prst="rect">
                <a:avLst/>
              </a:prstGeom>
              <a:blipFill rotWithShape="1">
                <a:blip r:embed="rId2"/>
                <a:stretch>
                  <a:fillRect l="-1164" t="-2463" b="-788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486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289855" y="722142"/>
            <a:ext cx="6444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Za </a:t>
            </a:r>
            <a:r>
              <a:rPr lang="cs-CZ" sz="2000" dirty="0">
                <a:solidFill>
                  <a:schemeClr val="accent1"/>
                </a:solidFill>
              </a:rPr>
              <a:t>kolik dnů vzroste vklad </a:t>
            </a:r>
            <a:r>
              <a:rPr lang="cs-CZ" sz="2000" dirty="0" smtClean="0">
                <a:solidFill>
                  <a:schemeClr val="accent1"/>
                </a:solidFill>
              </a:rPr>
              <a:t>300 </a:t>
            </a:r>
            <a:r>
              <a:rPr lang="cs-CZ" sz="2000" dirty="0">
                <a:solidFill>
                  <a:schemeClr val="accent1"/>
                </a:solidFill>
              </a:rPr>
              <a:t>000 Kč na </a:t>
            </a:r>
            <a:r>
              <a:rPr lang="cs-CZ" sz="2000" dirty="0" smtClean="0">
                <a:solidFill>
                  <a:schemeClr val="accent1"/>
                </a:solidFill>
              </a:rPr>
              <a:t>350 </a:t>
            </a:r>
            <a:r>
              <a:rPr lang="cs-CZ" sz="2000" dirty="0">
                <a:solidFill>
                  <a:schemeClr val="accent1"/>
                </a:solidFill>
              </a:rPr>
              <a:t>000 Kč při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úrokové </a:t>
            </a:r>
            <a:r>
              <a:rPr lang="cs-CZ" sz="2000" dirty="0">
                <a:solidFill>
                  <a:schemeClr val="accent1"/>
                </a:solidFill>
              </a:rPr>
              <a:t>sazbě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% p. a. a </a:t>
            </a:r>
            <a:r>
              <a:rPr lang="cs-CZ" sz="2000" dirty="0" smtClean="0">
                <a:solidFill>
                  <a:schemeClr val="accent1"/>
                </a:solidFill>
              </a:rPr>
              <a:t>použitém </a:t>
            </a:r>
            <a:r>
              <a:rPr lang="cs-CZ" sz="2000" dirty="0">
                <a:solidFill>
                  <a:schemeClr val="accent1"/>
                </a:solidFill>
              </a:rPr>
              <a:t>standardu ACT/360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Úroky </a:t>
            </a:r>
            <a:r>
              <a:rPr lang="cs-CZ" sz="2000" dirty="0">
                <a:solidFill>
                  <a:schemeClr val="accent1"/>
                </a:solidFill>
              </a:rPr>
              <a:t>podléhají srážkové dani 15 %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737805"/>
                <a:ext cx="5235087" cy="21583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Zadání si přepíšeme do rovnice: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350000=300000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1+0,08∙0,85∙</m:t>
                          </m:r>
                          <m:f>
                            <m:f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360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x… počet dní</a:t>
                </a:r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Rovnici vydělíme číslem 300000</a:t>
                </a:r>
              </a:p>
              <a:p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737805"/>
                <a:ext cx="5235087" cy="2158348"/>
              </a:xfrm>
              <a:prstGeom prst="rect">
                <a:avLst/>
              </a:prstGeom>
              <a:blipFill rotWithShape="1">
                <a:blip r:embed="rId2"/>
                <a:stretch>
                  <a:fillRect l="-1164" t="-141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774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289855" y="722142"/>
            <a:ext cx="6444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Za </a:t>
            </a:r>
            <a:r>
              <a:rPr lang="cs-CZ" sz="2000" dirty="0">
                <a:solidFill>
                  <a:schemeClr val="accent1"/>
                </a:solidFill>
              </a:rPr>
              <a:t>kolik dnů vzroste vklad </a:t>
            </a:r>
            <a:r>
              <a:rPr lang="cs-CZ" sz="2000" dirty="0" smtClean="0">
                <a:solidFill>
                  <a:schemeClr val="accent1"/>
                </a:solidFill>
              </a:rPr>
              <a:t>300 </a:t>
            </a:r>
            <a:r>
              <a:rPr lang="cs-CZ" sz="2000" dirty="0">
                <a:solidFill>
                  <a:schemeClr val="accent1"/>
                </a:solidFill>
              </a:rPr>
              <a:t>000 Kč na </a:t>
            </a:r>
            <a:r>
              <a:rPr lang="cs-CZ" sz="2000" dirty="0" smtClean="0">
                <a:solidFill>
                  <a:schemeClr val="accent1"/>
                </a:solidFill>
              </a:rPr>
              <a:t>350 </a:t>
            </a:r>
            <a:r>
              <a:rPr lang="cs-CZ" sz="2000" dirty="0">
                <a:solidFill>
                  <a:schemeClr val="accent1"/>
                </a:solidFill>
              </a:rPr>
              <a:t>000 Kč při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úrokové </a:t>
            </a:r>
            <a:r>
              <a:rPr lang="cs-CZ" sz="2000" dirty="0">
                <a:solidFill>
                  <a:schemeClr val="accent1"/>
                </a:solidFill>
              </a:rPr>
              <a:t>sazbě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% p. a. a </a:t>
            </a:r>
            <a:r>
              <a:rPr lang="cs-CZ" sz="2000" dirty="0" smtClean="0">
                <a:solidFill>
                  <a:schemeClr val="accent1"/>
                </a:solidFill>
              </a:rPr>
              <a:t>použitém </a:t>
            </a:r>
            <a:r>
              <a:rPr lang="cs-CZ" sz="2000" dirty="0">
                <a:solidFill>
                  <a:schemeClr val="accent1"/>
                </a:solidFill>
              </a:rPr>
              <a:t>standardu ACT/360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Úroky </a:t>
            </a:r>
            <a:r>
              <a:rPr lang="cs-CZ" sz="2000" dirty="0">
                <a:solidFill>
                  <a:schemeClr val="accent1"/>
                </a:solidFill>
              </a:rPr>
              <a:t>podléhají srážkové dani 15 %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737805"/>
                <a:ext cx="5235087" cy="36661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Zadání si přepíšeme do rovnice: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350000=300000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1+0,08∙0,85∙</m:t>
                          </m:r>
                          <m:f>
                            <m:f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360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x… počet dní</a:t>
                </a:r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Rovnici vydělíme číslem 300000</a:t>
                </a: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350000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300000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1+0,08∙0,85∙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Upravíme výraz na levé straně</a:t>
                </a:r>
              </a:p>
              <a:p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737805"/>
                <a:ext cx="5235087" cy="3666196"/>
              </a:xfrm>
              <a:prstGeom prst="rect">
                <a:avLst/>
              </a:prstGeom>
              <a:blipFill rotWithShape="1">
                <a:blip r:embed="rId2"/>
                <a:stretch>
                  <a:fillRect l="-1164" t="-83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036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289855" y="722142"/>
            <a:ext cx="6444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Za </a:t>
            </a:r>
            <a:r>
              <a:rPr lang="cs-CZ" sz="2000" dirty="0">
                <a:solidFill>
                  <a:schemeClr val="accent1"/>
                </a:solidFill>
              </a:rPr>
              <a:t>kolik dnů vzroste vklad </a:t>
            </a:r>
            <a:r>
              <a:rPr lang="cs-CZ" sz="2000" dirty="0" smtClean="0">
                <a:solidFill>
                  <a:schemeClr val="accent1"/>
                </a:solidFill>
              </a:rPr>
              <a:t>300 </a:t>
            </a:r>
            <a:r>
              <a:rPr lang="cs-CZ" sz="2000" dirty="0">
                <a:solidFill>
                  <a:schemeClr val="accent1"/>
                </a:solidFill>
              </a:rPr>
              <a:t>000 Kč na </a:t>
            </a:r>
            <a:r>
              <a:rPr lang="cs-CZ" sz="2000" dirty="0" smtClean="0">
                <a:solidFill>
                  <a:schemeClr val="accent1"/>
                </a:solidFill>
              </a:rPr>
              <a:t>350 </a:t>
            </a:r>
            <a:r>
              <a:rPr lang="cs-CZ" sz="2000" dirty="0">
                <a:solidFill>
                  <a:schemeClr val="accent1"/>
                </a:solidFill>
              </a:rPr>
              <a:t>000 Kč při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úrokové </a:t>
            </a:r>
            <a:r>
              <a:rPr lang="cs-CZ" sz="2000" dirty="0">
                <a:solidFill>
                  <a:schemeClr val="accent1"/>
                </a:solidFill>
              </a:rPr>
              <a:t>sazbě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% p. a. a </a:t>
            </a:r>
            <a:r>
              <a:rPr lang="cs-CZ" sz="2000" dirty="0" smtClean="0">
                <a:solidFill>
                  <a:schemeClr val="accent1"/>
                </a:solidFill>
              </a:rPr>
              <a:t>použitém </a:t>
            </a:r>
            <a:r>
              <a:rPr lang="cs-CZ" sz="2000" dirty="0">
                <a:solidFill>
                  <a:schemeClr val="accent1"/>
                </a:solidFill>
              </a:rPr>
              <a:t>standardu ACT/360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Úroky </a:t>
            </a:r>
            <a:r>
              <a:rPr lang="cs-CZ" sz="2000" dirty="0">
                <a:solidFill>
                  <a:schemeClr val="accent1"/>
                </a:solidFill>
              </a:rPr>
              <a:t>podléhají srážkové dani 15 %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6" y="1737805"/>
                <a:ext cx="5235087" cy="42444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Zadání si přepíšeme do rovnice: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350000=300000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1+0,08∙0,85∙</m:t>
                          </m:r>
                          <m:f>
                            <m:f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360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x… počet dní</a:t>
                </a:r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Rovnici vydělíme číslem 300000</a:t>
                </a: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350000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300000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1+0,08∙0,85∙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</m:num>
                        <m:den>
                          <m:r>
                            <a:rPr lang="cs-CZ" sz="2000" i="1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Upravíme výraz na levé straně</a:t>
                </a: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1+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=1+0,08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∙0,85∙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737805"/>
                <a:ext cx="5235087" cy="4244432"/>
              </a:xfrm>
              <a:prstGeom prst="rect">
                <a:avLst/>
              </a:prstGeom>
              <a:blipFill rotWithShape="1">
                <a:blip r:embed="rId2"/>
                <a:stretch>
                  <a:fillRect l="-1164" t="-71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994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421751" y="1400376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2627784" y="413167"/>
            <a:ext cx="412149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Příklady na jednoduché úročení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rId3" action="ppaction://hlinksldjump"/>
          </p:cNvPr>
          <p:cNvSpPr/>
          <p:nvPr/>
        </p:nvSpPr>
        <p:spPr>
          <a:xfrm>
            <a:off x="8464591" y="4077072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3" name="Šipka doprava 22">
            <a:hlinkClick r:id="rId4" action="ppaction://hlinksldjump"/>
          </p:cNvPr>
          <p:cNvSpPr/>
          <p:nvPr/>
        </p:nvSpPr>
        <p:spPr>
          <a:xfrm>
            <a:off x="8464591" y="26107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827584" y="1079699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Př.1: Půjčili </a:t>
            </a:r>
            <a:r>
              <a:rPr lang="cs-CZ" sz="2000" dirty="0"/>
              <a:t>jste 10 000 Kč. Za </a:t>
            </a:r>
            <a:r>
              <a:rPr lang="cs-CZ" sz="2000" dirty="0" smtClean="0"/>
              <a:t>7 </a:t>
            </a:r>
            <a:r>
              <a:rPr lang="cs-CZ" sz="2000" dirty="0"/>
              <a:t>měsíců Vám vrátili 11 </a:t>
            </a:r>
            <a:r>
              <a:rPr lang="cs-CZ" sz="2000" dirty="0" smtClean="0"/>
              <a:t>800 </a:t>
            </a:r>
            <a:r>
              <a:rPr lang="cs-CZ" sz="2000" dirty="0"/>
              <a:t>Kč</a:t>
            </a:r>
            <a:r>
              <a:rPr lang="cs-CZ" sz="2000" dirty="0" smtClean="0"/>
              <a:t>.</a:t>
            </a:r>
          </a:p>
          <a:p>
            <a:r>
              <a:rPr lang="cs-CZ" sz="2000" dirty="0" smtClean="0"/>
              <a:t>Jaká </a:t>
            </a:r>
            <a:r>
              <a:rPr lang="cs-CZ" sz="2000" dirty="0"/>
              <a:t>byla výnosnost této </a:t>
            </a:r>
            <a:r>
              <a:rPr lang="cs-CZ" sz="2000" dirty="0" smtClean="0"/>
              <a:t>půjčky </a:t>
            </a:r>
            <a:r>
              <a:rPr lang="cs-CZ" sz="2000" dirty="0"/>
              <a:t>(při jaké úrokové sazbě jste ji poskytli)?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827584" y="2282969"/>
            <a:ext cx="6444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Př.2: Za </a:t>
            </a:r>
            <a:r>
              <a:rPr lang="cs-CZ" sz="2000" dirty="0"/>
              <a:t>kolik dnů vzroste vklad </a:t>
            </a:r>
            <a:r>
              <a:rPr lang="cs-CZ" sz="2000" dirty="0" smtClean="0"/>
              <a:t>300 </a:t>
            </a:r>
            <a:r>
              <a:rPr lang="cs-CZ" sz="2000" dirty="0"/>
              <a:t>000 Kč na </a:t>
            </a:r>
            <a:r>
              <a:rPr lang="cs-CZ" sz="2000" dirty="0" smtClean="0"/>
              <a:t>350 </a:t>
            </a:r>
            <a:r>
              <a:rPr lang="cs-CZ" sz="2000" dirty="0"/>
              <a:t>000 Kč při </a:t>
            </a:r>
            <a:endParaRPr lang="cs-CZ" sz="2000" dirty="0" smtClean="0"/>
          </a:p>
          <a:p>
            <a:r>
              <a:rPr lang="cs-CZ" sz="2000" dirty="0" smtClean="0"/>
              <a:t>úrokové </a:t>
            </a:r>
            <a:r>
              <a:rPr lang="cs-CZ" sz="2000" dirty="0"/>
              <a:t>sazbě </a:t>
            </a:r>
            <a:r>
              <a:rPr lang="cs-CZ" sz="2000" dirty="0" smtClean="0"/>
              <a:t>8 </a:t>
            </a:r>
            <a:r>
              <a:rPr lang="cs-CZ" sz="2000" dirty="0"/>
              <a:t>% p. a. a </a:t>
            </a:r>
            <a:r>
              <a:rPr lang="cs-CZ" sz="2000" dirty="0" smtClean="0"/>
              <a:t>použitém </a:t>
            </a:r>
            <a:r>
              <a:rPr lang="cs-CZ" sz="2000" dirty="0"/>
              <a:t>standardu ACT/360</a:t>
            </a:r>
            <a:r>
              <a:rPr lang="cs-CZ" sz="2000" dirty="0" smtClean="0"/>
              <a:t>?</a:t>
            </a:r>
          </a:p>
          <a:p>
            <a:r>
              <a:rPr lang="cs-CZ" sz="2000" dirty="0" smtClean="0"/>
              <a:t>Úroky </a:t>
            </a:r>
            <a:r>
              <a:rPr lang="cs-CZ" sz="2000" dirty="0"/>
              <a:t>podléhají srážkové dani 15 %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840949" y="3595372"/>
            <a:ext cx="64413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Př.3: Dlužník </a:t>
            </a:r>
            <a:r>
              <a:rPr lang="cs-CZ" sz="2000" dirty="0"/>
              <a:t>Vám nabídne 2 možnosti splacení svého dluhu: </a:t>
            </a:r>
          </a:p>
          <a:p>
            <a:r>
              <a:rPr lang="cs-CZ" sz="2000" dirty="0"/>
              <a:t>a) zaplatit za </a:t>
            </a:r>
            <a:r>
              <a:rPr lang="cs-CZ" sz="2000" dirty="0" smtClean="0"/>
              <a:t>3 měsíce 50 000 </a:t>
            </a:r>
            <a:r>
              <a:rPr lang="cs-CZ" sz="2000" dirty="0"/>
              <a:t>Kč, </a:t>
            </a:r>
          </a:p>
          <a:p>
            <a:r>
              <a:rPr lang="cs-CZ" sz="2000" dirty="0"/>
              <a:t>b) zaplatit za </a:t>
            </a:r>
            <a:r>
              <a:rPr lang="cs-CZ" sz="2000" dirty="0" smtClean="0"/>
              <a:t>8 </a:t>
            </a:r>
            <a:r>
              <a:rPr lang="cs-CZ" sz="2000" dirty="0"/>
              <a:t>měsíců </a:t>
            </a:r>
            <a:r>
              <a:rPr lang="cs-CZ" sz="2000" dirty="0" smtClean="0"/>
              <a:t>55 </a:t>
            </a:r>
            <a:r>
              <a:rPr lang="cs-CZ" sz="2000" dirty="0"/>
              <a:t>000 Kč. </a:t>
            </a:r>
          </a:p>
          <a:p>
            <a:r>
              <a:rPr lang="cs-CZ" sz="2000" dirty="0"/>
              <a:t>Kterou možnost zvolíte při roční 6% úrokové sazbě?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289855" y="722142"/>
            <a:ext cx="6444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Za </a:t>
            </a:r>
            <a:r>
              <a:rPr lang="cs-CZ" sz="2000" dirty="0">
                <a:solidFill>
                  <a:schemeClr val="accent1"/>
                </a:solidFill>
              </a:rPr>
              <a:t>kolik dnů vzroste vklad </a:t>
            </a:r>
            <a:r>
              <a:rPr lang="cs-CZ" sz="2000" dirty="0" smtClean="0">
                <a:solidFill>
                  <a:schemeClr val="accent1"/>
                </a:solidFill>
              </a:rPr>
              <a:t>300 </a:t>
            </a:r>
            <a:r>
              <a:rPr lang="cs-CZ" sz="2000" dirty="0">
                <a:solidFill>
                  <a:schemeClr val="accent1"/>
                </a:solidFill>
              </a:rPr>
              <a:t>000 Kč na </a:t>
            </a:r>
            <a:r>
              <a:rPr lang="cs-CZ" sz="2000" dirty="0" smtClean="0">
                <a:solidFill>
                  <a:schemeClr val="accent1"/>
                </a:solidFill>
              </a:rPr>
              <a:t>350 </a:t>
            </a:r>
            <a:r>
              <a:rPr lang="cs-CZ" sz="2000" dirty="0">
                <a:solidFill>
                  <a:schemeClr val="accent1"/>
                </a:solidFill>
              </a:rPr>
              <a:t>000 Kč při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úrokové </a:t>
            </a:r>
            <a:r>
              <a:rPr lang="cs-CZ" sz="2000" dirty="0">
                <a:solidFill>
                  <a:schemeClr val="accent1"/>
                </a:solidFill>
              </a:rPr>
              <a:t>sazbě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% p. a. a </a:t>
            </a:r>
            <a:r>
              <a:rPr lang="cs-CZ" sz="2000" dirty="0" smtClean="0">
                <a:solidFill>
                  <a:schemeClr val="accent1"/>
                </a:solidFill>
              </a:rPr>
              <a:t>použitém </a:t>
            </a:r>
            <a:r>
              <a:rPr lang="cs-CZ" sz="2000" dirty="0">
                <a:solidFill>
                  <a:schemeClr val="accent1"/>
                </a:solidFill>
              </a:rPr>
              <a:t>standardu ACT/360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Úroky </a:t>
            </a:r>
            <a:r>
              <a:rPr lang="cs-CZ" sz="2000" dirty="0">
                <a:solidFill>
                  <a:schemeClr val="accent1"/>
                </a:solidFill>
              </a:rPr>
              <a:t>podléhají srážkové dani 15 %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475655" y="2077581"/>
            <a:ext cx="54463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Odečteme od obou stran 1 a poté vynásobíme </a:t>
            </a:r>
            <a:r>
              <a:rPr lang="cs-CZ" sz="2000" dirty="0" smtClean="0"/>
              <a:t>360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66003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289855" y="722142"/>
            <a:ext cx="6444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Za </a:t>
            </a:r>
            <a:r>
              <a:rPr lang="cs-CZ" sz="2000" dirty="0">
                <a:solidFill>
                  <a:schemeClr val="accent1"/>
                </a:solidFill>
              </a:rPr>
              <a:t>kolik dnů vzroste vklad </a:t>
            </a:r>
            <a:r>
              <a:rPr lang="cs-CZ" sz="2000" dirty="0" smtClean="0">
                <a:solidFill>
                  <a:schemeClr val="accent1"/>
                </a:solidFill>
              </a:rPr>
              <a:t>300 </a:t>
            </a:r>
            <a:r>
              <a:rPr lang="cs-CZ" sz="2000" dirty="0">
                <a:solidFill>
                  <a:schemeClr val="accent1"/>
                </a:solidFill>
              </a:rPr>
              <a:t>000 Kč na </a:t>
            </a:r>
            <a:r>
              <a:rPr lang="cs-CZ" sz="2000" dirty="0" smtClean="0">
                <a:solidFill>
                  <a:schemeClr val="accent1"/>
                </a:solidFill>
              </a:rPr>
              <a:t>350 </a:t>
            </a:r>
            <a:r>
              <a:rPr lang="cs-CZ" sz="2000" dirty="0">
                <a:solidFill>
                  <a:schemeClr val="accent1"/>
                </a:solidFill>
              </a:rPr>
              <a:t>000 Kč při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úrokové </a:t>
            </a:r>
            <a:r>
              <a:rPr lang="cs-CZ" sz="2000" dirty="0">
                <a:solidFill>
                  <a:schemeClr val="accent1"/>
                </a:solidFill>
              </a:rPr>
              <a:t>sazbě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% p. a. a </a:t>
            </a:r>
            <a:r>
              <a:rPr lang="cs-CZ" sz="2000" dirty="0" smtClean="0">
                <a:solidFill>
                  <a:schemeClr val="accent1"/>
                </a:solidFill>
              </a:rPr>
              <a:t>použitém </a:t>
            </a:r>
            <a:r>
              <a:rPr lang="cs-CZ" sz="2000" dirty="0">
                <a:solidFill>
                  <a:schemeClr val="accent1"/>
                </a:solidFill>
              </a:rPr>
              <a:t>standardu ACT/360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Úroky </a:t>
            </a:r>
            <a:r>
              <a:rPr lang="cs-CZ" sz="2000" dirty="0">
                <a:solidFill>
                  <a:schemeClr val="accent1"/>
                </a:solidFill>
              </a:rPr>
              <a:t>podléhají srážkové dani 15 %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5" y="2077581"/>
                <a:ext cx="5446363" cy="1938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Odečteme od obou stran 1 a poté vynásobíme 360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latin typeface="Cambria Math"/>
                        </a:rPr>
                        <m:t>60=0,08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∙0,85∙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𝑥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/>
                  <a:t>Vydělíme obě strany rovnice číslem </a:t>
                </a:r>
                <a:r>
                  <a:rPr lang="cs-CZ" sz="2000" dirty="0" smtClean="0"/>
                  <a:t>0,08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5" y="2077581"/>
                <a:ext cx="5446363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1119" t="-1572" r="-11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538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289855" y="722142"/>
            <a:ext cx="6444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Za </a:t>
            </a:r>
            <a:r>
              <a:rPr lang="cs-CZ" sz="2000" dirty="0">
                <a:solidFill>
                  <a:schemeClr val="accent1"/>
                </a:solidFill>
              </a:rPr>
              <a:t>kolik dnů vzroste vklad </a:t>
            </a:r>
            <a:r>
              <a:rPr lang="cs-CZ" sz="2000" dirty="0" smtClean="0">
                <a:solidFill>
                  <a:schemeClr val="accent1"/>
                </a:solidFill>
              </a:rPr>
              <a:t>300 </a:t>
            </a:r>
            <a:r>
              <a:rPr lang="cs-CZ" sz="2000" dirty="0">
                <a:solidFill>
                  <a:schemeClr val="accent1"/>
                </a:solidFill>
              </a:rPr>
              <a:t>000 Kč na </a:t>
            </a:r>
            <a:r>
              <a:rPr lang="cs-CZ" sz="2000" dirty="0" smtClean="0">
                <a:solidFill>
                  <a:schemeClr val="accent1"/>
                </a:solidFill>
              </a:rPr>
              <a:t>350 </a:t>
            </a:r>
            <a:r>
              <a:rPr lang="cs-CZ" sz="2000" dirty="0">
                <a:solidFill>
                  <a:schemeClr val="accent1"/>
                </a:solidFill>
              </a:rPr>
              <a:t>000 Kč při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úrokové </a:t>
            </a:r>
            <a:r>
              <a:rPr lang="cs-CZ" sz="2000" dirty="0">
                <a:solidFill>
                  <a:schemeClr val="accent1"/>
                </a:solidFill>
              </a:rPr>
              <a:t>sazbě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% p. a. a </a:t>
            </a:r>
            <a:r>
              <a:rPr lang="cs-CZ" sz="2000" dirty="0" smtClean="0">
                <a:solidFill>
                  <a:schemeClr val="accent1"/>
                </a:solidFill>
              </a:rPr>
              <a:t>použitém </a:t>
            </a:r>
            <a:r>
              <a:rPr lang="cs-CZ" sz="2000" dirty="0">
                <a:solidFill>
                  <a:schemeClr val="accent1"/>
                </a:solidFill>
              </a:rPr>
              <a:t>standardu ACT/360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Úroky </a:t>
            </a:r>
            <a:r>
              <a:rPr lang="cs-CZ" sz="2000" dirty="0">
                <a:solidFill>
                  <a:schemeClr val="accent1"/>
                </a:solidFill>
              </a:rPr>
              <a:t>podléhají srážkové dani 15 %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5" y="2077581"/>
                <a:ext cx="5446363" cy="34778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Odečteme od obou stran 1 a poté vynásobíme 360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latin typeface="Cambria Math"/>
                        </a:rPr>
                        <m:t>60=0,08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∙0,85∙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𝑥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/>
                  <a:t>Vydělíme obě strany rovnice číslem </a:t>
                </a:r>
                <a:r>
                  <a:rPr lang="cs-CZ" sz="2000" dirty="0" smtClean="0"/>
                  <a:t>0,08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750=0,85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𝑥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Vydělíme obě strany rovnice číslem 0,85</a:t>
                </a:r>
              </a:p>
              <a:p>
                <a:endParaRPr lang="cs-CZ" sz="2000" dirty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5" y="2077581"/>
                <a:ext cx="5446363" cy="3477875"/>
              </a:xfrm>
              <a:prstGeom prst="rect">
                <a:avLst/>
              </a:prstGeom>
              <a:blipFill rotWithShape="1">
                <a:blip r:embed="rId2"/>
                <a:stretch>
                  <a:fillRect l="-1119" t="-877" r="-11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56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289855" y="722142"/>
            <a:ext cx="6444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Za </a:t>
            </a:r>
            <a:r>
              <a:rPr lang="cs-CZ" sz="2000" dirty="0">
                <a:solidFill>
                  <a:schemeClr val="accent1"/>
                </a:solidFill>
              </a:rPr>
              <a:t>kolik dnů vzroste vklad </a:t>
            </a:r>
            <a:r>
              <a:rPr lang="cs-CZ" sz="2000" dirty="0" smtClean="0">
                <a:solidFill>
                  <a:schemeClr val="accent1"/>
                </a:solidFill>
              </a:rPr>
              <a:t>300 </a:t>
            </a:r>
            <a:r>
              <a:rPr lang="cs-CZ" sz="2000" dirty="0">
                <a:solidFill>
                  <a:schemeClr val="accent1"/>
                </a:solidFill>
              </a:rPr>
              <a:t>000 Kč na </a:t>
            </a:r>
            <a:r>
              <a:rPr lang="cs-CZ" sz="2000" dirty="0" smtClean="0">
                <a:solidFill>
                  <a:schemeClr val="accent1"/>
                </a:solidFill>
              </a:rPr>
              <a:t>350 </a:t>
            </a:r>
            <a:r>
              <a:rPr lang="cs-CZ" sz="2000" dirty="0">
                <a:solidFill>
                  <a:schemeClr val="accent1"/>
                </a:solidFill>
              </a:rPr>
              <a:t>000 Kč při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úrokové </a:t>
            </a:r>
            <a:r>
              <a:rPr lang="cs-CZ" sz="2000" dirty="0">
                <a:solidFill>
                  <a:schemeClr val="accent1"/>
                </a:solidFill>
              </a:rPr>
              <a:t>sazbě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% p. a. a </a:t>
            </a:r>
            <a:r>
              <a:rPr lang="cs-CZ" sz="2000" dirty="0" smtClean="0">
                <a:solidFill>
                  <a:schemeClr val="accent1"/>
                </a:solidFill>
              </a:rPr>
              <a:t>použitém </a:t>
            </a:r>
            <a:r>
              <a:rPr lang="cs-CZ" sz="2000" dirty="0">
                <a:solidFill>
                  <a:schemeClr val="accent1"/>
                </a:solidFill>
              </a:rPr>
              <a:t>standardu ACT/360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Úroky </a:t>
            </a:r>
            <a:r>
              <a:rPr lang="cs-CZ" sz="2000" dirty="0">
                <a:solidFill>
                  <a:schemeClr val="accent1"/>
                </a:solidFill>
              </a:rPr>
              <a:t>podléhají srážkové dani 15 %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5" y="2077581"/>
                <a:ext cx="5446363" cy="37856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Odečteme od obou stran 1 a poté vynásobíme 360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latin typeface="Cambria Math"/>
                        </a:rPr>
                        <m:t>60=0,08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∙0,85∙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𝑥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/>
                  <a:t>Vydělíme obě strany rovnice číslem </a:t>
                </a:r>
                <a:r>
                  <a:rPr lang="cs-CZ" sz="2000" dirty="0" smtClean="0"/>
                  <a:t>0,08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750=0,85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𝑥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Vydělíme obě strany rovnice číslem 0,85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≐882,3</m:t>
                      </m:r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5" y="2077581"/>
                <a:ext cx="5446363" cy="3785652"/>
              </a:xfrm>
              <a:prstGeom prst="rect">
                <a:avLst/>
              </a:prstGeom>
              <a:blipFill rotWithShape="1">
                <a:blip r:embed="rId2"/>
                <a:stretch>
                  <a:fillRect l="-1119" t="-805" r="-11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151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289855" y="722142"/>
            <a:ext cx="64449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Za </a:t>
            </a:r>
            <a:r>
              <a:rPr lang="cs-CZ" sz="2000" dirty="0">
                <a:solidFill>
                  <a:schemeClr val="accent1"/>
                </a:solidFill>
              </a:rPr>
              <a:t>kolik dnů vzroste vklad </a:t>
            </a:r>
            <a:r>
              <a:rPr lang="cs-CZ" sz="2000" dirty="0" smtClean="0">
                <a:solidFill>
                  <a:schemeClr val="accent1"/>
                </a:solidFill>
              </a:rPr>
              <a:t>300 </a:t>
            </a:r>
            <a:r>
              <a:rPr lang="cs-CZ" sz="2000" dirty="0">
                <a:solidFill>
                  <a:schemeClr val="accent1"/>
                </a:solidFill>
              </a:rPr>
              <a:t>000 Kč na </a:t>
            </a:r>
            <a:r>
              <a:rPr lang="cs-CZ" sz="2000" dirty="0" smtClean="0">
                <a:solidFill>
                  <a:schemeClr val="accent1"/>
                </a:solidFill>
              </a:rPr>
              <a:t>350 </a:t>
            </a:r>
            <a:r>
              <a:rPr lang="cs-CZ" sz="2000" dirty="0">
                <a:solidFill>
                  <a:schemeClr val="accent1"/>
                </a:solidFill>
              </a:rPr>
              <a:t>000 Kč při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úrokové </a:t>
            </a:r>
            <a:r>
              <a:rPr lang="cs-CZ" sz="2000" dirty="0">
                <a:solidFill>
                  <a:schemeClr val="accent1"/>
                </a:solidFill>
              </a:rPr>
              <a:t>sazbě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% p. a. a </a:t>
            </a:r>
            <a:r>
              <a:rPr lang="cs-CZ" sz="2000" dirty="0" smtClean="0">
                <a:solidFill>
                  <a:schemeClr val="accent1"/>
                </a:solidFill>
              </a:rPr>
              <a:t>použitém </a:t>
            </a:r>
            <a:r>
              <a:rPr lang="cs-CZ" sz="2000" dirty="0">
                <a:solidFill>
                  <a:schemeClr val="accent1"/>
                </a:solidFill>
              </a:rPr>
              <a:t>standardu ACT/360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Úroky </a:t>
            </a:r>
            <a:r>
              <a:rPr lang="cs-CZ" sz="2000" dirty="0">
                <a:solidFill>
                  <a:schemeClr val="accent1"/>
                </a:solidFill>
              </a:rPr>
              <a:t>podléhají srážkové dani 15 %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475655" y="2077581"/>
                <a:ext cx="5446363" cy="40934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Odečteme od obou stran 1 a poté vynásobíme 360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latin typeface="Cambria Math"/>
                        </a:rPr>
                        <m:t>60=0,08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∙0,85∙</m:t>
                      </m:r>
                      <m:r>
                        <a:rPr lang="cs-CZ" sz="2000" i="1">
                          <a:latin typeface="Cambria Math"/>
                          <a:ea typeface="Cambria Math"/>
                        </a:rPr>
                        <m:t>𝑥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/>
                  <a:t>Vydělíme obě strany rovnice číslem </a:t>
                </a:r>
                <a:r>
                  <a:rPr lang="cs-CZ" sz="2000" dirty="0" smtClean="0"/>
                  <a:t>0,08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750=0,85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𝑥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Vydělíme obě strany rovnice číslem 0,85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≐882,3</m:t>
                      </m:r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Vklad vzroste za přibližně 883 dní.</a:t>
                </a:r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5" y="2077581"/>
                <a:ext cx="5446363" cy="4093428"/>
              </a:xfrm>
              <a:prstGeom prst="rect">
                <a:avLst/>
              </a:prstGeom>
              <a:blipFill rotWithShape="1">
                <a:blip r:embed="rId2"/>
                <a:stretch>
                  <a:fillRect l="-1119" t="-745" r="-112" b="-178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Šipka doprava 12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Šipka nahoru 13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947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541102" y="686660"/>
            <a:ext cx="64413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Dlužník </a:t>
            </a:r>
            <a:r>
              <a:rPr lang="cs-CZ" sz="2000" dirty="0">
                <a:solidFill>
                  <a:schemeClr val="accent1"/>
                </a:solidFill>
              </a:rPr>
              <a:t>Vám nabídne 2 možnosti splacení svého dluhu: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a) zaplatit za </a:t>
            </a:r>
            <a:r>
              <a:rPr lang="cs-CZ" sz="2000" dirty="0" smtClean="0">
                <a:solidFill>
                  <a:schemeClr val="accent1"/>
                </a:solidFill>
              </a:rPr>
              <a:t>3 měsíce 50 000 </a:t>
            </a:r>
            <a:r>
              <a:rPr lang="cs-CZ" sz="2000" dirty="0">
                <a:solidFill>
                  <a:schemeClr val="accent1"/>
                </a:solidFill>
              </a:rPr>
              <a:t>Kč,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b) zaplatit za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měsíců </a:t>
            </a:r>
            <a:r>
              <a:rPr lang="cs-CZ" sz="2000" dirty="0" smtClean="0">
                <a:solidFill>
                  <a:schemeClr val="accent1"/>
                </a:solidFill>
              </a:rPr>
              <a:t>55 </a:t>
            </a:r>
            <a:r>
              <a:rPr lang="cs-CZ" sz="2000" dirty="0">
                <a:solidFill>
                  <a:schemeClr val="accent1"/>
                </a:solidFill>
              </a:rPr>
              <a:t>000 Kč.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Kterou možnost zvolíte při roční 6% úrokové sazbě?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971599" y="2036240"/>
            <a:ext cx="80097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V tomto případě jde o to, že dostanu o 5000 Kč více, ale o pět měsíců</a:t>
            </a:r>
          </a:p>
          <a:p>
            <a:r>
              <a:rPr lang="cs-CZ" sz="2000" dirty="0" smtClean="0"/>
              <a:t> později – mezitím bych mohl částku 50 000 Kč alternativně investovat </a:t>
            </a:r>
          </a:p>
          <a:p>
            <a:r>
              <a:rPr lang="cs-CZ" sz="2000" dirty="0" smtClean="0"/>
              <a:t>s úrokovou sazbou 6 procent a porovnat kolik nám to vynese za pět měsíců.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95432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541102" y="686660"/>
            <a:ext cx="64413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Dlužník </a:t>
            </a:r>
            <a:r>
              <a:rPr lang="cs-CZ" sz="2000" dirty="0">
                <a:solidFill>
                  <a:schemeClr val="accent1"/>
                </a:solidFill>
              </a:rPr>
              <a:t>Vám nabídne 2 možnosti splacení svého dluhu: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a) zaplatit za </a:t>
            </a:r>
            <a:r>
              <a:rPr lang="cs-CZ" sz="2000" dirty="0" smtClean="0">
                <a:solidFill>
                  <a:schemeClr val="accent1"/>
                </a:solidFill>
              </a:rPr>
              <a:t>3 měsíce 50 000 </a:t>
            </a:r>
            <a:r>
              <a:rPr lang="cs-CZ" sz="2000" dirty="0">
                <a:solidFill>
                  <a:schemeClr val="accent1"/>
                </a:solidFill>
              </a:rPr>
              <a:t>Kč,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b) zaplatit za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měsíců </a:t>
            </a:r>
            <a:r>
              <a:rPr lang="cs-CZ" sz="2000" dirty="0" smtClean="0">
                <a:solidFill>
                  <a:schemeClr val="accent1"/>
                </a:solidFill>
              </a:rPr>
              <a:t>55 </a:t>
            </a:r>
            <a:r>
              <a:rPr lang="cs-CZ" sz="2000" dirty="0">
                <a:solidFill>
                  <a:schemeClr val="accent1"/>
                </a:solidFill>
              </a:rPr>
              <a:t>000 Kč.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Kterou možnost zvolíte při roční 6% úrokové sazbě?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971599" y="2036240"/>
            <a:ext cx="800975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V tomto případě jde o to, že dostanu o 5000 Kč více, ale o pět měsíců</a:t>
            </a:r>
          </a:p>
          <a:p>
            <a:r>
              <a:rPr lang="cs-CZ" sz="2000" dirty="0" smtClean="0"/>
              <a:t> později – mezitím bych mohl částku 50 000 Kč alternativně investovat </a:t>
            </a:r>
          </a:p>
          <a:p>
            <a:r>
              <a:rPr lang="cs-CZ" sz="2000" dirty="0" smtClean="0"/>
              <a:t>s úrokovou sazbou 6 procent a porovnat kolik nám to vynese za pět měsíců.</a:t>
            </a:r>
          </a:p>
          <a:p>
            <a:endParaRPr lang="cs-CZ" sz="2000" dirty="0"/>
          </a:p>
          <a:p>
            <a:r>
              <a:rPr lang="cs-CZ" sz="2000" dirty="0" smtClean="0"/>
              <a:t>Spočítáme tedy kolik je úrok z částky 50 000 Kč za pět měsíců v úrokové </a:t>
            </a:r>
          </a:p>
          <a:p>
            <a:r>
              <a:rPr lang="cs-CZ" sz="2000" dirty="0" smtClean="0"/>
              <a:t>sazbě 6 procent.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401787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541102" y="686660"/>
            <a:ext cx="64413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Dlužník </a:t>
            </a:r>
            <a:r>
              <a:rPr lang="cs-CZ" sz="2000" dirty="0">
                <a:solidFill>
                  <a:schemeClr val="accent1"/>
                </a:solidFill>
              </a:rPr>
              <a:t>Vám nabídne 2 možnosti splacení svého dluhu: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a) zaplatit za </a:t>
            </a:r>
            <a:r>
              <a:rPr lang="cs-CZ" sz="2000" dirty="0" smtClean="0">
                <a:solidFill>
                  <a:schemeClr val="accent1"/>
                </a:solidFill>
              </a:rPr>
              <a:t>3 měsíce 50 000 </a:t>
            </a:r>
            <a:r>
              <a:rPr lang="cs-CZ" sz="2000" dirty="0">
                <a:solidFill>
                  <a:schemeClr val="accent1"/>
                </a:solidFill>
              </a:rPr>
              <a:t>Kč,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b) zaplatit za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měsíců </a:t>
            </a:r>
            <a:r>
              <a:rPr lang="cs-CZ" sz="2000" dirty="0" smtClean="0">
                <a:solidFill>
                  <a:schemeClr val="accent1"/>
                </a:solidFill>
              </a:rPr>
              <a:t>55 </a:t>
            </a:r>
            <a:r>
              <a:rPr lang="cs-CZ" sz="2000" dirty="0">
                <a:solidFill>
                  <a:schemeClr val="accent1"/>
                </a:solidFill>
              </a:rPr>
              <a:t>000 Kč.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Kterou možnost zvolíte při roční 6% úrokové sazbě?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971599" y="2036240"/>
                <a:ext cx="8009757" cy="3137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V tomto případě jde o to, že dostanu o 5000 Kč více, ale o pět měsíců</a:t>
                </a:r>
              </a:p>
              <a:p>
                <a:r>
                  <a:rPr lang="cs-CZ" sz="2000" dirty="0" smtClean="0"/>
                  <a:t> později – mezitím bych mohl částku 50 000 Kč alternativně investovat </a:t>
                </a:r>
              </a:p>
              <a:p>
                <a:r>
                  <a:rPr lang="cs-CZ" sz="2000" dirty="0" smtClean="0"/>
                  <a:t>s úrokovou sazbou 6 procent a porovnat kolik nám to vynese za pět měsíců.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Spočítáme tedy kolik je úrok z částky 50 000 Kč za pět měsíců v úrokové </a:t>
                </a:r>
              </a:p>
              <a:p>
                <a:r>
                  <a:rPr lang="cs-CZ" sz="2000" dirty="0" smtClean="0"/>
                  <a:t>sazbě 6 procent.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=50 000 ⋅0,06 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599" y="2036240"/>
                <a:ext cx="8009757" cy="3137013"/>
              </a:xfrm>
              <a:prstGeom prst="rect">
                <a:avLst/>
              </a:prstGeom>
              <a:blipFill rotWithShape="1">
                <a:blip r:embed="rId2"/>
                <a:stretch>
                  <a:fillRect l="-761" t="-971" b="-252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941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541102" y="686660"/>
            <a:ext cx="64413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Dlužník </a:t>
            </a:r>
            <a:r>
              <a:rPr lang="cs-CZ" sz="2000" dirty="0">
                <a:solidFill>
                  <a:schemeClr val="accent1"/>
                </a:solidFill>
              </a:rPr>
              <a:t>Vám nabídne 2 možnosti splacení svého dluhu: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a) zaplatit za </a:t>
            </a:r>
            <a:r>
              <a:rPr lang="cs-CZ" sz="2000" dirty="0" smtClean="0">
                <a:solidFill>
                  <a:schemeClr val="accent1"/>
                </a:solidFill>
              </a:rPr>
              <a:t>3 měsíce 50 000 </a:t>
            </a:r>
            <a:r>
              <a:rPr lang="cs-CZ" sz="2000" dirty="0">
                <a:solidFill>
                  <a:schemeClr val="accent1"/>
                </a:solidFill>
              </a:rPr>
              <a:t>Kč,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b) zaplatit za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měsíců </a:t>
            </a:r>
            <a:r>
              <a:rPr lang="cs-CZ" sz="2000" dirty="0" smtClean="0">
                <a:solidFill>
                  <a:schemeClr val="accent1"/>
                </a:solidFill>
              </a:rPr>
              <a:t>55 </a:t>
            </a:r>
            <a:r>
              <a:rPr lang="cs-CZ" sz="2000" dirty="0">
                <a:solidFill>
                  <a:schemeClr val="accent1"/>
                </a:solidFill>
              </a:rPr>
              <a:t>000 Kč.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Kterou možnost zvolíte při roční 6% úrokové sazbě?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971599" y="2036240"/>
                <a:ext cx="8009757" cy="37194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V tomto případě jde o to, že dostanu o 5000 Kč více, ale o pět měsíců</a:t>
                </a:r>
              </a:p>
              <a:p>
                <a:r>
                  <a:rPr lang="cs-CZ" sz="2000" dirty="0" smtClean="0"/>
                  <a:t> později – mezitím bych mohl částku 50 000 Kč alternativně investovat </a:t>
                </a:r>
              </a:p>
              <a:p>
                <a:r>
                  <a:rPr lang="cs-CZ" sz="2000" dirty="0" smtClean="0"/>
                  <a:t>s úrokovou sazbou 6 procent a porovnat kolik nám to vynese za pět měsíců.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Spočítáme tedy kolik je úrok z částky 50 000 Kč za pět měsíců v úrokové </a:t>
                </a:r>
              </a:p>
              <a:p>
                <a:r>
                  <a:rPr lang="cs-CZ" sz="2000" dirty="0" smtClean="0"/>
                  <a:t>sazbě 6 procent.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=50 000 ⋅0,06 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15000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599" y="2036240"/>
                <a:ext cx="8009757" cy="3719480"/>
              </a:xfrm>
              <a:prstGeom prst="rect">
                <a:avLst/>
              </a:prstGeom>
              <a:blipFill rotWithShape="1">
                <a:blip r:embed="rId2"/>
                <a:stretch>
                  <a:fillRect l="-761" t="-82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851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541102" y="686660"/>
            <a:ext cx="64413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Dlužník </a:t>
            </a:r>
            <a:r>
              <a:rPr lang="cs-CZ" sz="2000" dirty="0">
                <a:solidFill>
                  <a:schemeClr val="accent1"/>
                </a:solidFill>
              </a:rPr>
              <a:t>Vám nabídne 2 možnosti splacení svého dluhu: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a) zaplatit za </a:t>
            </a:r>
            <a:r>
              <a:rPr lang="cs-CZ" sz="2000" dirty="0" smtClean="0">
                <a:solidFill>
                  <a:schemeClr val="accent1"/>
                </a:solidFill>
              </a:rPr>
              <a:t>3 měsíce 50 000 </a:t>
            </a:r>
            <a:r>
              <a:rPr lang="cs-CZ" sz="2000" dirty="0">
                <a:solidFill>
                  <a:schemeClr val="accent1"/>
                </a:solidFill>
              </a:rPr>
              <a:t>Kč,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b) zaplatit za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měsíců </a:t>
            </a:r>
            <a:r>
              <a:rPr lang="cs-CZ" sz="2000" dirty="0" smtClean="0">
                <a:solidFill>
                  <a:schemeClr val="accent1"/>
                </a:solidFill>
              </a:rPr>
              <a:t>55 </a:t>
            </a:r>
            <a:r>
              <a:rPr lang="cs-CZ" sz="2000" dirty="0">
                <a:solidFill>
                  <a:schemeClr val="accent1"/>
                </a:solidFill>
              </a:rPr>
              <a:t>000 Kč.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Kterou možnost zvolíte při roční 6% úrokové sazbě?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971599" y="2036240"/>
                <a:ext cx="8009757" cy="37194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V tomto případě jde o to, že dostanu o 5000 Kč více, ale o pět měsíců</a:t>
                </a:r>
              </a:p>
              <a:p>
                <a:r>
                  <a:rPr lang="cs-CZ" sz="2000" dirty="0" smtClean="0"/>
                  <a:t> později – mezitím bych mohl částku 50 000 Kč alternativně investovat </a:t>
                </a:r>
              </a:p>
              <a:p>
                <a:r>
                  <a:rPr lang="cs-CZ" sz="2000" dirty="0" smtClean="0"/>
                  <a:t>s úrokovou sazbou 6 procent a porovnat kolik nám to vynese za pět měsíců.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Spočítáme tedy kolik je úrok z částky 50 000 Kč za pět měsíců v úrokové </a:t>
                </a:r>
              </a:p>
              <a:p>
                <a:r>
                  <a:rPr lang="cs-CZ" sz="2000" dirty="0" smtClean="0"/>
                  <a:t>sazbě 6 procent.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=50 000 ⋅0,06 ⋅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15000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12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=1250</m:t>
                      </m:r>
                      <m:r>
                        <m:rPr>
                          <m:sty m:val="p"/>
                        </m:rPr>
                        <a:rPr lang="cs-CZ" sz="2000" b="0" i="0" smtClean="0">
                          <a:latin typeface="Cambria Math"/>
                        </a:rPr>
                        <m:t>K</m:t>
                      </m:r>
                      <m:r>
                        <a:rPr lang="cs-CZ" sz="2000" b="0" i="0" smtClean="0">
                          <a:latin typeface="Cambria Math"/>
                        </a:rPr>
                        <m:t>č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599" y="2036240"/>
                <a:ext cx="8009757" cy="3719480"/>
              </a:xfrm>
              <a:prstGeom prst="rect">
                <a:avLst/>
              </a:prstGeom>
              <a:blipFill rotWithShape="1">
                <a:blip r:embed="rId2"/>
                <a:stretch>
                  <a:fillRect l="-761" t="-82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388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969" t="-7692" b="-2769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114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541102" y="686660"/>
            <a:ext cx="64413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Dlužník </a:t>
            </a:r>
            <a:r>
              <a:rPr lang="cs-CZ" sz="2000" dirty="0">
                <a:solidFill>
                  <a:schemeClr val="accent1"/>
                </a:solidFill>
              </a:rPr>
              <a:t>Vám nabídne 2 možnosti splacení svého dluhu: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a) zaplatit za </a:t>
            </a:r>
            <a:r>
              <a:rPr lang="cs-CZ" sz="2000" dirty="0" smtClean="0">
                <a:solidFill>
                  <a:schemeClr val="accent1"/>
                </a:solidFill>
              </a:rPr>
              <a:t>3 měsíce 50 000 </a:t>
            </a:r>
            <a:r>
              <a:rPr lang="cs-CZ" sz="2000" dirty="0">
                <a:solidFill>
                  <a:schemeClr val="accent1"/>
                </a:solidFill>
              </a:rPr>
              <a:t>Kč,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b) zaplatit za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měsíců </a:t>
            </a:r>
            <a:r>
              <a:rPr lang="cs-CZ" sz="2000" dirty="0" smtClean="0">
                <a:solidFill>
                  <a:schemeClr val="accent1"/>
                </a:solidFill>
              </a:rPr>
              <a:t>55 </a:t>
            </a:r>
            <a:r>
              <a:rPr lang="cs-CZ" sz="2000" dirty="0">
                <a:solidFill>
                  <a:schemeClr val="accent1"/>
                </a:solidFill>
              </a:rPr>
              <a:t>000 Kč.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Kterou možnost zvolíte při roční 6% úrokové sazbě?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115616" y="2236295"/>
            <a:ext cx="62482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Z 50 000 Kč dostaneme za pět měsíců tedy částku 1250 Kč.</a:t>
            </a:r>
            <a:endParaRPr lang="cs-CZ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07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541102" y="686660"/>
            <a:ext cx="64413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Dlužník </a:t>
            </a:r>
            <a:r>
              <a:rPr lang="cs-CZ" sz="2000" dirty="0">
                <a:solidFill>
                  <a:schemeClr val="accent1"/>
                </a:solidFill>
              </a:rPr>
              <a:t>Vám nabídne 2 možnosti splacení svého dluhu: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a) zaplatit za </a:t>
            </a:r>
            <a:r>
              <a:rPr lang="cs-CZ" sz="2000" dirty="0" smtClean="0">
                <a:solidFill>
                  <a:schemeClr val="accent1"/>
                </a:solidFill>
              </a:rPr>
              <a:t>3 měsíce 50 000 </a:t>
            </a:r>
            <a:r>
              <a:rPr lang="cs-CZ" sz="2000" dirty="0">
                <a:solidFill>
                  <a:schemeClr val="accent1"/>
                </a:solidFill>
              </a:rPr>
              <a:t>Kč,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b) zaplatit za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měsíců </a:t>
            </a:r>
            <a:r>
              <a:rPr lang="cs-CZ" sz="2000" dirty="0" smtClean="0">
                <a:solidFill>
                  <a:schemeClr val="accent1"/>
                </a:solidFill>
              </a:rPr>
              <a:t>55 </a:t>
            </a:r>
            <a:r>
              <a:rPr lang="cs-CZ" sz="2000" dirty="0">
                <a:solidFill>
                  <a:schemeClr val="accent1"/>
                </a:solidFill>
              </a:rPr>
              <a:t>000 Kč.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Kterou možnost zvolíte při roční 6% úrokové sazbě?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115616" y="2236295"/>
            <a:ext cx="73304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Z 50 000 Kč dostaneme za pět měsíců tedy částku 1250 Kč. Pokud</a:t>
            </a:r>
          </a:p>
          <a:p>
            <a:r>
              <a:rPr lang="cs-CZ" sz="2000" dirty="0" smtClean="0"/>
              <a:t>bychom tyto peníze jinak nepotřebovali a jedinou další alternativou</a:t>
            </a:r>
          </a:p>
          <a:p>
            <a:r>
              <a:rPr lang="cs-CZ" sz="2000" dirty="0" smtClean="0"/>
              <a:t> by bylo uložení při výše uvedené sazbě, je pro nás výhodnější počkat</a:t>
            </a:r>
          </a:p>
          <a:p>
            <a:r>
              <a:rPr lang="cs-CZ" sz="2000" dirty="0" smtClean="0"/>
              <a:t> a získat více – 5000 Kč.</a:t>
            </a:r>
          </a:p>
        </p:txBody>
      </p:sp>
    </p:spTree>
    <p:extLst>
      <p:ext uri="{BB962C8B-B14F-4D97-AF65-F5344CB8AC3E}">
        <p14:creationId xmlns:p14="http://schemas.microsoft.com/office/powerpoint/2010/main" val="343324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541102" y="686660"/>
            <a:ext cx="64413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Dlužník </a:t>
            </a:r>
            <a:r>
              <a:rPr lang="cs-CZ" sz="2000" dirty="0">
                <a:solidFill>
                  <a:schemeClr val="accent1"/>
                </a:solidFill>
              </a:rPr>
              <a:t>Vám nabídne 2 možnosti splacení svého dluhu: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a) zaplatit za </a:t>
            </a:r>
            <a:r>
              <a:rPr lang="cs-CZ" sz="2000" dirty="0" smtClean="0">
                <a:solidFill>
                  <a:schemeClr val="accent1"/>
                </a:solidFill>
              </a:rPr>
              <a:t>3 měsíce 50 000 </a:t>
            </a:r>
            <a:r>
              <a:rPr lang="cs-CZ" sz="2000" dirty="0">
                <a:solidFill>
                  <a:schemeClr val="accent1"/>
                </a:solidFill>
              </a:rPr>
              <a:t>Kč,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b) zaplatit za </a:t>
            </a:r>
            <a:r>
              <a:rPr lang="cs-CZ" sz="2000" dirty="0" smtClean="0">
                <a:solidFill>
                  <a:schemeClr val="accent1"/>
                </a:solidFill>
              </a:rPr>
              <a:t>8 </a:t>
            </a:r>
            <a:r>
              <a:rPr lang="cs-CZ" sz="2000" dirty="0">
                <a:solidFill>
                  <a:schemeClr val="accent1"/>
                </a:solidFill>
              </a:rPr>
              <a:t>měsíců </a:t>
            </a:r>
            <a:r>
              <a:rPr lang="cs-CZ" sz="2000" dirty="0" smtClean="0">
                <a:solidFill>
                  <a:schemeClr val="accent1"/>
                </a:solidFill>
              </a:rPr>
              <a:t>55 </a:t>
            </a:r>
            <a:r>
              <a:rPr lang="cs-CZ" sz="2000" dirty="0">
                <a:solidFill>
                  <a:schemeClr val="accent1"/>
                </a:solidFill>
              </a:rPr>
              <a:t>000 Kč. </a:t>
            </a:r>
          </a:p>
          <a:p>
            <a:r>
              <a:rPr lang="cs-CZ" sz="2000" dirty="0">
                <a:solidFill>
                  <a:schemeClr val="accent1"/>
                </a:solidFill>
              </a:rPr>
              <a:t>Kterou možnost zvolíte při roční 6% úrokové sazbě?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115616" y="2236295"/>
            <a:ext cx="733040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Z 50 000 Kč dostaneme za pět měsíců tedy částku 1250 Kč. Pokud</a:t>
            </a:r>
          </a:p>
          <a:p>
            <a:r>
              <a:rPr lang="cs-CZ" sz="2000" dirty="0" smtClean="0"/>
              <a:t>bychom tyto peníze jinak nepotřebovali a jedinou další alternativou</a:t>
            </a:r>
          </a:p>
          <a:p>
            <a:r>
              <a:rPr lang="cs-CZ" sz="2000" dirty="0" smtClean="0"/>
              <a:t> by bylo uložení při výše uvedené sazbě, je pro nás výhodnější počkat</a:t>
            </a:r>
          </a:p>
          <a:p>
            <a:r>
              <a:rPr lang="cs-CZ" sz="2000" dirty="0" smtClean="0"/>
              <a:t> a získat více – 5000 Kč.</a:t>
            </a:r>
          </a:p>
          <a:p>
            <a:endParaRPr lang="cs-CZ" sz="2000" dirty="0">
              <a:solidFill>
                <a:srgbClr val="FF0000"/>
              </a:solidFill>
            </a:endParaRPr>
          </a:p>
          <a:p>
            <a:r>
              <a:rPr lang="cs-CZ" sz="2000" dirty="0" smtClean="0">
                <a:solidFill>
                  <a:srgbClr val="FF0000"/>
                </a:solidFill>
              </a:rPr>
              <a:t>Výhodnější je varianta B.</a:t>
            </a:r>
            <a:endParaRPr lang="cs-CZ" sz="2000" dirty="0">
              <a:solidFill>
                <a:srgbClr val="FF0000"/>
              </a:solidFill>
            </a:endParaRPr>
          </a:p>
        </p:txBody>
      </p:sp>
      <p:sp>
        <p:nvSpPr>
          <p:cNvPr id="12" name="Šipka doprava 11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Šipka nahoru 13">
            <a:hlinkClick r:id="rId3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50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=10000</m:t>
                    </m:r>
                  </m:oMath>
                </a14:m>
                <a:r>
                  <a:rPr lang="cs-CZ" sz="20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7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969" t="-7692" b="-2769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931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=10000</m:t>
                    </m:r>
                  </m:oMath>
                </a14:m>
                <a:r>
                  <a:rPr lang="cs-CZ" sz="20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7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=11800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Dosadíme do vzorce pro n-</a:t>
                </a:r>
                <a:r>
                  <a:rPr lang="cs-CZ" sz="2000" dirty="0" err="1" smtClean="0"/>
                  <a:t>tý</a:t>
                </a:r>
                <a:r>
                  <a:rPr lang="cs-CZ" sz="2000" dirty="0" smtClean="0"/>
                  <a:t> člen: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9" t="-301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198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=10000</m:t>
                    </m:r>
                  </m:oMath>
                </a14:m>
                <a:r>
                  <a:rPr lang="cs-CZ" sz="20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7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=11800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Dosadíme do vzorce pro n-</a:t>
                </a:r>
                <a:r>
                  <a:rPr lang="cs-CZ" sz="2000" dirty="0" err="1" smtClean="0"/>
                  <a:t>tý</a:t>
                </a:r>
                <a:r>
                  <a:rPr lang="cs-CZ" sz="2000" dirty="0" smtClean="0"/>
                  <a:t> člen: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7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7−1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1631216"/>
              </a:xfrm>
              <a:prstGeom prst="rect">
                <a:avLst/>
              </a:prstGeom>
              <a:blipFill rotWithShape="1">
                <a:blip r:embed="rId2"/>
                <a:stretch>
                  <a:fillRect l="-969" t="-187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246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=10000</m:t>
                    </m:r>
                  </m:oMath>
                </a14:m>
                <a:r>
                  <a:rPr lang="cs-CZ" sz="20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7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=11800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Dosadíme do vzorce pro n-</a:t>
                </a:r>
                <a:r>
                  <a:rPr lang="cs-CZ" sz="2000" dirty="0" err="1" smtClean="0"/>
                  <a:t>tý</a:t>
                </a:r>
                <a:r>
                  <a:rPr lang="cs-CZ" sz="2000" dirty="0" smtClean="0"/>
                  <a:t> člen: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7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7−1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11800=10000+6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b="0" dirty="0" smtClean="0"/>
              </a:p>
              <a:p>
                <a:r>
                  <a:rPr lang="cs-CZ" sz="2000" dirty="0" smtClean="0"/>
                  <a:t>Vyjádříme d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2246769"/>
              </a:xfrm>
              <a:prstGeom prst="rect">
                <a:avLst/>
              </a:prstGeom>
              <a:blipFill rotWithShape="1">
                <a:blip r:embed="rId2"/>
                <a:stretch>
                  <a:fillRect l="-969" t="-135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739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2862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=10000</m:t>
                    </m:r>
                  </m:oMath>
                </a14:m>
                <a:r>
                  <a:rPr lang="cs-CZ" sz="20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7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=11800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Dosadíme do vzorce pro n-</a:t>
                </a:r>
                <a:r>
                  <a:rPr lang="cs-CZ" sz="2000" dirty="0" err="1" smtClean="0"/>
                  <a:t>tý</a:t>
                </a:r>
                <a:r>
                  <a:rPr lang="cs-CZ" sz="2000" dirty="0" smtClean="0"/>
                  <a:t> člen: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7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7−1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11800=10000+6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b="0" dirty="0" smtClean="0"/>
              </a:p>
              <a:p>
                <a:r>
                  <a:rPr lang="cs-CZ" sz="2000" dirty="0" smtClean="0"/>
                  <a:t>Vyjádříme d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6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=1800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Dopočítáme d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969" t="-106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822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1182885" y="718910"/>
            <a:ext cx="75574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Půjčili </a:t>
            </a:r>
            <a:r>
              <a:rPr lang="cs-CZ" sz="2000" dirty="0">
                <a:solidFill>
                  <a:schemeClr val="accent1"/>
                </a:solidFill>
              </a:rPr>
              <a:t>jste 10 000 Kč. Za </a:t>
            </a:r>
            <a:r>
              <a:rPr lang="cs-CZ" sz="2000" dirty="0" smtClean="0">
                <a:solidFill>
                  <a:schemeClr val="accent1"/>
                </a:solidFill>
              </a:rPr>
              <a:t>7 </a:t>
            </a:r>
            <a:r>
              <a:rPr lang="cs-CZ" sz="2000" dirty="0">
                <a:solidFill>
                  <a:schemeClr val="accent1"/>
                </a:solidFill>
              </a:rPr>
              <a:t>měsíců Vám vrátili 11 </a:t>
            </a:r>
            <a:r>
              <a:rPr lang="cs-CZ" sz="2000" dirty="0" smtClean="0">
                <a:solidFill>
                  <a:schemeClr val="accent1"/>
                </a:solidFill>
              </a:rPr>
              <a:t>800 </a:t>
            </a:r>
            <a:r>
              <a:rPr lang="cs-CZ" sz="2000" dirty="0">
                <a:solidFill>
                  <a:schemeClr val="accent1"/>
                </a:solidFill>
              </a:rPr>
              <a:t>Kč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byla výnosnost této </a:t>
            </a:r>
            <a:r>
              <a:rPr lang="cs-CZ" sz="2000" dirty="0" smtClean="0">
                <a:solidFill>
                  <a:schemeClr val="accent1"/>
                </a:solidFill>
              </a:rPr>
              <a:t>půjčky </a:t>
            </a:r>
            <a:r>
              <a:rPr lang="cs-CZ" sz="2000" dirty="0">
                <a:solidFill>
                  <a:schemeClr val="accent1"/>
                </a:solidFill>
              </a:rPr>
              <a:t>(při jaké úrokové sazbě jste ji poskytli)?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211152" y="1742289"/>
                <a:ext cx="6919914" cy="4056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=10000</m:t>
                    </m:r>
                  </m:oMath>
                </a14:m>
                <a:r>
                  <a:rPr lang="cs-CZ" sz="20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7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=11800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Dosadíme do vzorce pro n-</a:t>
                </a:r>
                <a:r>
                  <a:rPr lang="cs-CZ" sz="2000" dirty="0" err="1" smtClean="0"/>
                  <a:t>tý</a:t>
                </a:r>
                <a:r>
                  <a:rPr lang="cs-CZ" sz="2000" dirty="0" smtClean="0"/>
                  <a:t> člen: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7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7−1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11800=10000+6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</m:oMath>
                  </m:oMathPara>
                </a14:m>
                <a:endParaRPr lang="cs-CZ" sz="2000" b="0" dirty="0" smtClean="0"/>
              </a:p>
              <a:p>
                <a:r>
                  <a:rPr lang="cs-CZ" sz="2000" dirty="0" smtClean="0"/>
                  <a:t>Vyjádříme d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6</m:t>
                      </m:r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=1800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Dopočítáme d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𝑑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1800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=300</m:t>
                      </m:r>
                      <m:r>
                        <m:rPr>
                          <m:sty m:val="p"/>
                        </m:rPr>
                        <a:rPr lang="cs-CZ" sz="2000" b="0" i="0" smtClean="0">
                          <a:latin typeface="Cambria Math"/>
                        </a:rPr>
                        <m:t>K</m:t>
                      </m:r>
                      <m:r>
                        <a:rPr lang="cs-CZ" sz="2000" b="0" i="0" smtClean="0">
                          <a:latin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Vypočítali jsme měsíční úrok. Vypočítejme, kolik by úrok činil za celý rok.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1152" y="1742289"/>
                <a:ext cx="6919914" cy="4056110"/>
              </a:xfrm>
              <a:prstGeom prst="rect">
                <a:avLst/>
              </a:prstGeom>
              <a:blipFill rotWithShape="1">
                <a:blip r:embed="rId2"/>
                <a:stretch>
                  <a:fillRect l="-969" t="-75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99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10540</TotalTime>
  <Words>2478</Words>
  <Application>Microsoft Office PowerPoint</Application>
  <PresentationFormat>Předvádění na obrazovce (4:3)</PresentationFormat>
  <Paragraphs>312</Paragraphs>
  <Slides>33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33</vt:i4>
      </vt:variant>
    </vt:vector>
  </HeadingPairs>
  <TitlesOfParts>
    <vt:vector size="34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364</cp:revision>
  <dcterms:created xsi:type="dcterms:W3CDTF">2013-03-10T17:32:36Z</dcterms:created>
  <dcterms:modified xsi:type="dcterms:W3CDTF">2013-06-26T20:52:44Z</dcterms:modified>
</cp:coreProperties>
</file>