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777" r:id="rId4"/>
    <p:sldId id="778" r:id="rId5"/>
    <p:sldId id="779" r:id="rId6"/>
    <p:sldId id="780" r:id="rId7"/>
    <p:sldId id="781" r:id="rId8"/>
    <p:sldId id="782" r:id="rId9"/>
    <p:sldId id="783" r:id="rId10"/>
    <p:sldId id="784" r:id="rId11"/>
    <p:sldId id="785" r:id="rId12"/>
    <p:sldId id="786" r:id="rId13"/>
    <p:sldId id="787" r:id="rId14"/>
    <p:sldId id="788" r:id="rId15"/>
    <p:sldId id="789" r:id="rId16"/>
    <p:sldId id="790" r:id="rId17"/>
    <p:sldId id="792" r:id="rId18"/>
    <p:sldId id="793" r:id="rId19"/>
    <p:sldId id="794" r:id="rId20"/>
    <p:sldId id="795" r:id="rId21"/>
    <p:sldId id="796" r:id="rId22"/>
    <p:sldId id="797" r:id="rId23"/>
    <p:sldId id="798" r:id="rId24"/>
    <p:sldId id="799" r:id="rId25"/>
    <p:sldId id="800" r:id="rId26"/>
    <p:sldId id="801" r:id="rId27"/>
    <p:sldId id="802" r:id="rId28"/>
    <p:sldId id="803" r:id="rId29"/>
    <p:sldId id="804" r:id="rId30"/>
    <p:sldId id="805" r:id="rId31"/>
    <p:sldId id="806" r:id="rId32"/>
    <p:sldId id="807" r:id="rId33"/>
    <p:sldId id="808" r:id="rId34"/>
    <p:sldId id="809" r:id="rId35"/>
    <p:sldId id="810" r:id="rId36"/>
    <p:sldId id="811" r:id="rId37"/>
    <p:sldId id="288" r:id="rId38"/>
  </p:sldIdLst>
  <p:sldSz cx="9144000" cy="6858000" type="screen4x3"/>
  <p:notesSz cx="6858000" cy="9144000"/>
  <p:defaultTextStyle>
    <a:defPPr>
      <a:defRPr lang="cs-CZ"/>
    </a:defPPr>
    <a:lvl1pPr marL="0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54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09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63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17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71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26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80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34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5" autoAdjust="0"/>
    <p:restoredTop sz="94671" autoAdjust="0"/>
  </p:normalViewPr>
  <p:slideViewPr>
    <p:cSldViewPr>
      <p:cViewPr>
        <p:scale>
          <a:sx n="76" d="100"/>
          <a:sy n="76" d="100"/>
        </p:scale>
        <p:origin x="-120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1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1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54" indent="0">
              <a:buNone/>
              <a:defRPr sz="1200"/>
            </a:lvl2pPr>
            <a:lvl3pPr marL="914309" indent="0">
              <a:buNone/>
              <a:defRPr sz="1000"/>
            </a:lvl3pPr>
            <a:lvl4pPr marL="1371463" indent="0">
              <a:buNone/>
              <a:defRPr sz="900"/>
            </a:lvl4pPr>
            <a:lvl5pPr marL="1828617" indent="0">
              <a:buNone/>
              <a:defRPr sz="900"/>
            </a:lvl5pPr>
            <a:lvl6pPr marL="2285771" indent="0">
              <a:buNone/>
              <a:defRPr sz="900"/>
            </a:lvl6pPr>
            <a:lvl7pPr marL="2742926" indent="0">
              <a:buNone/>
              <a:defRPr sz="900"/>
            </a:lvl7pPr>
            <a:lvl8pPr marL="3200080" indent="0">
              <a:buNone/>
              <a:defRPr sz="900"/>
            </a:lvl8pPr>
            <a:lvl9pPr marL="3657234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54" indent="0">
              <a:buNone/>
              <a:defRPr sz="1200"/>
            </a:lvl2pPr>
            <a:lvl3pPr marL="914309" indent="0">
              <a:buNone/>
              <a:defRPr sz="1000"/>
            </a:lvl3pPr>
            <a:lvl4pPr marL="1371463" indent="0">
              <a:buNone/>
              <a:defRPr sz="900"/>
            </a:lvl4pPr>
            <a:lvl5pPr marL="1828617" indent="0">
              <a:buNone/>
              <a:defRPr sz="900"/>
            </a:lvl5pPr>
            <a:lvl6pPr marL="2285771" indent="0">
              <a:buNone/>
              <a:defRPr sz="900"/>
            </a:lvl6pPr>
            <a:lvl7pPr marL="2742926" indent="0">
              <a:buNone/>
              <a:defRPr sz="900"/>
            </a:lvl7pPr>
            <a:lvl8pPr marL="3200080" indent="0">
              <a:buNone/>
              <a:defRPr sz="900"/>
            </a:lvl8pPr>
            <a:lvl9pPr marL="3657234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1" y="274638"/>
            <a:ext cx="8229600" cy="1143000"/>
          </a:xfrm>
          <a:prstGeom prst="rect">
            <a:avLst/>
          </a:prstGeom>
        </p:spPr>
        <p:txBody>
          <a:bodyPr vert="horz" lIns="91431" tIns="45716" rIns="91431" bIns="45716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1" y="1600200"/>
            <a:ext cx="8229600" cy="4525963"/>
          </a:xfrm>
          <a:prstGeom prst="rect">
            <a:avLst/>
          </a:prstGeom>
        </p:spPr>
        <p:txBody>
          <a:bodyPr vert="horz" lIns="91431" tIns="45716" rIns="91431" bIns="45716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1" y="6356351"/>
            <a:ext cx="2133600" cy="365125"/>
          </a:xfrm>
          <a:prstGeom prst="rect">
            <a:avLst/>
          </a:prstGeom>
        </p:spPr>
        <p:txBody>
          <a:bodyPr vert="horz" lIns="91431" tIns="45716" rIns="91431" bIns="4571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31" tIns="45716" rIns="91431" bIns="4571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1" y="6356351"/>
            <a:ext cx="2133600" cy="365125"/>
          </a:xfrm>
          <a:prstGeom prst="rect">
            <a:avLst/>
          </a:prstGeom>
        </p:spPr>
        <p:txBody>
          <a:bodyPr vert="horz" lIns="91431" tIns="45716" rIns="91431" bIns="4571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09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66" indent="-342866" algn="l" defTabSz="91430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76" indent="-285722" algn="l" defTabSz="914309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2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slide" Target="slide3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37.xml"/><Relationship Id="rId1" Type="http://schemas.openxmlformats.org/officeDocument/2006/relationships/slideLayout" Target="../slideLayouts/slideLayout1.xml"/><Relationship Id="rId4" Type="http://schemas.openxmlformats.org/officeDocument/2006/relationships/slide" Target="slide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slide" Target="slide3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395536" y="2132856"/>
            <a:ext cx="849694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ŠKOLA:			</a:t>
            </a:r>
            <a:r>
              <a:rPr lang="cs-CZ" dirty="0" smtClean="0"/>
              <a:t>Městská </a:t>
            </a:r>
            <a:r>
              <a:rPr lang="cs-CZ" dirty="0"/>
              <a:t>střední odborná škola, Klobouky u Brna,    </a:t>
            </a:r>
          </a:p>
          <a:p>
            <a:r>
              <a:rPr lang="cs-CZ" dirty="0"/>
              <a:t>			</a:t>
            </a:r>
            <a:r>
              <a:rPr lang="cs-CZ" dirty="0" smtClean="0"/>
              <a:t>nám</a:t>
            </a:r>
            <a:r>
              <a:rPr lang="cs-CZ" dirty="0"/>
              <a:t>. Míru 6, příspěvková </a:t>
            </a:r>
            <a:r>
              <a:rPr lang="cs-CZ" dirty="0" smtClean="0"/>
              <a:t>organizace</a:t>
            </a:r>
          </a:p>
          <a:p>
            <a:r>
              <a:rPr lang="cs-CZ" dirty="0"/>
              <a:t>ČÍSLO PROJEKTU:		CZ.1.07/1.5.00/34.1020</a:t>
            </a:r>
          </a:p>
          <a:p>
            <a:r>
              <a:rPr lang="cs-CZ" dirty="0"/>
              <a:t>NÁZEV PROJEKTU:		Peníze do škol</a:t>
            </a:r>
          </a:p>
          <a:p>
            <a:r>
              <a:rPr lang="cs-CZ" dirty="0"/>
              <a:t>ČÍSLO ŠABLONY:		III/2 Inovace a zkvalitnění výuky prostřednictvím ICT</a:t>
            </a:r>
          </a:p>
          <a:p>
            <a:r>
              <a:rPr lang="cs-CZ" dirty="0"/>
              <a:t>AUTOR:			</a:t>
            </a:r>
            <a:r>
              <a:rPr lang="cs-CZ" dirty="0" smtClean="0"/>
              <a:t>Mgr. Vítězslav Kurz</a:t>
            </a:r>
            <a:r>
              <a:rPr lang="cs-CZ" dirty="0"/>
              <a:t>	</a:t>
            </a:r>
          </a:p>
          <a:p>
            <a:r>
              <a:rPr lang="cs-CZ" dirty="0"/>
              <a:t>TEMATICKÁ OBLAST: 	</a:t>
            </a:r>
            <a:r>
              <a:rPr lang="cs-CZ" dirty="0"/>
              <a:t>Posloupnosti a finanční matematika</a:t>
            </a:r>
          </a:p>
          <a:p>
            <a:r>
              <a:rPr lang="cs-CZ" dirty="0" smtClean="0"/>
              <a:t>NÁZEV </a:t>
            </a:r>
            <a:r>
              <a:rPr lang="cs-CZ" dirty="0" err="1"/>
              <a:t>DUMu</a:t>
            </a:r>
            <a:r>
              <a:rPr lang="cs-CZ" dirty="0"/>
              <a:t>:		</a:t>
            </a:r>
            <a:r>
              <a:rPr lang="cs-CZ" b="1" dirty="0" smtClean="0"/>
              <a:t>Příklady na jednoduché úročení</a:t>
            </a:r>
            <a:endParaRPr lang="cs-CZ" b="1" dirty="0"/>
          </a:p>
          <a:p>
            <a:r>
              <a:rPr lang="cs-CZ" dirty="0" smtClean="0"/>
              <a:t>POŘADOVÉ </a:t>
            </a:r>
            <a:r>
              <a:rPr lang="cs-CZ" dirty="0"/>
              <a:t>ČÍSLO </a:t>
            </a:r>
            <a:r>
              <a:rPr lang="cs-CZ" dirty="0" err="1"/>
              <a:t>DUMu</a:t>
            </a:r>
            <a:r>
              <a:rPr lang="cs-CZ" dirty="0"/>
              <a:t>:	</a:t>
            </a:r>
            <a:r>
              <a:rPr lang="cs-CZ" dirty="0" smtClean="0"/>
              <a:t>16</a:t>
            </a:r>
            <a:endParaRPr lang="cs-CZ" dirty="0"/>
          </a:p>
          <a:p>
            <a:r>
              <a:rPr lang="cs-CZ" dirty="0"/>
              <a:t>KÓD </a:t>
            </a:r>
            <a:r>
              <a:rPr lang="cs-CZ" dirty="0" err="1"/>
              <a:t>DUMu</a:t>
            </a:r>
            <a:r>
              <a:rPr lang="cs-CZ" dirty="0"/>
              <a:t>:		</a:t>
            </a:r>
            <a:r>
              <a:rPr lang="cs-CZ" dirty="0" smtClean="0"/>
              <a:t>VY_32_INOVACE_2_1_16_KUR</a:t>
            </a:r>
            <a:endParaRPr lang="cs-CZ" dirty="0"/>
          </a:p>
          <a:p>
            <a:r>
              <a:rPr lang="cs-CZ" dirty="0"/>
              <a:t>DATUM TVORBY:		</a:t>
            </a:r>
            <a:r>
              <a:rPr lang="cs-CZ" dirty="0" smtClean="0"/>
              <a:t>24.6. </a:t>
            </a:r>
            <a:r>
              <a:rPr lang="cs-CZ" dirty="0"/>
              <a:t>2013</a:t>
            </a:r>
          </a:p>
          <a:p>
            <a:r>
              <a:rPr lang="cs-CZ" dirty="0"/>
              <a:t>ANOTACE (ROČNÍK</a:t>
            </a:r>
            <a:r>
              <a:rPr lang="cs-CZ" dirty="0" smtClean="0"/>
              <a:t>):</a:t>
            </a:r>
            <a:r>
              <a:rPr lang="cs-CZ" dirty="0"/>
              <a:t>	Prezentace je určena pro použití v předmětu </a:t>
            </a:r>
            <a:r>
              <a:rPr lang="cs-CZ" dirty="0" smtClean="0"/>
              <a:t>Seminář 				z</a:t>
            </a:r>
            <a:r>
              <a:rPr lang="cs-CZ" dirty="0"/>
              <a:t> matematiky, který je vyučován </a:t>
            </a:r>
            <a:r>
              <a:rPr lang="cs-CZ" dirty="0" smtClean="0"/>
              <a:t>ve </a:t>
            </a:r>
            <a:r>
              <a:rPr lang="cs-CZ" dirty="0"/>
              <a:t>3. a 4. ročníku.  Je </a:t>
            </a:r>
            <a:r>
              <a:rPr lang="cs-CZ" dirty="0" smtClean="0"/>
              <a:t>				vytvořena </a:t>
            </a:r>
            <a:r>
              <a:rPr lang="cs-CZ" dirty="0"/>
              <a:t>k použití </a:t>
            </a:r>
            <a:r>
              <a:rPr lang="cs-CZ" dirty="0" smtClean="0"/>
              <a:t>ve vyučovací </a:t>
            </a:r>
            <a:r>
              <a:rPr lang="cs-CZ" dirty="0"/>
              <a:t>hodině, je možno ji však </a:t>
            </a:r>
            <a:r>
              <a:rPr lang="cs-CZ" dirty="0" smtClean="0"/>
              <a:t>				použít i </a:t>
            </a:r>
            <a:r>
              <a:rPr lang="cs-CZ" dirty="0"/>
              <a:t>k samostudiu při přípravě k maturitě.</a:t>
            </a:r>
          </a:p>
          <a:p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692696"/>
            <a:ext cx="5760720" cy="1258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1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641913" y="718910"/>
            <a:ext cx="80107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Př.1: </a:t>
            </a:r>
            <a:r>
              <a:rPr lang="cs-CZ" sz="2000" dirty="0">
                <a:solidFill>
                  <a:schemeClr val="accent1"/>
                </a:solidFill>
              </a:rPr>
              <a:t>Na vkladní knížce, která byla zřízena </a:t>
            </a:r>
            <a:r>
              <a:rPr lang="cs-CZ" sz="2000" dirty="0" smtClean="0">
                <a:solidFill>
                  <a:schemeClr val="accent1"/>
                </a:solidFill>
              </a:rPr>
              <a:t>12. března 2013 </a:t>
            </a:r>
            <a:r>
              <a:rPr lang="cs-CZ" sz="2000" dirty="0">
                <a:solidFill>
                  <a:schemeClr val="accent1"/>
                </a:solidFill>
              </a:rPr>
              <a:t>na roční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úrok 8 </a:t>
            </a:r>
            <a:r>
              <a:rPr lang="cs-CZ" sz="2000" dirty="0">
                <a:solidFill>
                  <a:schemeClr val="accent1"/>
                </a:solidFill>
              </a:rPr>
              <a:t>% bylo 31. </a:t>
            </a:r>
            <a:r>
              <a:rPr lang="cs-CZ" sz="2000" dirty="0" smtClean="0">
                <a:solidFill>
                  <a:schemeClr val="accent1"/>
                </a:solidFill>
              </a:rPr>
              <a:t>prosince 2013 částka 28 734Kč. </a:t>
            </a:r>
            <a:r>
              <a:rPr lang="cs-CZ" sz="2000" dirty="0">
                <a:solidFill>
                  <a:schemeClr val="accent1"/>
                </a:solidFill>
              </a:rPr>
              <a:t>Kolik byla původní </a:t>
            </a:r>
            <a:r>
              <a:rPr lang="cs-CZ" sz="2000" dirty="0" smtClean="0">
                <a:solidFill>
                  <a:schemeClr val="accent1"/>
                </a:solidFill>
              </a:rPr>
              <a:t>jistina?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755576" y="1808802"/>
                <a:ext cx="7128792" cy="2668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28 734</m:t>
                          </m:r>
                        </m:num>
                        <m:den>
                          <m:r>
                            <a:rPr lang="cs-CZ" sz="2000" i="1">
                              <a:latin typeface="Cambria Math"/>
                              <a:ea typeface="Cambria Math"/>
                            </a:rPr>
                            <m:t>1+0,08⋅</m:t>
                          </m:r>
                          <m:f>
                            <m:fPr>
                              <m:ctrlPr>
                                <a:rPr lang="cs-CZ" sz="2000" i="1"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cs-CZ" sz="2000" i="1">
                                  <a:latin typeface="Cambria Math"/>
                                  <a:ea typeface="Cambria Math"/>
                                </a:rPr>
                                <m:t>289</m:t>
                              </m:r>
                            </m:num>
                            <m:den>
                              <m:r>
                                <a:rPr lang="cs-CZ" sz="2000" i="1">
                                  <a:latin typeface="Cambria Math"/>
                                  <a:ea typeface="Cambria Math"/>
                                </a:rPr>
                                <m:t>360</m:t>
                              </m:r>
                            </m:den>
                          </m:f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Upravíme jmenovatel 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28 734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1+</m:t>
                          </m:r>
                          <m:f>
                            <m:f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cs-CZ" sz="2000" b="0" i="1" smtClean="0">
                                  <a:latin typeface="Cambria Math"/>
                                </a:rPr>
                                <m:t>2312</m:t>
                              </m:r>
                            </m:num>
                            <m:den>
                              <m:r>
                                <a:rPr lang="cs-CZ" sz="2000" b="0" i="1" smtClean="0">
                                  <a:latin typeface="Cambria Math"/>
                                </a:rPr>
                                <m:t>36000</m:t>
                              </m:r>
                            </m:den>
                          </m:f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28 734</m:t>
                          </m:r>
                        </m:num>
                        <m:den>
                          <m:f>
                            <m:f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cs-CZ" sz="2000" b="0" i="1" smtClean="0">
                                  <a:latin typeface="Cambria Math"/>
                                </a:rPr>
                                <m:t>38312</m:t>
                              </m:r>
                            </m:num>
                            <m:den>
                              <m:r>
                                <a:rPr lang="cs-CZ" sz="2000" b="0" i="1" smtClean="0">
                                  <a:latin typeface="Cambria Math"/>
                                </a:rPr>
                                <m:t>36000</m:t>
                              </m:r>
                            </m:den>
                          </m:f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cs-CZ" sz="2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1808802"/>
                <a:ext cx="7128792" cy="2668679"/>
              </a:xfrm>
              <a:prstGeom prst="rect">
                <a:avLst/>
              </a:prstGeom>
              <a:blipFill rotWithShape="1">
                <a:blip r:embed="rId2"/>
                <a:stretch>
                  <a:fillRect l="-94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34956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1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641913" y="718910"/>
            <a:ext cx="80107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Př.1: </a:t>
            </a:r>
            <a:r>
              <a:rPr lang="cs-CZ" sz="2000" dirty="0">
                <a:solidFill>
                  <a:schemeClr val="accent1"/>
                </a:solidFill>
              </a:rPr>
              <a:t>Na vkladní knížce, která byla zřízena </a:t>
            </a:r>
            <a:r>
              <a:rPr lang="cs-CZ" sz="2000" dirty="0" smtClean="0">
                <a:solidFill>
                  <a:schemeClr val="accent1"/>
                </a:solidFill>
              </a:rPr>
              <a:t>12. března 2013 </a:t>
            </a:r>
            <a:r>
              <a:rPr lang="cs-CZ" sz="2000" dirty="0">
                <a:solidFill>
                  <a:schemeClr val="accent1"/>
                </a:solidFill>
              </a:rPr>
              <a:t>na roční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úrok 8 </a:t>
            </a:r>
            <a:r>
              <a:rPr lang="cs-CZ" sz="2000" dirty="0">
                <a:solidFill>
                  <a:schemeClr val="accent1"/>
                </a:solidFill>
              </a:rPr>
              <a:t>% bylo 31. </a:t>
            </a:r>
            <a:r>
              <a:rPr lang="cs-CZ" sz="2000" dirty="0" smtClean="0">
                <a:solidFill>
                  <a:schemeClr val="accent1"/>
                </a:solidFill>
              </a:rPr>
              <a:t>prosince 2013 částka 28 734Kč. </a:t>
            </a:r>
            <a:r>
              <a:rPr lang="cs-CZ" sz="2000" dirty="0">
                <a:solidFill>
                  <a:schemeClr val="accent1"/>
                </a:solidFill>
              </a:rPr>
              <a:t>Kolik byla původní </a:t>
            </a:r>
            <a:r>
              <a:rPr lang="cs-CZ" sz="2000" dirty="0" smtClean="0">
                <a:solidFill>
                  <a:schemeClr val="accent1"/>
                </a:solidFill>
              </a:rPr>
              <a:t>jistina?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755576" y="1808802"/>
                <a:ext cx="7128792" cy="29764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28 734</m:t>
                          </m:r>
                        </m:num>
                        <m:den>
                          <m:r>
                            <a:rPr lang="cs-CZ" sz="2000" i="1">
                              <a:latin typeface="Cambria Math"/>
                              <a:ea typeface="Cambria Math"/>
                            </a:rPr>
                            <m:t>1+0,08⋅</m:t>
                          </m:r>
                          <m:f>
                            <m:fPr>
                              <m:ctrlPr>
                                <a:rPr lang="cs-CZ" sz="2000" i="1"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cs-CZ" sz="2000" i="1">
                                  <a:latin typeface="Cambria Math"/>
                                  <a:ea typeface="Cambria Math"/>
                                </a:rPr>
                                <m:t>289</m:t>
                              </m:r>
                            </m:num>
                            <m:den>
                              <m:r>
                                <a:rPr lang="cs-CZ" sz="2000" i="1">
                                  <a:latin typeface="Cambria Math"/>
                                  <a:ea typeface="Cambria Math"/>
                                </a:rPr>
                                <m:t>360</m:t>
                              </m:r>
                            </m:den>
                          </m:f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Upravíme jmenovatel 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28 734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1+</m:t>
                          </m:r>
                          <m:f>
                            <m:f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cs-CZ" sz="2000" b="0" i="1" smtClean="0">
                                  <a:latin typeface="Cambria Math"/>
                                </a:rPr>
                                <m:t>2312</m:t>
                              </m:r>
                            </m:num>
                            <m:den>
                              <m:r>
                                <a:rPr lang="cs-CZ" sz="2000" b="0" i="1" smtClean="0">
                                  <a:latin typeface="Cambria Math"/>
                                </a:rPr>
                                <m:t>36000</m:t>
                              </m:r>
                            </m:den>
                          </m:f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28 734</m:t>
                          </m:r>
                        </m:num>
                        <m:den>
                          <m:f>
                            <m:f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cs-CZ" sz="2000" b="0" i="1" smtClean="0">
                                  <a:latin typeface="Cambria Math"/>
                                </a:rPr>
                                <m:t>38312</m:t>
                              </m:r>
                            </m:num>
                            <m:den>
                              <m:r>
                                <a:rPr lang="cs-CZ" sz="2000" b="0" i="1" smtClean="0">
                                  <a:latin typeface="Cambria Math"/>
                                </a:rPr>
                                <m:t>36000</m:t>
                              </m:r>
                            </m:den>
                          </m:f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=27 000</m:t>
                      </m:r>
                      <m:r>
                        <a:rPr lang="cs-CZ" sz="2000" b="0" i="1" smtClean="0">
                          <a:latin typeface="Cambria Math"/>
                        </a:rPr>
                        <m:t>𝐾</m:t>
                      </m:r>
                      <m:r>
                        <a:rPr lang="cs-CZ" sz="2000" b="0" i="1" smtClean="0">
                          <a:latin typeface="Cambria Math"/>
                        </a:rPr>
                        <m:t>č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1808802"/>
                <a:ext cx="7128792" cy="2976456"/>
              </a:xfrm>
              <a:prstGeom prst="rect">
                <a:avLst/>
              </a:prstGeom>
              <a:blipFill rotWithShape="1">
                <a:blip r:embed="rId2"/>
                <a:stretch>
                  <a:fillRect l="-94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1798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1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641913" y="718910"/>
            <a:ext cx="80107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Př.1: </a:t>
            </a:r>
            <a:r>
              <a:rPr lang="cs-CZ" sz="2000" dirty="0">
                <a:solidFill>
                  <a:schemeClr val="accent1"/>
                </a:solidFill>
              </a:rPr>
              <a:t>Na vkladní knížce, která byla zřízena </a:t>
            </a:r>
            <a:r>
              <a:rPr lang="cs-CZ" sz="2000" dirty="0" smtClean="0">
                <a:solidFill>
                  <a:schemeClr val="accent1"/>
                </a:solidFill>
              </a:rPr>
              <a:t>12. března 2013 </a:t>
            </a:r>
            <a:r>
              <a:rPr lang="cs-CZ" sz="2000" dirty="0">
                <a:solidFill>
                  <a:schemeClr val="accent1"/>
                </a:solidFill>
              </a:rPr>
              <a:t>na roční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úrok 8 </a:t>
            </a:r>
            <a:r>
              <a:rPr lang="cs-CZ" sz="2000" dirty="0">
                <a:solidFill>
                  <a:schemeClr val="accent1"/>
                </a:solidFill>
              </a:rPr>
              <a:t>% bylo 31. </a:t>
            </a:r>
            <a:r>
              <a:rPr lang="cs-CZ" sz="2000" dirty="0" smtClean="0">
                <a:solidFill>
                  <a:schemeClr val="accent1"/>
                </a:solidFill>
              </a:rPr>
              <a:t>prosince 2013 částka 28 734Kč. </a:t>
            </a:r>
            <a:r>
              <a:rPr lang="cs-CZ" sz="2000" dirty="0">
                <a:solidFill>
                  <a:schemeClr val="accent1"/>
                </a:solidFill>
              </a:rPr>
              <a:t>Kolik byla původní </a:t>
            </a:r>
            <a:r>
              <a:rPr lang="cs-CZ" sz="2000" dirty="0" smtClean="0">
                <a:solidFill>
                  <a:schemeClr val="accent1"/>
                </a:solidFill>
              </a:rPr>
              <a:t>jistina?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755576" y="1808802"/>
                <a:ext cx="7128792" cy="32842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28 734</m:t>
                          </m:r>
                        </m:num>
                        <m:den>
                          <m:r>
                            <a:rPr lang="cs-CZ" sz="2000" i="1">
                              <a:latin typeface="Cambria Math"/>
                              <a:ea typeface="Cambria Math"/>
                            </a:rPr>
                            <m:t>1+0,08⋅</m:t>
                          </m:r>
                          <m:f>
                            <m:fPr>
                              <m:ctrlPr>
                                <a:rPr lang="cs-CZ" sz="2000" i="1"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cs-CZ" sz="2000" i="1">
                                  <a:latin typeface="Cambria Math"/>
                                  <a:ea typeface="Cambria Math"/>
                                </a:rPr>
                                <m:t>289</m:t>
                              </m:r>
                            </m:num>
                            <m:den>
                              <m:r>
                                <a:rPr lang="cs-CZ" sz="2000" i="1">
                                  <a:latin typeface="Cambria Math"/>
                                  <a:ea typeface="Cambria Math"/>
                                </a:rPr>
                                <m:t>360</m:t>
                              </m:r>
                            </m:den>
                          </m:f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Upravíme jmenovatel 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28 734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1+</m:t>
                          </m:r>
                          <m:f>
                            <m:f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cs-CZ" sz="2000" b="0" i="1" smtClean="0">
                                  <a:latin typeface="Cambria Math"/>
                                </a:rPr>
                                <m:t>2312</m:t>
                              </m:r>
                            </m:num>
                            <m:den>
                              <m:r>
                                <a:rPr lang="cs-CZ" sz="2000" b="0" i="1" smtClean="0">
                                  <a:latin typeface="Cambria Math"/>
                                </a:rPr>
                                <m:t>36000</m:t>
                              </m:r>
                            </m:den>
                          </m:f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28 734</m:t>
                          </m:r>
                        </m:num>
                        <m:den>
                          <m:f>
                            <m:f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cs-CZ" sz="2000" b="0" i="1" smtClean="0">
                                  <a:latin typeface="Cambria Math"/>
                                </a:rPr>
                                <m:t>38312</m:t>
                              </m:r>
                            </m:num>
                            <m:den>
                              <m:r>
                                <a:rPr lang="cs-CZ" sz="2000" b="0" i="1" smtClean="0">
                                  <a:latin typeface="Cambria Math"/>
                                </a:rPr>
                                <m:t>36000</m:t>
                              </m:r>
                            </m:den>
                          </m:f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=27 000</m:t>
                      </m:r>
                      <m:r>
                        <a:rPr lang="cs-CZ" sz="2000" b="0" i="1" smtClean="0">
                          <a:latin typeface="Cambria Math"/>
                        </a:rPr>
                        <m:t>𝐾</m:t>
                      </m:r>
                      <m:r>
                        <a:rPr lang="cs-CZ" sz="2000" b="0" i="1" smtClean="0">
                          <a:latin typeface="Cambria Math"/>
                        </a:rPr>
                        <m:t>č</m:t>
                      </m:r>
                    </m:oMath>
                  </m:oMathPara>
                </a14:m>
                <a:endParaRPr lang="cs-CZ" sz="2000" b="0" dirty="0" smtClean="0"/>
              </a:p>
              <a:p>
                <a:endParaRPr lang="cs-CZ" sz="2000" dirty="0" smtClean="0">
                  <a:solidFill>
                    <a:srgbClr val="FF0000"/>
                  </a:solidFill>
                </a:endParaRPr>
              </a:p>
              <a:p>
                <a:r>
                  <a:rPr lang="cs-CZ" sz="2000" dirty="0" smtClean="0">
                    <a:solidFill>
                      <a:srgbClr val="FF0000"/>
                    </a:solidFill>
                  </a:rPr>
                  <a:t>Výše původní jistiny byla 27 000 Kč.</a:t>
                </a:r>
                <a:endParaRPr lang="cs-CZ" sz="2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1808802"/>
                <a:ext cx="7128792" cy="3284232"/>
              </a:xfrm>
              <a:prstGeom prst="rect">
                <a:avLst/>
              </a:prstGeom>
              <a:blipFill rotWithShape="1">
                <a:blip r:embed="rId2"/>
                <a:stretch>
                  <a:fillRect l="-941" b="-260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Šipka doprava 12">
            <a:hlinkClick r:id="rId3" action="ppaction://hlinksldjump"/>
          </p:cNvPr>
          <p:cNvSpPr/>
          <p:nvPr/>
        </p:nvSpPr>
        <p:spPr>
          <a:xfrm rot="5400000">
            <a:off x="143508" y="6237313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cs-CZ" dirty="0" smtClean="0"/>
              <a:t>c</a:t>
            </a:r>
            <a:endParaRPr lang="cs-CZ" dirty="0"/>
          </a:p>
        </p:txBody>
      </p:sp>
      <p:sp>
        <p:nvSpPr>
          <p:cNvPr id="14" name="Šipka nahoru 13">
            <a:hlinkClick r:id="rId4" action="ppaction://hlinksldjump"/>
          </p:cNvPr>
          <p:cNvSpPr/>
          <p:nvPr/>
        </p:nvSpPr>
        <p:spPr>
          <a:xfrm>
            <a:off x="8337991" y="295205"/>
            <a:ext cx="475198" cy="45055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44522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2: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1259632" y="684283"/>
            <a:ext cx="6907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</a:t>
            </a:r>
            <a:r>
              <a:rPr lang="cs-CZ" sz="2000" dirty="0">
                <a:solidFill>
                  <a:schemeClr val="accent1"/>
                </a:solidFill>
              </a:rPr>
              <a:t>Půjčka </a:t>
            </a:r>
            <a:r>
              <a:rPr lang="cs-CZ" sz="2000" dirty="0" smtClean="0">
                <a:solidFill>
                  <a:schemeClr val="accent1"/>
                </a:solidFill>
              </a:rPr>
              <a:t>30 000 Kč  </a:t>
            </a:r>
            <a:r>
              <a:rPr lang="cs-CZ" sz="2000" dirty="0">
                <a:solidFill>
                  <a:schemeClr val="accent1"/>
                </a:solidFill>
              </a:rPr>
              <a:t>s ročními úroky ve výši 12 % byla </a:t>
            </a:r>
            <a:r>
              <a:rPr lang="cs-CZ" sz="2000" dirty="0" smtClean="0">
                <a:solidFill>
                  <a:schemeClr val="accent1"/>
                </a:solidFill>
              </a:rPr>
              <a:t>splacena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po 320 dnech. Kolik </a:t>
            </a:r>
            <a:r>
              <a:rPr lang="cs-CZ" sz="2000" dirty="0">
                <a:solidFill>
                  <a:schemeClr val="accent1"/>
                </a:solidFill>
              </a:rPr>
              <a:t>činily </a:t>
            </a:r>
            <a:r>
              <a:rPr lang="cs-CZ" sz="2000" dirty="0" smtClean="0">
                <a:solidFill>
                  <a:schemeClr val="accent1"/>
                </a:solidFill>
              </a:rPr>
              <a:t>vlastní úroky </a:t>
            </a:r>
            <a:r>
              <a:rPr lang="cs-CZ" sz="2000" dirty="0">
                <a:solidFill>
                  <a:schemeClr val="accent1"/>
                </a:solidFill>
              </a:rPr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259632" y="1844823"/>
                <a:ext cx="3878113" cy="12861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Vlastní úroky vypočítáme ze vzorce: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𝑢</m:t>
                      </m:r>
                      <m:r>
                        <a:rPr lang="cs-CZ" sz="2000" b="0" i="1" smtClean="0">
                          <a:latin typeface="Cambria Math"/>
                        </a:rPr>
                        <m:t>=30 000⋅0,12⋅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320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360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cs-CZ" sz="2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1844823"/>
                <a:ext cx="3878113" cy="1286121"/>
              </a:xfrm>
              <a:prstGeom prst="rect">
                <a:avLst/>
              </a:prstGeom>
              <a:blipFill rotWithShape="1">
                <a:blip r:embed="rId2"/>
                <a:stretch>
                  <a:fillRect l="-1730" t="-2370" r="-78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47386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2: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1259632" y="684283"/>
            <a:ext cx="6907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</a:t>
            </a:r>
            <a:r>
              <a:rPr lang="cs-CZ" sz="2000" dirty="0">
                <a:solidFill>
                  <a:schemeClr val="accent1"/>
                </a:solidFill>
              </a:rPr>
              <a:t>Půjčka </a:t>
            </a:r>
            <a:r>
              <a:rPr lang="cs-CZ" sz="2000" dirty="0" smtClean="0">
                <a:solidFill>
                  <a:schemeClr val="accent1"/>
                </a:solidFill>
              </a:rPr>
              <a:t>30 000 Kč  </a:t>
            </a:r>
            <a:r>
              <a:rPr lang="cs-CZ" sz="2000" dirty="0">
                <a:solidFill>
                  <a:schemeClr val="accent1"/>
                </a:solidFill>
              </a:rPr>
              <a:t>s ročními úroky ve výši 12 % byla </a:t>
            </a:r>
            <a:r>
              <a:rPr lang="cs-CZ" sz="2000" dirty="0" smtClean="0">
                <a:solidFill>
                  <a:schemeClr val="accent1"/>
                </a:solidFill>
              </a:rPr>
              <a:t>splacena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po 320 dnech. Kolik </a:t>
            </a:r>
            <a:r>
              <a:rPr lang="cs-CZ" sz="2000" dirty="0">
                <a:solidFill>
                  <a:schemeClr val="accent1"/>
                </a:solidFill>
              </a:rPr>
              <a:t>činily </a:t>
            </a:r>
            <a:r>
              <a:rPr lang="cs-CZ" sz="2000" dirty="0" smtClean="0">
                <a:solidFill>
                  <a:schemeClr val="accent1"/>
                </a:solidFill>
              </a:rPr>
              <a:t>vlastní úroky </a:t>
            </a:r>
            <a:r>
              <a:rPr lang="cs-CZ" sz="2000" dirty="0">
                <a:solidFill>
                  <a:schemeClr val="accent1"/>
                </a:solidFill>
              </a:rPr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259632" y="1844823"/>
                <a:ext cx="5794087" cy="12861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Vlastní úroky vypočítáme ze vzorce: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𝑢</m:t>
                      </m:r>
                      <m:r>
                        <a:rPr lang="cs-CZ" sz="2000" b="0" i="1" smtClean="0">
                          <a:latin typeface="Cambria Math"/>
                        </a:rPr>
                        <m:t>=30 000⋅0,12⋅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320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360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=3600⋅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320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360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cs-CZ" sz="2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1844823"/>
                <a:ext cx="5794087" cy="1286121"/>
              </a:xfrm>
              <a:prstGeom prst="rect">
                <a:avLst/>
              </a:prstGeom>
              <a:blipFill rotWithShape="1">
                <a:blip r:embed="rId2"/>
                <a:stretch>
                  <a:fillRect l="-1158" t="-237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8987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2: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1259632" y="684283"/>
            <a:ext cx="6907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</a:t>
            </a:r>
            <a:r>
              <a:rPr lang="cs-CZ" sz="2000" dirty="0">
                <a:solidFill>
                  <a:schemeClr val="accent1"/>
                </a:solidFill>
              </a:rPr>
              <a:t>Půjčka </a:t>
            </a:r>
            <a:r>
              <a:rPr lang="cs-CZ" sz="2000" dirty="0" smtClean="0">
                <a:solidFill>
                  <a:schemeClr val="accent1"/>
                </a:solidFill>
              </a:rPr>
              <a:t>30 000 Kč  </a:t>
            </a:r>
            <a:r>
              <a:rPr lang="cs-CZ" sz="2000" dirty="0">
                <a:solidFill>
                  <a:schemeClr val="accent1"/>
                </a:solidFill>
              </a:rPr>
              <a:t>s ročními úroky ve výši 12 % byla </a:t>
            </a:r>
            <a:r>
              <a:rPr lang="cs-CZ" sz="2000" dirty="0" smtClean="0">
                <a:solidFill>
                  <a:schemeClr val="accent1"/>
                </a:solidFill>
              </a:rPr>
              <a:t>splacena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po 320 dnech. Kolik </a:t>
            </a:r>
            <a:r>
              <a:rPr lang="cs-CZ" sz="2000" dirty="0">
                <a:solidFill>
                  <a:schemeClr val="accent1"/>
                </a:solidFill>
              </a:rPr>
              <a:t>činily </a:t>
            </a:r>
            <a:r>
              <a:rPr lang="cs-CZ" sz="2000" dirty="0" smtClean="0">
                <a:solidFill>
                  <a:schemeClr val="accent1"/>
                </a:solidFill>
              </a:rPr>
              <a:t>vlastní úroky </a:t>
            </a:r>
            <a:r>
              <a:rPr lang="cs-CZ" sz="2000" dirty="0">
                <a:solidFill>
                  <a:schemeClr val="accent1"/>
                </a:solidFill>
              </a:rPr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259632" y="1844823"/>
                <a:ext cx="6906891" cy="19016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Vlastní úroky vypočítáme ze vzorce: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𝑢</m:t>
                      </m:r>
                      <m:r>
                        <a:rPr lang="cs-CZ" sz="2000" b="0" i="1" smtClean="0">
                          <a:latin typeface="Cambria Math"/>
                        </a:rPr>
                        <m:t>=30 000⋅0,12⋅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320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360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=3600⋅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320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360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=10⋅320=3200 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𝐾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č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endParaRPr lang="cs-CZ" sz="2000" dirty="0" smtClean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1844823"/>
                <a:ext cx="6906891" cy="1901674"/>
              </a:xfrm>
              <a:prstGeom prst="rect">
                <a:avLst/>
              </a:prstGeom>
              <a:blipFill rotWithShape="1">
                <a:blip r:embed="rId2"/>
                <a:stretch>
                  <a:fillRect l="-971" t="-160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32535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2: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1259632" y="684283"/>
            <a:ext cx="6907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</a:t>
            </a:r>
            <a:r>
              <a:rPr lang="cs-CZ" sz="2000" dirty="0">
                <a:solidFill>
                  <a:schemeClr val="accent1"/>
                </a:solidFill>
              </a:rPr>
              <a:t>Půjčka </a:t>
            </a:r>
            <a:r>
              <a:rPr lang="cs-CZ" sz="2000" dirty="0" smtClean="0">
                <a:solidFill>
                  <a:schemeClr val="accent1"/>
                </a:solidFill>
              </a:rPr>
              <a:t>30 000 Kč  </a:t>
            </a:r>
            <a:r>
              <a:rPr lang="cs-CZ" sz="2000" dirty="0">
                <a:solidFill>
                  <a:schemeClr val="accent1"/>
                </a:solidFill>
              </a:rPr>
              <a:t>s ročními úroky ve výši 12 % byla </a:t>
            </a:r>
            <a:r>
              <a:rPr lang="cs-CZ" sz="2000" dirty="0" smtClean="0">
                <a:solidFill>
                  <a:schemeClr val="accent1"/>
                </a:solidFill>
              </a:rPr>
              <a:t>splacena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po 320 dnech. Kolik </a:t>
            </a:r>
            <a:r>
              <a:rPr lang="cs-CZ" sz="2000" dirty="0">
                <a:solidFill>
                  <a:schemeClr val="accent1"/>
                </a:solidFill>
              </a:rPr>
              <a:t>činily </a:t>
            </a:r>
            <a:r>
              <a:rPr lang="cs-CZ" sz="2000" dirty="0" smtClean="0">
                <a:solidFill>
                  <a:schemeClr val="accent1"/>
                </a:solidFill>
              </a:rPr>
              <a:t>vlastní úroky </a:t>
            </a:r>
            <a:r>
              <a:rPr lang="cs-CZ" sz="2000" dirty="0">
                <a:solidFill>
                  <a:schemeClr val="accent1"/>
                </a:solidFill>
              </a:rPr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259632" y="1844823"/>
                <a:ext cx="6898876" cy="22094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Vlastní úroky vypočítáme ze vzorce: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𝑢</m:t>
                      </m:r>
                      <m:r>
                        <a:rPr lang="cs-CZ" sz="2000" b="0" i="1" smtClean="0">
                          <a:latin typeface="Cambria Math"/>
                        </a:rPr>
                        <m:t>=30 000⋅0,12⋅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320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360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=3600⋅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320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360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=10⋅320=3200 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𝐾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č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endParaRPr lang="cs-CZ" sz="2000" dirty="0" smtClean="0">
                  <a:solidFill>
                    <a:srgbClr val="FF0000"/>
                  </a:solidFill>
                </a:endParaRPr>
              </a:p>
              <a:p>
                <a:r>
                  <a:rPr lang="cs-CZ" sz="2000" dirty="0" smtClean="0">
                    <a:solidFill>
                      <a:srgbClr val="FF0000"/>
                    </a:solidFill>
                  </a:rPr>
                  <a:t>Vlastní úroky činily 3200 Kč.</a:t>
                </a:r>
                <a:endParaRPr lang="cs-CZ" sz="2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1844823"/>
                <a:ext cx="6898876" cy="2209451"/>
              </a:xfrm>
              <a:prstGeom prst="rect">
                <a:avLst/>
              </a:prstGeom>
              <a:blipFill rotWithShape="1">
                <a:blip r:embed="rId2"/>
                <a:stretch>
                  <a:fillRect l="-973" t="-1381" b="-414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Šipka nahoru 11">
            <a:hlinkClick r:id="rId3" action="ppaction://hlinksldjump"/>
          </p:cNvPr>
          <p:cNvSpPr/>
          <p:nvPr/>
        </p:nvSpPr>
        <p:spPr>
          <a:xfrm>
            <a:off x="8337991" y="295205"/>
            <a:ext cx="475198" cy="45055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Šipka doprava 15">
            <a:hlinkClick r:id="rId4" action="ppaction://hlinksldjump"/>
          </p:cNvPr>
          <p:cNvSpPr/>
          <p:nvPr/>
        </p:nvSpPr>
        <p:spPr>
          <a:xfrm rot="5400000">
            <a:off x="143508" y="6237313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cs-CZ" dirty="0" smtClean="0"/>
              <a:t>c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7546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3: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1085270" y="730758"/>
            <a:ext cx="749032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>
                <a:solidFill>
                  <a:schemeClr val="accent1"/>
                </a:solidFill>
              </a:rPr>
              <a:t>Př.3: Podnikatel si půjčil </a:t>
            </a:r>
            <a:r>
              <a:rPr lang="cs-CZ" sz="2000" dirty="0" smtClean="0">
                <a:solidFill>
                  <a:schemeClr val="accent1"/>
                </a:solidFill>
              </a:rPr>
              <a:t>26</a:t>
            </a:r>
            <a:r>
              <a:rPr lang="cs-CZ" sz="2000" dirty="0">
                <a:solidFill>
                  <a:schemeClr val="accent1"/>
                </a:solidFill>
              </a:rPr>
              <a:t>. ledna </a:t>
            </a:r>
            <a:r>
              <a:rPr lang="cs-CZ" sz="2000" dirty="0" smtClean="0">
                <a:solidFill>
                  <a:schemeClr val="accent1"/>
                </a:solidFill>
              </a:rPr>
              <a:t>2013 částku 65 </a:t>
            </a:r>
            <a:r>
              <a:rPr lang="cs-CZ" sz="2000" dirty="0">
                <a:solidFill>
                  <a:schemeClr val="accent1"/>
                </a:solidFill>
              </a:rPr>
              <a:t>000.- Kč, 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21</a:t>
            </a:r>
            <a:r>
              <a:rPr lang="cs-CZ" sz="2000" dirty="0">
                <a:solidFill>
                  <a:schemeClr val="accent1"/>
                </a:solidFill>
              </a:rPr>
              <a:t>. února </a:t>
            </a:r>
            <a:r>
              <a:rPr lang="cs-CZ" sz="2000" dirty="0" smtClean="0">
                <a:solidFill>
                  <a:schemeClr val="accent1"/>
                </a:solidFill>
              </a:rPr>
              <a:t>2013 částku </a:t>
            </a:r>
            <a:r>
              <a:rPr lang="cs-CZ" sz="2000" dirty="0">
                <a:solidFill>
                  <a:schemeClr val="accent1"/>
                </a:solidFill>
              </a:rPr>
              <a:t>40 000.- Kč </a:t>
            </a:r>
            <a:r>
              <a:rPr lang="cs-CZ" sz="2000" dirty="0" smtClean="0">
                <a:solidFill>
                  <a:schemeClr val="accent1"/>
                </a:solidFill>
              </a:rPr>
              <a:t>a  8</a:t>
            </a:r>
            <a:r>
              <a:rPr lang="cs-CZ" sz="2000" dirty="0">
                <a:solidFill>
                  <a:schemeClr val="accent1"/>
                </a:solidFill>
              </a:rPr>
              <a:t>. března </a:t>
            </a:r>
            <a:r>
              <a:rPr lang="cs-CZ" sz="2000" dirty="0" smtClean="0">
                <a:solidFill>
                  <a:schemeClr val="accent1"/>
                </a:solidFill>
              </a:rPr>
              <a:t>2013 částku </a:t>
            </a:r>
            <a:r>
              <a:rPr lang="cs-CZ" sz="2000" dirty="0">
                <a:solidFill>
                  <a:schemeClr val="accent1"/>
                </a:solidFill>
              </a:rPr>
              <a:t>30 000.- Kč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na </a:t>
            </a:r>
            <a:r>
              <a:rPr lang="cs-CZ" sz="2000" dirty="0">
                <a:solidFill>
                  <a:schemeClr val="accent1"/>
                </a:solidFill>
              </a:rPr>
              <a:t>roční 12 % úrok. Kolik Kč bude muset zaplatit 31. prosince </a:t>
            </a:r>
            <a:r>
              <a:rPr lang="cs-CZ" sz="2000" dirty="0" smtClean="0">
                <a:solidFill>
                  <a:schemeClr val="accent1"/>
                </a:solidFill>
              </a:rPr>
              <a:t>2013 </a:t>
            </a:r>
            <a:r>
              <a:rPr lang="cs-CZ" sz="2000" dirty="0">
                <a:solidFill>
                  <a:schemeClr val="accent1"/>
                </a:solidFill>
              </a:rPr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178637" y="1988840"/>
                <a:ext cx="3630289" cy="19389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Označíme: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sz="2000" dirty="0" smtClean="0"/>
                  <a:t>… výše úroku do 21.2.2013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sz="2000" dirty="0" smtClean="0"/>
                  <a:t>… výše úroku od 21.2-8.3.2013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r>
                  <a:rPr lang="cs-CZ" sz="2000" dirty="0" smtClean="0"/>
                  <a:t>… výše úroku po 8.3.2013</a:t>
                </a:r>
              </a:p>
              <a:p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𝑢</m:t>
                    </m:r>
                  </m:oMath>
                </a14:m>
                <a:r>
                  <a:rPr lang="cs-CZ" sz="2000" dirty="0" smtClean="0"/>
                  <a:t>… celková výše úroku</a:t>
                </a:r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8637" y="1988840"/>
                <a:ext cx="3630289" cy="1938992"/>
              </a:xfrm>
              <a:prstGeom prst="rect">
                <a:avLst/>
              </a:prstGeom>
              <a:blipFill rotWithShape="1">
                <a:blip r:embed="rId2"/>
                <a:stretch>
                  <a:fillRect l="-1678" t="-1572" r="-100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56629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3: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1085270" y="730758"/>
            <a:ext cx="749032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>
                <a:solidFill>
                  <a:schemeClr val="accent1"/>
                </a:solidFill>
              </a:rPr>
              <a:t>Př.3: Podnikatel si půjčil </a:t>
            </a:r>
            <a:r>
              <a:rPr lang="cs-CZ" sz="2000" dirty="0" smtClean="0">
                <a:solidFill>
                  <a:schemeClr val="accent1"/>
                </a:solidFill>
              </a:rPr>
              <a:t>26</a:t>
            </a:r>
            <a:r>
              <a:rPr lang="cs-CZ" sz="2000" dirty="0">
                <a:solidFill>
                  <a:schemeClr val="accent1"/>
                </a:solidFill>
              </a:rPr>
              <a:t>. ledna </a:t>
            </a:r>
            <a:r>
              <a:rPr lang="cs-CZ" sz="2000" dirty="0" smtClean="0">
                <a:solidFill>
                  <a:schemeClr val="accent1"/>
                </a:solidFill>
              </a:rPr>
              <a:t>2013 částku 65 </a:t>
            </a:r>
            <a:r>
              <a:rPr lang="cs-CZ" sz="2000" dirty="0">
                <a:solidFill>
                  <a:schemeClr val="accent1"/>
                </a:solidFill>
              </a:rPr>
              <a:t>000.- Kč, 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21</a:t>
            </a:r>
            <a:r>
              <a:rPr lang="cs-CZ" sz="2000" dirty="0">
                <a:solidFill>
                  <a:schemeClr val="accent1"/>
                </a:solidFill>
              </a:rPr>
              <a:t>. února </a:t>
            </a:r>
            <a:r>
              <a:rPr lang="cs-CZ" sz="2000" dirty="0" smtClean="0">
                <a:solidFill>
                  <a:schemeClr val="accent1"/>
                </a:solidFill>
              </a:rPr>
              <a:t>2013 částku </a:t>
            </a:r>
            <a:r>
              <a:rPr lang="cs-CZ" sz="2000" dirty="0">
                <a:solidFill>
                  <a:schemeClr val="accent1"/>
                </a:solidFill>
              </a:rPr>
              <a:t>40 000.- Kč </a:t>
            </a:r>
            <a:r>
              <a:rPr lang="cs-CZ" sz="2000" dirty="0" smtClean="0">
                <a:solidFill>
                  <a:schemeClr val="accent1"/>
                </a:solidFill>
              </a:rPr>
              <a:t>a  8</a:t>
            </a:r>
            <a:r>
              <a:rPr lang="cs-CZ" sz="2000" dirty="0">
                <a:solidFill>
                  <a:schemeClr val="accent1"/>
                </a:solidFill>
              </a:rPr>
              <a:t>. března </a:t>
            </a:r>
            <a:r>
              <a:rPr lang="cs-CZ" sz="2000" dirty="0" smtClean="0">
                <a:solidFill>
                  <a:schemeClr val="accent1"/>
                </a:solidFill>
              </a:rPr>
              <a:t>2013 částku </a:t>
            </a:r>
            <a:r>
              <a:rPr lang="cs-CZ" sz="2000" dirty="0">
                <a:solidFill>
                  <a:schemeClr val="accent1"/>
                </a:solidFill>
              </a:rPr>
              <a:t>30 000.- Kč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na </a:t>
            </a:r>
            <a:r>
              <a:rPr lang="cs-CZ" sz="2000" dirty="0">
                <a:solidFill>
                  <a:schemeClr val="accent1"/>
                </a:solidFill>
              </a:rPr>
              <a:t>roční 12 % úrok. Kolik Kč bude muset zaplatit 31. prosince </a:t>
            </a:r>
            <a:r>
              <a:rPr lang="cs-CZ" sz="2000" dirty="0" smtClean="0">
                <a:solidFill>
                  <a:schemeClr val="accent1"/>
                </a:solidFill>
              </a:rPr>
              <a:t>2013 </a:t>
            </a:r>
            <a:r>
              <a:rPr lang="cs-CZ" sz="2000" dirty="0">
                <a:solidFill>
                  <a:schemeClr val="accent1"/>
                </a:solidFill>
              </a:rPr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178637" y="1988840"/>
                <a:ext cx="3630289" cy="28623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Označíme: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sz="2000" dirty="0" smtClean="0"/>
                  <a:t>… výše úroku do 21.2.2013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sz="2000" dirty="0" smtClean="0"/>
                  <a:t>… výše úroku od 21.2-8.3.2013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r>
                  <a:rPr lang="cs-CZ" sz="2000" dirty="0" smtClean="0"/>
                  <a:t>… výše úroku po 8.3.2013</a:t>
                </a:r>
              </a:p>
              <a:p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𝑢</m:t>
                    </m:r>
                  </m:oMath>
                </a14:m>
                <a:r>
                  <a:rPr lang="cs-CZ" sz="2000" dirty="0" smtClean="0"/>
                  <a:t>… celková výše úroku</a:t>
                </a:r>
              </a:p>
              <a:p>
                <a:endParaRPr lang="cs-CZ" sz="2000" dirty="0"/>
              </a:p>
              <a:p>
                <a:r>
                  <a:rPr lang="cs-CZ" sz="2000" dirty="0" smtClean="0"/>
                  <a:t>Zjevně platí: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𝑢</m:t>
                    </m:r>
                    <m:r>
                      <a:rPr lang="cs-CZ" sz="20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endParaRPr lang="cs-CZ" sz="2000" dirty="0" smtClean="0"/>
              </a:p>
              <a:p>
                <a:endParaRPr lang="cs-CZ" sz="2000" dirty="0"/>
              </a:p>
              <a:p>
                <a:endParaRPr lang="cs-CZ" sz="2000" dirty="0" smtClean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8637" y="1988840"/>
                <a:ext cx="3630289" cy="2862322"/>
              </a:xfrm>
              <a:prstGeom prst="rect">
                <a:avLst/>
              </a:prstGeom>
              <a:blipFill rotWithShape="1">
                <a:blip r:embed="rId2"/>
                <a:stretch>
                  <a:fillRect l="-1678" t="-1064" r="-100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3453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3: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1085270" y="730758"/>
            <a:ext cx="749032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>
                <a:solidFill>
                  <a:schemeClr val="accent1"/>
                </a:solidFill>
              </a:rPr>
              <a:t>Př.3: Podnikatel si půjčil </a:t>
            </a:r>
            <a:r>
              <a:rPr lang="cs-CZ" sz="2000" dirty="0" smtClean="0">
                <a:solidFill>
                  <a:schemeClr val="accent1"/>
                </a:solidFill>
              </a:rPr>
              <a:t>26</a:t>
            </a:r>
            <a:r>
              <a:rPr lang="cs-CZ" sz="2000" dirty="0">
                <a:solidFill>
                  <a:schemeClr val="accent1"/>
                </a:solidFill>
              </a:rPr>
              <a:t>. ledna </a:t>
            </a:r>
            <a:r>
              <a:rPr lang="cs-CZ" sz="2000" dirty="0" smtClean="0">
                <a:solidFill>
                  <a:schemeClr val="accent1"/>
                </a:solidFill>
              </a:rPr>
              <a:t>2013 částku 65 </a:t>
            </a:r>
            <a:r>
              <a:rPr lang="cs-CZ" sz="2000" dirty="0">
                <a:solidFill>
                  <a:schemeClr val="accent1"/>
                </a:solidFill>
              </a:rPr>
              <a:t>000.- Kč, 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21</a:t>
            </a:r>
            <a:r>
              <a:rPr lang="cs-CZ" sz="2000" dirty="0">
                <a:solidFill>
                  <a:schemeClr val="accent1"/>
                </a:solidFill>
              </a:rPr>
              <a:t>. února </a:t>
            </a:r>
            <a:r>
              <a:rPr lang="cs-CZ" sz="2000" dirty="0" smtClean="0">
                <a:solidFill>
                  <a:schemeClr val="accent1"/>
                </a:solidFill>
              </a:rPr>
              <a:t>2013 částku </a:t>
            </a:r>
            <a:r>
              <a:rPr lang="cs-CZ" sz="2000" dirty="0">
                <a:solidFill>
                  <a:schemeClr val="accent1"/>
                </a:solidFill>
              </a:rPr>
              <a:t>40 000.- Kč </a:t>
            </a:r>
            <a:r>
              <a:rPr lang="cs-CZ" sz="2000" dirty="0" smtClean="0">
                <a:solidFill>
                  <a:schemeClr val="accent1"/>
                </a:solidFill>
              </a:rPr>
              <a:t>a  8</a:t>
            </a:r>
            <a:r>
              <a:rPr lang="cs-CZ" sz="2000" dirty="0">
                <a:solidFill>
                  <a:schemeClr val="accent1"/>
                </a:solidFill>
              </a:rPr>
              <a:t>. března </a:t>
            </a:r>
            <a:r>
              <a:rPr lang="cs-CZ" sz="2000" dirty="0" smtClean="0">
                <a:solidFill>
                  <a:schemeClr val="accent1"/>
                </a:solidFill>
              </a:rPr>
              <a:t>2013 částku </a:t>
            </a:r>
            <a:r>
              <a:rPr lang="cs-CZ" sz="2000" dirty="0">
                <a:solidFill>
                  <a:schemeClr val="accent1"/>
                </a:solidFill>
              </a:rPr>
              <a:t>30 000.- Kč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na </a:t>
            </a:r>
            <a:r>
              <a:rPr lang="cs-CZ" sz="2000" dirty="0">
                <a:solidFill>
                  <a:schemeClr val="accent1"/>
                </a:solidFill>
              </a:rPr>
              <a:t>roční 12 % úrok. Kolik Kč bude muset zaplatit 31. prosince </a:t>
            </a:r>
            <a:r>
              <a:rPr lang="cs-CZ" sz="2000" dirty="0" smtClean="0">
                <a:solidFill>
                  <a:schemeClr val="accent1"/>
                </a:solidFill>
              </a:rPr>
              <a:t>2013 </a:t>
            </a:r>
            <a:r>
              <a:rPr lang="cs-CZ" sz="2000" dirty="0">
                <a:solidFill>
                  <a:schemeClr val="accent1"/>
                </a:solidFill>
              </a:rPr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178637" y="1988840"/>
                <a:ext cx="5095369" cy="28623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Označíme: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sz="2000" dirty="0" smtClean="0"/>
                  <a:t>… výše úroku do 21.2.2013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sz="2000" dirty="0" smtClean="0"/>
                  <a:t>… výše úroku od 21.2-8.3.2013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r>
                  <a:rPr lang="cs-CZ" sz="2000" dirty="0" smtClean="0"/>
                  <a:t>… výše úroku po 8.3.2013</a:t>
                </a:r>
              </a:p>
              <a:p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𝑢</m:t>
                    </m:r>
                  </m:oMath>
                </a14:m>
                <a:r>
                  <a:rPr lang="cs-CZ" sz="2000" dirty="0" smtClean="0"/>
                  <a:t>… celková výše úroku</a:t>
                </a:r>
              </a:p>
              <a:p>
                <a:endParaRPr lang="cs-CZ" sz="2000" dirty="0"/>
              </a:p>
              <a:p>
                <a:r>
                  <a:rPr lang="cs-CZ" sz="2000" dirty="0" smtClean="0"/>
                  <a:t>Zjevně platí: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𝑢</m:t>
                    </m:r>
                    <m:r>
                      <a:rPr lang="cs-CZ" sz="20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𝑢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Postupně budeme počítat jednotlivé dílčí úroky.</a:t>
                </a:r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8637" y="1988840"/>
                <a:ext cx="5095369" cy="2862322"/>
              </a:xfrm>
              <a:prstGeom prst="rect">
                <a:avLst/>
              </a:prstGeom>
              <a:blipFill rotWithShape="1">
                <a:blip r:embed="rId2"/>
                <a:stretch>
                  <a:fillRect l="-1196" t="-1064" r="-1316" b="-276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38998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Šipka doprava 45">
            <a:hlinkClick r:id="" action="ppaction://hlinkshowjump?jump=nextslide"/>
          </p:cNvPr>
          <p:cNvSpPr/>
          <p:nvPr/>
        </p:nvSpPr>
        <p:spPr>
          <a:xfrm>
            <a:off x="8421751" y="1222888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cs-CZ" dirty="0" smtClean="0"/>
              <a:t>   </a:t>
            </a:r>
            <a:endParaRPr lang="cs-CZ" dirty="0"/>
          </a:p>
        </p:txBody>
      </p:sp>
      <p:sp>
        <p:nvSpPr>
          <p:cNvPr id="51" name="Šipka doprava 50">
            <a:hlinkClick r:id="rId2" action="ppaction://hlinksldjump"/>
          </p:cNvPr>
          <p:cNvSpPr/>
          <p:nvPr/>
        </p:nvSpPr>
        <p:spPr>
          <a:xfrm rot="5400000">
            <a:off x="143508" y="6237313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2" name="TextovéPole 1"/>
          <p:cNvSpPr txBox="1"/>
          <p:nvPr/>
        </p:nvSpPr>
        <p:spPr>
          <a:xfrm>
            <a:off x="2267744" y="366759"/>
            <a:ext cx="434591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Příklady na jednoduché úročení 2</a:t>
            </a:r>
            <a:endParaRPr lang="cs-CZ" sz="24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rId3" action="ppaction://hlinksldjump"/>
          </p:cNvPr>
          <p:cNvSpPr/>
          <p:nvPr/>
        </p:nvSpPr>
        <p:spPr>
          <a:xfrm>
            <a:off x="8464591" y="3897052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23" name="Šipka doprava 22">
            <a:hlinkClick r:id="rId4" action="ppaction://hlinksldjump"/>
          </p:cNvPr>
          <p:cNvSpPr/>
          <p:nvPr/>
        </p:nvSpPr>
        <p:spPr>
          <a:xfrm>
            <a:off x="8464591" y="26107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6" name="TextovéPole 5"/>
          <p:cNvSpPr txBox="1"/>
          <p:nvPr/>
        </p:nvSpPr>
        <p:spPr>
          <a:xfrm>
            <a:off x="897227" y="1038226"/>
            <a:ext cx="710636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Př.1: </a:t>
            </a:r>
            <a:r>
              <a:rPr lang="cs-CZ" sz="2000" dirty="0"/>
              <a:t>Na vkladní knížce, která byla zřízena </a:t>
            </a:r>
            <a:r>
              <a:rPr lang="cs-CZ" sz="2000" dirty="0" smtClean="0"/>
              <a:t>12. března 2013 </a:t>
            </a:r>
            <a:r>
              <a:rPr lang="cs-CZ" sz="2000" dirty="0"/>
              <a:t>na roční </a:t>
            </a:r>
            <a:endParaRPr lang="cs-CZ" sz="2000" dirty="0" smtClean="0"/>
          </a:p>
          <a:p>
            <a:r>
              <a:rPr lang="cs-CZ" sz="2000" dirty="0" smtClean="0"/>
              <a:t>úrok 8 </a:t>
            </a:r>
            <a:r>
              <a:rPr lang="cs-CZ" sz="2000" dirty="0"/>
              <a:t>% bylo 31. </a:t>
            </a:r>
            <a:r>
              <a:rPr lang="cs-CZ" sz="2000" dirty="0" smtClean="0"/>
              <a:t>prosince 2013 částka 28 734Kč.</a:t>
            </a:r>
          </a:p>
          <a:p>
            <a:r>
              <a:rPr lang="cs-CZ" sz="2000" dirty="0" smtClean="0"/>
              <a:t>Kolik </a:t>
            </a:r>
            <a:r>
              <a:rPr lang="cs-CZ" sz="2000" dirty="0"/>
              <a:t>byla původní </a:t>
            </a:r>
            <a:r>
              <a:rPr lang="cs-CZ" sz="2000" dirty="0" smtClean="0"/>
              <a:t>jistina?</a:t>
            </a:r>
            <a:endParaRPr lang="cs-CZ" sz="2000" dirty="0"/>
          </a:p>
        </p:txBody>
      </p:sp>
      <p:sp>
        <p:nvSpPr>
          <p:cNvPr id="7" name="TextovéPole 6"/>
          <p:cNvSpPr txBox="1"/>
          <p:nvPr/>
        </p:nvSpPr>
        <p:spPr>
          <a:xfrm>
            <a:off x="906871" y="2436857"/>
            <a:ext cx="6907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Př.2: </a:t>
            </a:r>
            <a:r>
              <a:rPr lang="cs-CZ" sz="2000" dirty="0"/>
              <a:t>Půjčka </a:t>
            </a:r>
            <a:r>
              <a:rPr lang="cs-CZ" sz="2000" dirty="0" smtClean="0"/>
              <a:t>30 000 Kč  </a:t>
            </a:r>
            <a:r>
              <a:rPr lang="cs-CZ" sz="2000" dirty="0"/>
              <a:t>s ročními úroky ve výši 12 % byla </a:t>
            </a:r>
            <a:r>
              <a:rPr lang="cs-CZ" sz="2000" dirty="0" smtClean="0"/>
              <a:t>splacena</a:t>
            </a:r>
          </a:p>
          <a:p>
            <a:r>
              <a:rPr lang="cs-CZ" sz="2000" dirty="0" smtClean="0"/>
              <a:t>po 320 dnech. Kolik </a:t>
            </a:r>
            <a:r>
              <a:rPr lang="cs-CZ" sz="2000" dirty="0"/>
              <a:t>činily </a:t>
            </a:r>
            <a:r>
              <a:rPr lang="cs-CZ" sz="2000" dirty="0" smtClean="0"/>
              <a:t>vlastní úroky </a:t>
            </a:r>
            <a:r>
              <a:rPr lang="cs-CZ" sz="2000" dirty="0"/>
              <a:t>?</a:t>
            </a:r>
          </a:p>
        </p:txBody>
      </p:sp>
      <p:sp>
        <p:nvSpPr>
          <p:cNvPr id="8" name="TextovéPole 7"/>
          <p:cNvSpPr txBox="1"/>
          <p:nvPr/>
        </p:nvSpPr>
        <p:spPr>
          <a:xfrm>
            <a:off x="897227" y="3569240"/>
            <a:ext cx="749032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/>
              <a:t>Př.3: Podnikatel si půjčil </a:t>
            </a:r>
            <a:r>
              <a:rPr lang="cs-CZ" sz="2000" dirty="0" smtClean="0"/>
              <a:t>26</a:t>
            </a:r>
            <a:r>
              <a:rPr lang="cs-CZ" sz="2000" dirty="0"/>
              <a:t>. ledna </a:t>
            </a:r>
            <a:r>
              <a:rPr lang="cs-CZ" sz="2000" dirty="0" smtClean="0"/>
              <a:t>2013 částku 65 </a:t>
            </a:r>
            <a:r>
              <a:rPr lang="cs-CZ" sz="2000" dirty="0"/>
              <a:t>000.- Kč, </a:t>
            </a:r>
          </a:p>
          <a:p>
            <a:r>
              <a:rPr lang="cs-CZ" sz="2000" dirty="0" smtClean="0"/>
              <a:t>21</a:t>
            </a:r>
            <a:r>
              <a:rPr lang="cs-CZ" sz="2000" dirty="0"/>
              <a:t>. února </a:t>
            </a:r>
            <a:r>
              <a:rPr lang="cs-CZ" sz="2000" dirty="0" smtClean="0"/>
              <a:t>2013 částku </a:t>
            </a:r>
            <a:r>
              <a:rPr lang="cs-CZ" sz="2000" dirty="0"/>
              <a:t>40 000.- Kč </a:t>
            </a:r>
            <a:r>
              <a:rPr lang="cs-CZ" sz="2000" dirty="0" smtClean="0"/>
              <a:t>a  8</a:t>
            </a:r>
            <a:r>
              <a:rPr lang="cs-CZ" sz="2000" dirty="0"/>
              <a:t>. března </a:t>
            </a:r>
            <a:r>
              <a:rPr lang="cs-CZ" sz="2000" dirty="0" smtClean="0"/>
              <a:t>2013 částku </a:t>
            </a:r>
            <a:r>
              <a:rPr lang="cs-CZ" sz="2000" dirty="0"/>
              <a:t>30 000.- Kč </a:t>
            </a:r>
            <a:endParaRPr lang="cs-CZ" sz="2000" dirty="0" smtClean="0"/>
          </a:p>
          <a:p>
            <a:r>
              <a:rPr lang="cs-CZ" sz="2000" dirty="0" smtClean="0"/>
              <a:t>na </a:t>
            </a:r>
            <a:r>
              <a:rPr lang="cs-CZ" sz="2000" dirty="0"/>
              <a:t>roční 12 % úrok. Kolik Kč bude muset zaplatit 31. prosince </a:t>
            </a:r>
            <a:r>
              <a:rPr lang="cs-CZ" sz="2000" dirty="0" smtClean="0"/>
              <a:t>2013 </a:t>
            </a:r>
            <a:r>
              <a:rPr lang="cs-CZ" sz="2000" dirty="0"/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3: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1085270" y="730758"/>
            <a:ext cx="749032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>
                <a:solidFill>
                  <a:schemeClr val="accent1"/>
                </a:solidFill>
              </a:rPr>
              <a:t>Př.3: Podnikatel si půjčil </a:t>
            </a:r>
            <a:r>
              <a:rPr lang="cs-CZ" sz="2000" dirty="0" smtClean="0">
                <a:solidFill>
                  <a:schemeClr val="accent1"/>
                </a:solidFill>
              </a:rPr>
              <a:t>26</a:t>
            </a:r>
            <a:r>
              <a:rPr lang="cs-CZ" sz="2000" dirty="0">
                <a:solidFill>
                  <a:schemeClr val="accent1"/>
                </a:solidFill>
              </a:rPr>
              <a:t>. ledna </a:t>
            </a:r>
            <a:r>
              <a:rPr lang="cs-CZ" sz="2000" dirty="0" smtClean="0">
                <a:solidFill>
                  <a:schemeClr val="accent1"/>
                </a:solidFill>
              </a:rPr>
              <a:t>2013 částku 65 </a:t>
            </a:r>
            <a:r>
              <a:rPr lang="cs-CZ" sz="2000" dirty="0">
                <a:solidFill>
                  <a:schemeClr val="accent1"/>
                </a:solidFill>
              </a:rPr>
              <a:t>000.- Kč, 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21</a:t>
            </a:r>
            <a:r>
              <a:rPr lang="cs-CZ" sz="2000" dirty="0">
                <a:solidFill>
                  <a:schemeClr val="accent1"/>
                </a:solidFill>
              </a:rPr>
              <a:t>. února </a:t>
            </a:r>
            <a:r>
              <a:rPr lang="cs-CZ" sz="2000" dirty="0" smtClean="0">
                <a:solidFill>
                  <a:schemeClr val="accent1"/>
                </a:solidFill>
              </a:rPr>
              <a:t>2013 částku </a:t>
            </a:r>
            <a:r>
              <a:rPr lang="cs-CZ" sz="2000" dirty="0">
                <a:solidFill>
                  <a:schemeClr val="accent1"/>
                </a:solidFill>
              </a:rPr>
              <a:t>40 000.- Kč </a:t>
            </a:r>
            <a:r>
              <a:rPr lang="cs-CZ" sz="2000" dirty="0" smtClean="0">
                <a:solidFill>
                  <a:schemeClr val="accent1"/>
                </a:solidFill>
              </a:rPr>
              <a:t>a  8</a:t>
            </a:r>
            <a:r>
              <a:rPr lang="cs-CZ" sz="2000" dirty="0">
                <a:solidFill>
                  <a:schemeClr val="accent1"/>
                </a:solidFill>
              </a:rPr>
              <a:t>. března </a:t>
            </a:r>
            <a:r>
              <a:rPr lang="cs-CZ" sz="2000" dirty="0" smtClean="0">
                <a:solidFill>
                  <a:schemeClr val="accent1"/>
                </a:solidFill>
              </a:rPr>
              <a:t>2013 částku </a:t>
            </a:r>
            <a:r>
              <a:rPr lang="cs-CZ" sz="2000" dirty="0">
                <a:solidFill>
                  <a:schemeClr val="accent1"/>
                </a:solidFill>
              </a:rPr>
              <a:t>30 000.- Kč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na </a:t>
            </a:r>
            <a:r>
              <a:rPr lang="cs-CZ" sz="2000" dirty="0">
                <a:solidFill>
                  <a:schemeClr val="accent1"/>
                </a:solidFill>
              </a:rPr>
              <a:t>roční 12 % úrok. Kolik Kč bude muset zaplatit 31. prosince </a:t>
            </a:r>
            <a:r>
              <a:rPr lang="cs-CZ" sz="2000" dirty="0" smtClean="0">
                <a:solidFill>
                  <a:schemeClr val="accent1"/>
                </a:solidFill>
              </a:rPr>
              <a:t>2013 </a:t>
            </a:r>
            <a:r>
              <a:rPr lang="cs-CZ" sz="2000" dirty="0">
                <a:solidFill>
                  <a:schemeClr val="accent1"/>
                </a:solidFill>
              </a:rPr>
              <a:t>?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1178637" y="1916832"/>
            <a:ext cx="15712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Do 21.2.2013</a:t>
            </a:r>
          </a:p>
        </p:txBody>
      </p:sp>
    </p:spTree>
    <p:extLst>
      <p:ext uri="{BB962C8B-B14F-4D97-AF65-F5344CB8AC3E}">
        <p14:creationId xmlns:p14="http://schemas.microsoft.com/office/powerpoint/2010/main" val="3528122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3: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1085270" y="730758"/>
            <a:ext cx="749032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>
                <a:solidFill>
                  <a:schemeClr val="accent1"/>
                </a:solidFill>
              </a:rPr>
              <a:t>Př.3: Podnikatel si půjčil </a:t>
            </a:r>
            <a:r>
              <a:rPr lang="cs-CZ" sz="2000" dirty="0" smtClean="0">
                <a:solidFill>
                  <a:schemeClr val="accent1"/>
                </a:solidFill>
              </a:rPr>
              <a:t>26</a:t>
            </a:r>
            <a:r>
              <a:rPr lang="cs-CZ" sz="2000" dirty="0">
                <a:solidFill>
                  <a:schemeClr val="accent1"/>
                </a:solidFill>
              </a:rPr>
              <a:t>. ledna </a:t>
            </a:r>
            <a:r>
              <a:rPr lang="cs-CZ" sz="2000" dirty="0" smtClean="0">
                <a:solidFill>
                  <a:schemeClr val="accent1"/>
                </a:solidFill>
              </a:rPr>
              <a:t>2013 částku 65 </a:t>
            </a:r>
            <a:r>
              <a:rPr lang="cs-CZ" sz="2000" dirty="0">
                <a:solidFill>
                  <a:schemeClr val="accent1"/>
                </a:solidFill>
              </a:rPr>
              <a:t>000.- Kč, 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21</a:t>
            </a:r>
            <a:r>
              <a:rPr lang="cs-CZ" sz="2000" dirty="0">
                <a:solidFill>
                  <a:schemeClr val="accent1"/>
                </a:solidFill>
              </a:rPr>
              <a:t>. února </a:t>
            </a:r>
            <a:r>
              <a:rPr lang="cs-CZ" sz="2000" dirty="0" smtClean="0">
                <a:solidFill>
                  <a:schemeClr val="accent1"/>
                </a:solidFill>
              </a:rPr>
              <a:t>2013 částku </a:t>
            </a:r>
            <a:r>
              <a:rPr lang="cs-CZ" sz="2000" dirty="0">
                <a:solidFill>
                  <a:schemeClr val="accent1"/>
                </a:solidFill>
              </a:rPr>
              <a:t>40 000.- Kč </a:t>
            </a:r>
            <a:r>
              <a:rPr lang="cs-CZ" sz="2000" dirty="0" smtClean="0">
                <a:solidFill>
                  <a:schemeClr val="accent1"/>
                </a:solidFill>
              </a:rPr>
              <a:t>a  8</a:t>
            </a:r>
            <a:r>
              <a:rPr lang="cs-CZ" sz="2000" dirty="0">
                <a:solidFill>
                  <a:schemeClr val="accent1"/>
                </a:solidFill>
              </a:rPr>
              <a:t>. března </a:t>
            </a:r>
            <a:r>
              <a:rPr lang="cs-CZ" sz="2000" dirty="0" smtClean="0">
                <a:solidFill>
                  <a:schemeClr val="accent1"/>
                </a:solidFill>
              </a:rPr>
              <a:t>2013 částku </a:t>
            </a:r>
            <a:r>
              <a:rPr lang="cs-CZ" sz="2000" dirty="0">
                <a:solidFill>
                  <a:schemeClr val="accent1"/>
                </a:solidFill>
              </a:rPr>
              <a:t>30 000.- Kč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na </a:t>
            </a:r>
            <a:r>
              <a:rPr lang="cs-CZ" sz="2000" dirty="0">
                <a:solidFill>
                  <a:schemeClr val="accent1"/>
                </a:solidFill>
              </a:rPr>
              <a:t>roční 12 % úrok. Kolik Kč bude muset zaplatit 31. prosince </a:t>
            </a:r>
            <a:r>
              <a:rPr lang="cs-CZ" sz="2000" dirty="0" smtClean="0">
                <a:solidFill>
                  <a:schemeClr val="accent1"/>
                </a:solidFill>
              </a:rPr>
              <a:t>2013 </a:t>
            </a:r>
            <a:r>
              <a:rPr lang="cs-CZ" sz="2000" dirty="0">
                <a:solidFill>
                  <a:schemeClr val="accent1"/>
                </a:solidFill>
              </a:rPr>
              <a:t>?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1178637" y="1916832"/>
            <a:ext cx="29098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Do 21.2.2013</a:t>
            </a:r>
          </a:p>
          <a:p>
            <a:r>
              <a:rPr lang="cs-CZ" sz="2000" dirty="0" smtClean="0"/>
              <a:t>Dlužná částka je 65 000 Kč</a:t>
            </a:r>
          </a:p>
        </p:txBody>
      </p:sp>
    </p:spTree>
    <p:extLst>
      <p:ext uri="{BB962C8B-B14F-4D97-AF65-F5344CB8AC3E}">
        <p14:creationId xmlns:p14="http://schemas.microsoft.com/office/powerpoint/2010/main" val="2068088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3: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1085270" y="730758"/>
            <a:ext cx="749032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>
                <a:solidFill>
                  <a:schemeClr val="accent1"/>
                </a:solidFill>
              </a:rPr>
              <a:t>Př.3: Podnikatel si půjčil </a:t>
            </a:r>
            <a:r>
              <a:rPr lang="cs-CZ" sz="2000" dirty="0" smtClean="0">
                <a:solidFill>
                  <a:schemeClr val="accent1"/>
                </a:solidFill>
              </a:rPr>
              <a:t>26</a:t>
            </a:r>
            <a:r>
              <a:rPr lang="cs-CZ" sz="2000" dirty="0">
                <a:solidFill>
                  <a:schemeClr val="accent1"/>
                </a:solidFill>
              </a:rPr>
              <a:t>. ledna </a:t>
            </a:r>
            <a:r>
              <a:rPr lang="cs-CZ" sz="2000" dirty="0" smtClean="0">
                <a:solidFill>
                  <a:schemeClr val="accent1"/>
                </a:solidFill>
              </a:rPr>
              <a:t>2013 částku 65 </a:t>
            </a:r>
            <a:r>
              <a:rPr lang="cs-CZ" sz="2000" dirty="0">
                <a:solidFill>
                  <a:schemeClr val="accent1"/>
                </a:solidFill>
              </a:rPr>
              <a:t>000.- Kč, 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21</a:t>
            </a:r>
            <a:r>
              <a:rPr lang="cs-CZ" sz="2000" dirty="0">
                <a:solidFill>
                  <a:schemeClr val="accent1"/>
                </a:solidFill>
              </a:rPr>
              <a:t>. února </a:t>
            </a:r>
            <a:r>
              <a:rPr lang="cs-CZ" sz="2000" dirty="0" smtClean="0">
                <a:solidFill>
                  <a:schemeClr val="accent1"/>
                </a:solidFill>
              </a:rPr>
              <a:t>2013 částku </a:t>
            </a:r>
            <a:r>
              <a:rPr lang="cs-CZ" sz="2000" dirty="0">
                <a:solidFill>
                  <a:schemeClr val="accent1"/>
                </a:solidFill>
              </a:rPr>
              <a:t>40 000.- Kč </a:t>
            </a:r>
            <a:r>
              <a:rPr lang="cs-CZ" sz="2000" dirty="0" smtClean="0">
                <a:solidFill>
                  <a:schemeClr val="accent1"/>
                </a:solidFill>
              </a:rPr>
              <a:t>a  8</a:t>
            </a:r>
            <a:r>
              <a:rPr lang="cs-CZ" sz="2000" dirty="0">
                <a:solidFill>
                  <a:schemeClr val="accent1"/>
                </a:solidFill>
              </a:rPr>
              <a:t>. března </a:t>
            </a:r>
            <a:r>
              <a:rPr lang="cs-CZ" sz="2000" dirty="0" smtClean="0">
                <a:solidFill>
                  <a:schemeClr val="accent1"/>
                </a:solidFill>
              </a:rPr>
              <a:t>2013 částku </a:t>
            </a:r>
            <a:r>
              <a:rPr lang="cs-CZ" sz="2000" dirty="0">
                <a:solidFill>
                  <a:schemeClr val="accent1"/>
                </a:solidFill>
              </a:rPr>
              <a:t>30 000.- Kč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na </a:t>
            </a:r>
            <a:r>
              <a:rPr lang="cs-CZ" sz="2000" dirty="0">
                <a:solidFill>
                  <a:schemeClr val="accent1"/>
                </a:solidFill>
              </a:rPr>
              <a:t>roční 12 % úrok. Kolik Kč bude muset zaplatit 31. prosince </a:t>
            </a:r>
            <a:r>
              <a:rPr lang="cs-CZ" sz="2000" dirty="0" smtClean="0">
                <a:solidFill>
                  <a:schemeClr val="accent1"/>
                </a:solidFill>
              </a:rPr>
              <a:t>2013 </a:t>
            </a:r>
            <a:r>
              <a:rPr lang="cs-CZ" sz="2000" dirty="0">
                <a:solidFill>
                  <a:schemeClr val="accent1"/>
                </a:solidFill>
              </a:rPr>
              <a:t>?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1178637" y="1916832"/>
            <a:ext cx="29098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Do 21.2.2013</a:t>
            </a:r>
          </a:p>
          <a:p>
            <a:r>
              <a:rPr lang="cs-CZ" sz="2000" dirty="0" smtClean="0"/>
              <a:t>Dlužná částka je 65 000 Kč</a:t>
            </a:r>
          </a:p>
          <a:p>
            <a:r>
              <a:rPr lang="cs-CZ" sz="2000" dirty="0" smtClean="0"/>
              <a:t>Spočítáme počet dní</a:t>
            </a:r>
          </a:p>
        </p:txBody>
      </p:sp>
    </p:spTree>
    <p:extLst>
      <p:ext uri="{BB962C8B-B14F-4D97-AF65-F5344CB8AC3E}">
        <p14:creationId xmlns:p14="http://schemas.microsoft.com/office/powerpoint/2010/main" val="2376631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3: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1085270" y="730758"/>
            <a:ext cx="749032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>
                <a:solidFill>
                  <a:schemeClr val="accent1"/>
                </a:solidFill>
              </a:rPr>
              <a:t>Př.3: Podnikatel si půjčil </a:t>
            </a:r>
            <a:r>
              <a:rPr lang="cs-CZ" sz="2000" dirty="0" smtClean="0">
                <a:solidFill>
                  <a:schemeClr val="accent1"/>
                </a:solidFill>
              </a:rPr>
              <a:t>26</a:t>
            </a:r>
            <a:r>
              <a:rPr lang="cs-CZ" sz="2000" dirty="0">
                <a:solidFill>
                  <a:schemeClr val="accent1"/>
                </a:solidFill>
              </a:rPr>
              <a:t>. ledna </a:t>
            </a:r>
            <a:r>
              <a:rPr lang="cs-CZ" sz="2000" dirty="0" smtClean="0">
                <a:solidFill>
                  <a:schemeClr val="accent1"/>
                </a:solidFill>
              </a:rPr>
              <a:t>2013 částku 65 </a:t>
            </a:r>
            <a:r>
              <a:rPr lang="cs-CZ" sz="2000" dirty="0">
                <a:solidFill>
                  <a:schemeClr val="accent1"/>
                </a:solidFill>
              </a:rPr>
              <a:t>000.- Kč, 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21</a:t>
            </a:r>
            <a:r>
              <a:rPr lang="cs-CZ" sz="2000" dirty="0">
                <a:solidFill>
                  <a:schemeClr val="accent1"/>
                </a:solidFill>
              </a:rPr>
              <a:t>. února </a:t>
            </a:r>
            <a:r>
              <a:rPr lang="cs-CZ" sz="2000" dirty="0" smtClean="0">
                <a:solidFill>
                  <a:schemeClr val="accent1"/>
                </a:solidFill>
              </a:rPr>
              <a:t>2013 částku </a:t>
            </a:r>
            <a:r>
              <a:rPr lang="cs-CZ" sz="2000" dirty="0">
                <a:solidFill>
                  <a:schemeClr val="accent1"/>
                </a:solidFill>
              </a:rPr>
              <a:t>40 000.- Kč </a:t>
            </a:r>
            <a:r>
              <a:rPr lang="cs-CZ" sz="2000" dirty="0" smtClean="0">
                <a:solidFill>
                  <a:schemeClr val="accent1"/>
                </a:solidFill>
              </a:rPr>
              <a:t>a  8</a:t>
            </a:r>
            <a:r>
              <a:rPr lang="cs-CZ" sz="2000" dirty="0">
                <a:solidFill>
                  <a:schemeClr val="accent1"/>
                </a:solidFill>
              </a:rPr>
              <a:t>. března </a:t>
            </a:r>
            <a:r>
              <a:rPr lang="cs-CZ" sz="2000" dirty="0" smtClean="0">
                <a:solidFill>
                  <a:schemeClr val="accent1"/>
                </a:solidFill>
              </a:rPr>
              <a:t>2013 částku </a:t>
            </a:r>
            <a:r>
              <a:rPr lang="cs-CZ" sz="2000" dirty="0">
                <a:solidFill>
                  <a:schemeClr val="accent1"/>
                </a:solidFill>
              </a:rPr>
              <a:t>30 000.- Kč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na </a:t>
            </a:r>
            <a:r>
              <a:rPr lang="cs-CZ" sz="2000" dirty="0">
                <a:solidFill>
                  <a:schemeClr val="accent1"/>
                </a:solidFill>
              </a:rPr>
              <a:t>roční 12 % úrok. Kolik Kč bude muset zaplatit 31. prosince </a:t>
            </a:r>
            <a:r>
              <a:rPr lang="cs-CZ" sz="2000" dirty="0" smtClean="0">
                <a:solidFill>
                  <a:schemeClr val="accent1"/>
                </a:solidFill>
              </a:rPr>
              <a:t>2013 </a:t>
            </a:r>
            <a:r>
              <a:rPr lang="cs-CZ" sz="2000" dirty="0">
                <a:solidFill>
                  <a:schemeClr val="accent1"/>
                </a:solidFill>
              </a:rPr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178637" y="1916832"/>
                <a:ext cx="4918847" cy="19079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Do 21.2.2013</a:t>
                </a:r>
              </a:p>
              <a:p>
                <a:r>
                  <a:rPr lang="cs-CZ" sz="2000" dirty="0" smtClean="0"/>
                  <a:t>Dlužná částka je 65 000 Kč</a:t>
                </a:r>
              </a:p>
              <a:p>
                <a:r>
                  <a:rPr lang="cs-CZ" sz="2000" dirty="0" smtClean="0"/>
                  <a:t>Spočítáme počet dní: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30−26+21=25</m:t>
                    </m:r>
                  </m:oMath>
                </a14:m>
                <a:r>
                  <a:rPr lang="cs-CZ" sz="2000" dirty="0" smtClean="0"/>
                  <a:t> dní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𝑢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=65000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⋅0,12⋅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25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360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cs-CZ" sz="2000" dirty="0" smtClean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8637" y="1916832"/>
                <a:ext cx="4918847" cy="1907958"/>
              </a:xfrm>
              <a:prstGeom prst="rect">
                <a:avLst/>
              </a:prstGeom>
              <a:blipFill rotWithShape="1">
                <a:blip r:embed="rId2"/>
                <a:stretch>
                  <a:fillRect l="-1239" t="-1597" r="-49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42581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3: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1085270" y="730758"/>
            <a:ext cx="749032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>
                <a:solidFill>
                  <a:schemeClr val="accent1"/>
                </a:solidFill>
              </a:rPr>
              <a:t>Př.3: Podnikatel si půjčil </a:t>
            </a:r>
            <a:r>
              <a:rPr lang="cs-CZ" sz="2000" dirty="0" smtClean="0">
                <a:solidFill>
                  <a:schemeClr val="accent1"/>
                </a:solidFill>
              </a:rPr>
              <a:t>26</a:t>
            </a:r>
            <a:r>
              <a:rPr lang="cs-CZ" sz="2000" dirty="0">
                <a:solidFill>
                  <a:schemeClr val="accent1"/>
                </a:solidFill>
              </a:rPr>
              <a:t>. ledna </a:t>
            </a:r>
            <a:r>
              <a:rPr lang="cs-CZ" sz="2000" dirty="0" smtClean="0">
                <a:solidFill>
                  <a:schemeClr val="accent1"/>
                </a:solidFill>
              </a:rPr>
              <a:t>2013 částku 65 </a:t>
            </a:r>
            <a:r>
              <a:rPr lang="cs-CZ" sz="2000" dirty="0">
                <a:solidFill>
                  <a:schemeClr val="accent1"/>
                </a:solidFill>
              </a:rPr>
              <a:t>000.- Kč, 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21</a:t>
            </a:r>
            <a:r>
              <a:rPr lang="cs-CZ" sz="2000" dirty="0">
                <a:solidFill>
                  <a:schemeClr val="accent1"/>
                </a:solidFill>
              </a:rPr>
              <a:t>. února </a:t>
            </a:r>
            <a:r>
              <a:rPr lang="cs-CZ" sz="2000" dirty="0" smtClean="0">
                <a:solidFill>
                  <a:schemeClr val="accent1"/>
                </a:solidFill>
              </a:rPr>
              <a:t>2013 částku </a:t>
            </a:r>
            <a:r>
              <a:rPr lang="cs-CZ" sz="2000" dirty="0">
                <a:solidFill>
                  <a:schemeClr val="accent1"/>
                </a:solidFill>
              </a:rPr>
              <a:t>40 000.- Kč </a:t>
            </a:r>
            <a:r>
              <a:rPr lang="cs-CZ" sz="2000" dirty="0" smtClean="0">
                <a:solidFill>
                  <a:schemeClr val="accent1"/>
                </a:solidFill>
              </a:rPr>
              <a:t>a  8</a:t>
            </a:r>
            <a:r>
              <a:rPr lang="cs-CZ" sz="2000" dirty="0">
                <a:solidFill>
                  <a:schemeClr val="accent1"/>
                </a:solidFill>
              </a:rPr>
              <a:t>. března </a:t>
            </a:r>
            <a:r>
              <a:rPr lang="cs-CZ" sz="2000" dirty="0" smtClean="0">
                <a:solidFill>
                  <a:schemeClr val="accent1"/>
                </a:solidFill>
              </a:rPr>
              <a:t>2013 částku </a:t>
            </a:r>
            <a:r>
              <a:rPr lang="cs-CZ" sz="2000" dirty="0">
                <a:solidFill>
                  <a:schemeClr val="accent1"/>
                </a:solidFill>
              </a:rPr>
              <a:t>30 000.- Kč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na </a:t>
            </a:r>
            <a:r>
              <a:rPr lang="cs-CZ" sz="2000" dirty="0">
                <a:solidFill>
                  <a:schemeClr val="accent1"/>
                </a:solidFill>
              </a:rPr>
              <a:t>roční 12 % úrok. Kolik Kč bude muset zaplatit 31. prosince </a:t>
            </a:r>
            <a:r>
              <a:rPr lang="cs-CZ" sz="2000" dirty="0" smtClean="0">
                <a:solidFill>
                  <a:schemeClr val="accent1"/>
                </a:solidFill>
              </a:rPr>
              <a:t>2013 </a:t>
            </a:r>
            <a:r>
              <a:rPr lang="cs-CZ" sz="2000" dirty="0">
                <a:solidFill>
                  <a:schemeClr val="accent1"/>
                </a:solidFill>
              </a:rPr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178637" y="1916832"/>
                <a:ext cx="5321329" cy="25235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Do 21.2.2013</a:t>
                </a:r>
              </a:p>
              <a:p>
                <a:r>
                  <a:rPr lang="cs-CZ" sz="2000" dirty="0" smtClean="0"/>
                  <a:t>Dlužná částka je 65 000 Kč</a:t>
                </a:r>
              </a:p>
              <a:p>
                <a:r>
                  <a:rPr lang="cs-CZ" sz="2000" dirty="0" smtClean="0"/>
                  <a:t>Spočítáme počet dní: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30−26+21=25</m:t>
                    </m:r>
                  </m:oMath>
                </a14:m>
                <a:r>
                  <a:rPr lang="cs-CZ" sz="2000" dirty="0" smtClean="0"/>
                  <a:t> dní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𝑢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=65000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⋅0,12⋅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25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360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195000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360</m:t>
                          </m:r>
                        </m:den>
                      </m:f>
                      <m:r>
                        <a:rPr lang="cs-CZ" sz="2000" i="1">
                          <a:latin typeface="Cambria Math"/>
                          <a:ea typeface="Cambria Math"/>
                        </a:rPr>
                        <m:t>≐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542</m:t>
                      </m:r>
                      <m:r>
                        <a:rPr lang="cs-CZ" sz="2000" b="0" i="0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m:rPr>
                          <m:sty m:val="p"/>
                        </m:rPr>
                        <a:rPr lang="cs-CZ" sz="2000" b="0" i="0" smtClean="0">
                          <a:latin typeface="Cambria Math"/>
                          <a:ea typeface="Cambria Math"/>
                        </a:rPr>
                        <m:t>K</m:t>
                      </m:r>
                      <m:r>
                        <a:rPr lang="cs-CZ" sz="2000" b="0" i="0" smtClean="0">
                          <a:latin typeface="Cambria Math"/>
                          <a:ea typeface="Cambria Math"/>
                        </a:rPr>
                        <m:t>č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Do 8.3.2013</a:t>
                </a:r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8637" y="1916832"/>
                <a:ext cx="5321329" cy="2523511"/>
              </a:xfrm>
              <a:prstGeom prst="rect">
                <a:avLst/>
              </a:prstGeom>
              <a:blipFill rotWithShape="1">
                <a:blip r:embed="rId2"/>
                <a:stretch>
                  <a:fillRect l="-1145" t="-1208" b="-338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861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3: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1085270" y="730758"/>
            <a:ext cx="749032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>
                <a:solidFill>
                  <a:schemeClr val="accent1"/>
                </a:solidFill>
              </a:rPr>
              <a:t>Př.3: Podnikatel si půjčil </a:t>
            </a:r>
            <a:r>
              <a:rPr lang="cs-CZ" sz="2000" dirty="0" smtClean="0">
                <a:solidFill>
                  <a:schemeClr val="accent1"/>
                </a:solidFill>
              </a:rPr>
              <a:t>26</a:t>
            </a:r>
            <a:r>
              <a:rPr lang="cs-CZ" sz="2000" dirty="0">
                <a:solidFill>
                  <a:schemeClr val="accent1"/>
                </a:solidFill>
              </a:rPr>
              <a:t>. ledna </a:t>
            </a:r>
            <a:r>
              <a:rPr lang="cs-CZ" sz="2000" dirty="0" smtClean="0">
                <a:solidFill>
                  <a:schemeClr val="accent1"/>
                </a:solidFill>
              </a:rPr>
              <a:t>2013 částku 65 </a:t>
            </a:r>
            <a:r>
              <a:rPr lang="cs-CZ" sz="2000" dirty="0">
                <a:solidFill>
                  <a:schemeClr val="accent1"/>
                </a:solidFill>
              </a:rPr>
              <a:t>000.- Kč, 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21</a:t>
            </a:r>
            <a:r>
              <a:rPr lang="cs-CZ" sz="2000" dirty="0">
                <a:solidFill>
                  <a:schemeClr val="accent1"/>
                </a:solidFill>
              </a:rPr>
              <a:t>. února </a:t>
            </a:r>
            <a:r>
              <a:rPr lang="cs-CZ" sz="2000" dirty="0" smtClean="0">
                <a:solidFill>
                  <a:schemeClr val="accent1"/>
                </a:solidFill>
              </a:rPr>
              <a:t>2013 částku </a:t>
            </a:r>
            <a:r>
              <a:rPr lang="cs-CZ" sz="2000" dirty="0">
                <a:solidFill>
                  <a:schemeClr val="accent1"/>
                </a:solidFill>
              </a:rPr>
              <a:t>40 000.- Kč </a:t>
            </a:r>
            <a:r>
              <a:rPr lang="cs-CZ" sz="2000" dirty="0" smtClean="0">
                <a:solidFill>
                  <a:schemeClr val="accent1"/>
                </a:solidFill>
              </a:rPr>
              <a:t>a  8</a:t>
            </a:r>
            <a:r>
              <a:rPr lang="cs-CZ" sz="2000" dirty="0">
                <a:solidFill>
                  <a:schemeClr val="accent1"/>
                </a:solidFill>
              </a:rPr>
              <a:t>. března </a:t>
            </a:r>
            <a:r>
              <a:rPr lang="cs-CZ" sz="2000" dirty="0" smtClean="0">
                <a:solidFill>
                  <a:schemeClr val="accent1"/>
                </a:solidFill>
              </a:rPr>
              <a:t>2013 částku </a:t>
            </a:r>
            <a:r>
              <a:rPr lang="cs-CZ" sz="2000" dirty="0">
                <a:solidFill>
                  <a:schemeClr val="accent1"/>
                </a:solidFill>
              </a:rPr>
              <a:t>30 000.- Kč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na </a:t>
            </a:r>
            <a:r>
              <a:rPr lang="cs-CZ" sz="2000" dirty="0">
                <a:solidFill>
                  <a:schemeClr val="accent1"/>
                </a:solidFill>
              </a:rPr>
              <a:t>roční 12 % úrok. Kolik Kč bude muset zaplatit 31. prosince </a:t>
            </a:r>
            <a:r>
              <a:rPr lang="cs-CZ" sz="2000" dirty="0" smtClean="0">
                <a:solidFill>
                  <a:schemeClr val="accent1"/>
                </a:solidFill>
              </a:rPr>
              <a:t>2013 </a:t>
            </a:r>
            <a:r>
              <a:rPr lang="cs-CZ" sz="2000" dirty="0">
                <a:solidFill>
                  <a:schemeClr val="accent1"/>
                </a:solidFill>
              </a:rPr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178637" y="1916832"/>
                <a:ext cx="5414944" cy="28312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Do 21.2.2013</a:t>
                </a:r>
              </a:p>
              <a:p>
                <a:r>
                  <a:rPr lang="cs-CZ" sz="2000" dirty="0" smtClean="0"/>
                  <a:t>Dlužná částka je 65 000 Kč</a:t>
                </a:r>
              </a:p>
              <a:p>
                <a:r>
                  <a:rPr lang="cs-CZ" sz="2000" dirty="0" smtClean="0"/>
                  <a:t>Spočítáme počet dní: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30−26+21=25</m:t>
                    </m:r>
                  </m:oMath>
                </a14:m>
                <a:r>
                  <a:rPr lang="cs-CZ" sz="2000" dirty="0" smtClean="0"/>
                  <a:t> dní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𝑢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=65000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⋅0,12⋅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25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360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195000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360</m:t>
                          </m:r>
                        </m:den>
                      </m:f>
                      <m:r>
                        <a:rPr lang="cs-CZ" sz="2000" i="1">
                          <a:latin typeface="Cambria Math"/>
                          <a:ea typeface="Cambria Math"/>
                        </a:rPr>
                        <m:t>≐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542</m:t>
                      </m:r>
                      <m:r>
                        <a:rPr lang="cs-CZ" sz="2000" b="0" i="0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m:rPr>
                          <m:sty m:val="p"/>
                        </m:rPr>
                        <a:rPr lang="cs-CZ" sz="2000" b="0" i="0" smtClean="0">
                          <a:latin typeface="Cambria Math"/>
                          <a:ea typeface="Cambria Math"/>
                        </a:rPr>
                        <m:t>K</m:t>
                      </m:r>
                      <m:r>
                        <a:rPr lang="cs-CZ" sz="2000" b="0" i="0" smtClean="0">
                          <a:latin typeface="Cambria Math"/>
                          <a:ea typeface="Cambria Math"/>
                        </a:rPr>
                        <m:t>č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Do 8.3.2013</a:t>
                </a:r>
              </a:p>
              <a:p>
                <a:r>
                  <a:rPr lang="cs-CZ" sz="2000" dirty="0" smtClean="0"/>
                  <a:t>Dlužná částka je 65 000 Kč +40 000 Kč =105 000 Kč</a:t>
                </a:r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8637" y="1916832"/>
                <a:ext cx="5414944" cy="2831288"/>
              </a:xfrm>
              <a:prstGeom prst="rect">
                <a:avLst/>
              </a:prstGeom>
              <a:blipFill rotWithShape="1">
                <a:blip r:embed="rId2"/>
                <a:stretch>
                  <a:fillRect l="-1125" t="-1075" r="-225" b="-279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81398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3: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1085270" y="730758"/>
            <a:ext cx="749032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>
                <a:solidFill>
                  <a:schemeClr val="accent1"/>
                </a:solidFill>
              </a:rPr>
              <a:t>Př.3: Podnikatel si půjčil </a:t>
            </a:r>
            <a:r>
              <a:rPr lang="cs-CZ" sz="2000" dirty="0" smtClean="0">
                <a:solidFill>
                  <a:schemeClr val="accent1"/>
                </a:solidFill>
              </a:rPr>
              <a:t>26</a:t>
            </a:r>
            <a:r>
              <a:rPr lang="cs-CZ" sz="2000" dirty="0">
                <a:solidFill>
                  <a:schemeClr val="accent1"/>
                </a:solidFill>
              </a:rPr>
              <a:t>. ledna </a:t>
            </a:r>
            <a:r>
              <a:rPr lang="cs-CZ" sz="2000" dirty="0" smtClean="0">
                <a:solidFill>
                  <a:schemeClr val="accent1"/>
                </a:solidFill>
              </a:rPr>
              <a:t>2013 částku 65 </a:t>
            </a:r>
            <a:r>
              <a:rPr lang="cs-CZ" sz="2000" dirty="0">
                <a:solidFill>
                  <a:schemeClr val="accent1"/>
                </a:solidFill>
              </a:rPr>
              <a:t>000.- Kč, 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21</a:t>
            </a:r>
            <a:r>
              <a:rPr lang="cs-CZ" sz="2000" dirty="0">
                <a:solidFill>
                  <a:schemeClr val="accent1"/>
                </a:solidFill>
              </a:rPr>
              <a:t>. února </a:t>
            </a:r>
            <a:r>
              <a:rPr lang="cs-CZ" sz="2000" dirty="0" smtClean="0">
                <a:solidFill>
                  <a:schemeClr val="accent1"/>
                </a:solidFill>
              </a:rPr>
              <a:t>2013 částku </a:t>
            </a:r>
            <a:r>
              <a:rPr lang="cs-CZ" sz="2000" dirty="0">
                <a:solidFill>
                  <a:schemeClr val="accent1"/>
                </a:solidFill>
              </a:rPr>
              <a:t>40 000.- Kč </a:t>
            </a:r>
            <a:r>
              <a:rPr lang="cs-CZ" sz="2000" dirty="0" smtClean="0">
                <a:solidFill>
                  <a:schemeClr val="accent1"/>
                </a:solidFill>
              </a:rPr>
              <a:t>a  8</a:t>
            </a:r>
            <a:r>
              <a:rPr lang="cs-CZ" sz="2000" dirty="0">
                <a:solidFill>
                  <a:schemeClr val="accent1"/>
                </a:solidFill>
              </a:rPr>
              <a:t>. března </a:t>
            </a:r>
            <a:r>
              <a:rPr lang="cs-CZ" sz="2000" dirty="0" smtClean="0">
                <a:solidFill>
                  <a:schemeClr val="accent1"/>
                </a:solidFill>
              </a:rPr>
              <a:t>2013 částku </a:t>
            </a:r>
            <a:r>
              <a:rPr lang="cs-CZ" sz="2000" dirty="0">
                <a:solidFill>
                  <a:schemeClr val="accent1"/>
                </a:solidFill>
              </a:rPr>
              <a:t>30 000.- Kč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na </a:t>
            </a:r>
            <a:r>
              <a:rPr lang="cs-CZ" sz="2000" dirty="0">
                <a:solidFill>
                  <a:schemeClr val="accent1"/>
                </a:solidFill>
              </a:rPr>
              <a:t>roční 12 % úrok. Kolik Kč bude muset zaplatit 31. prosince </a:t>
            </a:r>
            <a:r>
              <a:rPr lang="cs-CZ" sz="2000" dirty="0" smtClean="0">
                <a:solidFill>
                  <a:schemeClr val="accent1"/>
                </a:solidFill>
              </a:rPr>
              <a:t>2013 </a:t>
            </a:r>
            <a:r>
              <a:rPr lang="cs-CZ" sz="2000" dirty="0">
                <a:solidFill>
                  <a:schemeClr val="accent1"/>
                </a:solidFill>
              </a:rPr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178637" y="1916832"/>
                <a:ext cx="5414944" cy="31390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Do 21.2.2013</a:t>
                </a:r>
              </a:p>
              <a:p>
                <a:r>
                  <a:rPr lang="cs-CZ" sz="2000" dirty="0" smtClean="0"/>
                  <a:t>Dlužná částka je 65 000 Kč</a:t>
                </a:r>
              </a:p>
              <a:p>
                <a:r>
                  <a:rPr lang="cs-CZ" sz="2000" dirty="0" smtClean="0"/>
                  <a:t>Spočítáme počet dní: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30−26+21=25</m:t>
                    </m:r>
                  </m:oMath>
                </a14:m>
                <a:r>
                  <a:rPr lang="cs-CZ" sz="2000" dirty="0" smtClean="0"/>
                  <a:t> dní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𝑢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=65000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⋅0,12⋅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25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360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195000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360</m:t>
                          </m:r>
                        </m:den>
                      </m:f>
                      <m:r>
                        <a:rPr lang="cs-CZ" sz="2000" i="1">
                          <a:latin typeface="Cambria Math"/>
                          <a:ea typeface="Cambria Math"/>
                        </a:rPr>
                        <m:t>≐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542</m:t>
                      </m:r>
                      <m:r>
                        <a:rPr lang="cs-CZ" sz="2000" b="0" i="0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m:rPr>
                          <m:sty m:val="p"/>
                        </m:rPr>
                        <a:rPr lang="cs-CZ" sz="2000" b="0" i="0" smtClean="0">
                          <a:latin typeface="Cambria Math"/>
                          <a:ea typeface="Cambria Math"/>
                        </a:rPr>
                        <m:t>K</m:t>
                      </m:r>
                      <m:r>
                        <a:rPr lang="cs-CZ" sz="2000" b="0" i="0" smtClean="0">
                          <a:latin typeface="Cambria Math"/>
                          <a:ea typeface="Cambria Math"/>
                        </a:rPr>
                        <m:t>č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Do 8.3.2013</a:t>
                </a:r>
              </a:p>
              <a:p>
                <a:r>
                  <a:rPr lang="cs-CZ" sz="2000" dirty="0" smtClean="0"/>
                  <a:t>Dlužná částka je 65 000 Kč +40 000 Kč =105 000 Kč</a:t>
                </a:r>
              </a:p>
              <a:p>
                <a:r>
                  <a:rPr lang="cs-CZ" sz="2000" dirty="0" smtClean="0"/>
                  <a:t>Spočítáme počet dní:</a:t>
                </a:r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8637" y="1916832"/>
                <a:ext cx="5414944" cy="3139064"/>
              </a:xfrm>
              <a:prstGeom prst="rect">
                <a:avLst/>
              </a:prstGeom>
              <a:blipFill rotWithShape="1">
                <a:blip r:embed="rId2"/>
                <a:stretch>
                  <a:fillRect l="-1125" t="-971" r="-225" b="-252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29016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3: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1085270" y="730758"/>
            <a:ext cx="749032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>
                <a:solidFill>
                  <a:schemeClr val="accent1"/>
                </a:solidFill>
              </a:rPr>
              <a:t>Př.3: Podnikatel si půjčil </a:t>
            </a:r>
            <a:r>
              <a:rPr lang="cs-CZ" sz="2000" dirty="0" smtClean="0">
                <a:solidFill>
                  <a:schemeClr val="accent1"/>
                </a:solidFill>
              </a:rPr>
              <a:t>26</a:t>
            </a:r>
            <a:r>
              <a:rPr lang="cs-CZ" sz="2000" dirty="0">
                <a:solidFill>
                  <a:schemeClr val="accent1"/>
                </a:solidFill>
              </a:rPr>
              <a:t>. ledna </a:t>
            </a:r>
            <a:r>
              <a:rPr lang="cs-CZ" sz="2000" dirty="0" smtClean="0">
                <a:solidFill>
                  <a:schemeClr val="accent1"/>
                </a:solidFill>
              </a:rPr>
              <a:t>2013 částku 65 </a:t>
            </a:r>
            <a:r>
              <a:rPr lang="cs-CZ" sz="2000" dirty="0">
                <a:solidFill>
                  <a:schemeClr val="accent1"/>
                </a:solidFill>
              </a:rPr>
              <a:t>000.- Kč, 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21</a:t>
            </a:r>
            <a:r>
              <a:rPr lang="cs-CZ" sz="2000" dirty="0">
                <a:solidFill>
                  <a:schemeClr val="accent1"/>
                </a:solidFill>
              </a:rPr>
              <a:t>. února </a:t>
            </a:r>
            <a:r>
              <a:rPr lang="cs-CZ" sz="2000" dirty="0" smtClean="0">
                <a:solidFill>
                  <a:schemeClr val="accent1"/>
                </a:solidFill>
              </a:rPr>
              <a:t>2013 částku </a:t>
            </a:r>
            <a:r>
              <a:rPr lang="cs-CZ" sz="2000" dirty="0">
                <a:solidFill>
                  <a:schemeClr val="accent1"/>
                </a:solidFill>
              </a:rPr>
              <a:t>40 000.- Kč </a:t>
            </a:r>
            <a:r>
              <a:rPr lang="cs-CZ" sz="2000" dirty="0" smtClean="0">
                <a:solidFill>
                  <a:schemeClr val="accent1"/>
                </a:solidFill>
              </a:rPr>
              <a:t>a  8</a:t>
            </a:r>
            <a:r>
              <a:rPr lang="cs-CZ" sz="2000" dirty="0">
                <a:solidFill>
                  <a:schemeClr val="accent1"/>
                </a:solidFill>
              </a:rPr>
              <a:t>. března </a:t>
            </a:r>
            <a:r>
              <a:rPr lang="cs-CZ" sz="2000" dirty="0" smtClean="0">
                <a:solidFill>
                  <a:schemeClr val="accent1"/>
                </a:solidFill>
              </a:rPr>
              <a:t>2013 částku </a:t>
            </a:r>
            <a:r>
              <a:rPr lang="cs-CZ" sz="2000" dirty="0">
                <a:solidFill>
                  <a:schemeClr val="accent1"/>
                </a:solidFill>
              </a:rPr>
              <a:t>30 000.- Kč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na </a:t>
            </a:r>
            <a:r>
              <a:rPr lang="cs-CZ" sz="2000" dirty="0">
                <a:solidFill>
                  <a:schemeClr val="accent1"/>
                </a:solidFill>
              </a:rPr>
              <a:t>roční 12 % úrok. Kolik Kč bude muset zaplatit 31. prosince </a:t>
            </a:r>
            <a:r>
              <a:rPr lang="cs-CZ" sz="2000" dirty="0" smtClean="0">
                <a:solidFill>
                  <a:schemeClr val="accent1"/>
                </a:solidFill>
              </a:rPr>
              <a:t>2013 </a:t>
            </a:r>
            <a:r>
              <a:rPr lang="cs-CZ" sz="2000" dirty="0">
                <a:solidFill>
                  <a:schemeClr val="accent1"/>
                </a:solidFill>
              </a:rPr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178637" y="1916832"/>
                <a:ext cx="5414944" cy="40495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Do 21.2.2013</a:t>
                </a:r>
              </a:p>
              <a:p>
                <a:r>
                  <a:rPr lang="cs-CZ" sz="2000" dirty="0" smtClean="0"/>
                  <a:t>Dlužná částka je 65 000 Kč</a:t>
                </a:r>
              </a:p>
              <a:p>
                <a:r>
                  <a:rPr lang="cs-CZ" sz="2000" dirty="0" smtClean="0"/>
                  <a:t>Spočítáme počet dní: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30−26+21=25</m:t>
                    </m:r>
                  </m:oMath>
                </a14:m>
                <a:r>
                  <a:rPr lang="cs-CZ" sz="2000" dirty="0" smtClean="0"/>
                  <a:t> dní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𝑢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=65000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⋅0,12⋅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25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360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195000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360</m:t>
                          </m:r>
                        </m:den>
                      </m:f>
                      <m:r>
                        <a:rPr lang="cs-CZ" sz="2000" i="1">
                          <a:latin typeface="Cambria Math"/>
                          <a:ea typeface="Cambria Math"/>
                        </a:rPr>
                        <m:t>≐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542</m:t>
                      </m:r>
                      <m:r>
                        <a:rPr lang="cs-CZ" sz="2000" b="0" i="0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m:rPr>
                          <m:sty m:val="p"/>
                        </m:rPr>
                        <a:rPr lang="cs-CZ" sz="2000" b="0" i="0" smtClean="0">
                          <a:latin typeface="Cambria Math"/>
                          <a:ea typeface="Cambria Math"/>
                        </a:rPr>
                        <m:t>K</m:t>
                      </m:r>
                      <m:r>
                        <a:rPr lang="cs-CZ" sz="2000" b="0" i="0" smtClean="0">
                          <a:latin typeface="Cambria Math"/>
                          <a:ea typeface="Cambria Math"/>
                        </a:rPr>
                        <m:t>č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Do 8.3.2013</a:t>
                </a:r>
              </a:p>
              <a:p>
                <a:r>
                  <a:rPr lang="cs-CZ" sz="2000" dirty="0" smtClean="0"/>
                  <a:t>Dlužná částka je 65 000 Kč +40 000 Kč =105 000 Kč</a:t>
                </a:r>
              </a:p>
              <a:p>
                <a:r>
                  <a:rPr lang="cs-CZ" sz="2000" dirty="0" smtClean="0"/>
                  <a:t>Spočítáme počet dní: 30-21+8=17 dní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𝑢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=105000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⋅0,12⋅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17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360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cs-CZ" sz="2000" dirty="0" smtClean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8637" y="1916832"/>
                <a:ext cx="5414944" cy="4049570"/>
              </a:xfrm>
              <a:prstGeom prst="rect">
                <a:avLst/>
              </a:prstGeom>
              <a:blipFill rotWithShape="1">
                <a:blip r:embed="rId2"/>
                <a:stretch>
                  <a:fillRect l="-1125" t="-752" r="-22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09202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3: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1085270" y="730758"/>
            <a:ext cx="749032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>
                <a:solidFill>
                  <a:schemeClr val="accent1"/>
                </a:solidFill>
              </a:rPr>
              <a:t>Př.3: Podnikatel si půjčil </a:t>
            </a:r>
            <a:r>
              <a:rPr lang="cs-CZ" sz="2000" dirty="0" smtClean="0">
                <a:solidFill>
                  <a:schemeClr val="accent1"/>
                </a:solidFill>
              </a:rPr>
              <a:t>26</a:t>
            </a:r>
            <a:r>
              <a:rPr lang="cs-CZ" sz="2000" dirty="0">
                <a:solidFill>
                  <a:schemeClr val="accent1"/>
                </a:solidFill>
              </a:rPr>
              <a:t>. ledna </a:t>
            </a:r>
            <a:r>
              <a:rPr lang="cs-CZ" sz="2000" dirty="0" smtClean="0">
                <a:solidFill>
                  <a:schemeClr val="accent1"/>
                </a:solidFill>
              </a:rPr>
              <a:t>2013 částku 65 </a:t>
            </a:r>
            <a:r>
              <a:rPr lang="cs-CZ" sz="2000" dirty="0">
                <a:solidFill>
                  <a:schemeClr val="accent1"/>
                </a:solidFill>
              </a:rPr>
              <a:t>000.- Kč, 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21</a:t>
            </a:r>
            <a:r>
              <a:rPr lang="cs-CZ" sz="2000" dirty="0">
                <a:solidFill>
                  <a:schemeClr val="accent1"/>
                </a:solidFill>
              </a:rPr>
              <a:t>. února </a:t>
            </a:r>
            <a:r>
              <a:rPr lang="cs-CZ" sz="2000" dirty="0" smtClean="0">
                <a:solidFill>
                  <a:schemeClr val="accent1"/>
                </a:solidFill>
              </a:rPr>
              <a:t>2013 částku </a:t>
            </a:r>
            <a:r>
              <a:rPr lang="cs-CZ" sz="2000" dirty="0">
                <a:solidFill>
                  <a:schemeClr val="accent1"/>
                </a:solidFill>
              </a:rPr>
              <a:t>40 000.- Kč </a:t>
            </a:r>
            <a:r>
              <a:rPr lang="cs-CZ" sz="2000" dirty="0" smtClean="0">
                <a:solidFill>
                  <a:schemeClr val="accent1"/>
                </a:solidFill>
              </a:rPr>
              <a:t>a  8</a:t>
            </a:r>
            <a:r>
              <a:rPr lang="cs-CZ" sz="2000" dirty="0">
                <a:solidFill>
                  <a:schemeClr val="accent1"/>
                </a:solidFill>
              </a:rPr>
              <a:t>. března </a:t>
            </a:r>
            <a:r>
              <a:rPr lang="cs-CZ" sz="2000" dirty="0" smtClean="0">
                <a:solidFill>
                  <a:schemeClr val="accent1"/>
                </a:solidFill>
              </a:rPr>
              <a:t>2013 částku </a:t>
            </a:r>
            <a:r>
              <a:rPr lang="cs-CZ" sz="2000" dirty="0">
                <a:solidFill>
                  <a:schemeClr val="accent1"/>
                </a:solidFill>
              </a:rPr>
              <a:t>30 000.- Kč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na </a:t>
            </a:r>
            <a:r>
              <a:rPr lang="cs-CZ" sz="2000" dirty="0">
                <a:solidFill>
                  <a:schemeClr val="accent1"/>
                </a:solidFill>
              </a:rPr>
              <a:t>roční 12 % úrok. Kolik Kč bude muset zaplatit 31. prosince </a:t>
            </a:r>
            <a:r>
              <a:rPr lang="cs-CZ" sz="2000" dirty="0" smtClean="0">
                <a:solidFill>
                  <a:schemeClr val="accent1"/>
                </a:solidFill>
              </a:rPr>
              <a:t>2013 </a:t>
            </a:r>
            <a:r>
              <a:rPr lang="cs-CZ" sz="2000" dirty="0">
                <a:solidFill>
                  <a:schemeClr val="accent1"/>
                </a:solidFill>
              </a:rPr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178637" y="1916832"/>
                <a:ext cx="5414944" cy="40495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Do 21.2.2013</a:t>
                </a:r>
              </a:p>
              <a:p>
                <a:r>
                  <a:rPr lang="cs-CZ" sz="2000" dirty="0" smtClean="0"/>
                  <a:t>Dlužná částka je 65 000 Kč</a:t>
                </a:r>
              </a:p>
              <a:p>
                <a:r>
                  <a:rPr lang="cs-CZ" sz="2000" dirty="0" smtClean="0"/>
                  <a:t>Spočítáme počet dní: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30−26+21=25</m:t>
                    </m:r>
                  </m:oMath>
                </a14:m>
                <a:r>
                  <a:rPr lang="cs-CZ" sz="2000" dirty="0" smtClean="0"/>
                  <a:t> dní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𝑢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=65000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⋅0,12⋅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25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360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195000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360</m:t>
                          </m:r>
                        </m:den>
                      </m:f>
                      <m:r>
                        <a:rPr lang="cs-CZ" sz="2000" i="1">
                          <a:latin typeface="Cambria Math"/>
                          <a:ea typeface="Cambria Math"/>
                        </a:rPr>
                        <m:t>≐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542</m:t>
                      </m:r>
                      <m:r>
                        <a:rPr lang="cs-CZ" sz="2000" b="0" i="0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m:rPr>
                          <m:sty m:val="p"/>
                        </m:rPr>
                        <a:rPr lang="cs-CZ" sz="2000" b="0" i="0" smtClean="0">
                          <a:latin typeface="Cambria Math"/>
                          <a:ea typeface="Cambria Math"/>
                        </a:rPr>
                        <m:t>K</m:t>
                      </m:r>
                      <m:r>
                        <a:rPr lang="cs-CZ" sz="2000" b="0" i="0" smtClean="0">
                          <a:latin typeface="Cambria Math"/>
                          <a:ea typeface="Cambria Math"/>
                        </a:rPr>
                        <m:t>č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Do 8.3.2013</a:t>
                </a:r>
              </a:p>
              <a:p>
                <a:r>
                  <a:rPr lang="cs-CZ" sz="2000" dirty="0" smtClean="0"/>
                  <a:t>Dlužná částka je 65 000 Kč +40 000 Kč =105 000 Kč</a:t>
                </a:r>
              </a:p>
              <a:p>
                <a:r>
                  <a:rPr lang="cs-CZ" sz="2000" dirty="0" smtClean="0"/>
                  <a:t>Spočítáme počet dní: 30-21+8=17 dní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𝑢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=105000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⋅0,12⋅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17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360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214200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360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=595 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𝐾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č</m:t>
                      </m:r>
                    </m:oMath>
                  </m:oMathPara>
                </a14:m>
                <a:endParaRPr lang="cs-CZ" sz="2000" dirty="0" smtClean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8637" y="1916832"/>
                <a:ext cx="5414944" cy="4049570"/>
              </a:xfrm>
              <a:prstGeom prst="rect">
                <a:avLst/>
              </a:prstGeom>
              <a:blipFill rotWithShape="1">
                <a:blip r:embed="rId2"/>
                <a:stretch>
                  <a:fillRect l="-1125" t="-752" r="-22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37431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3: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1085270" y="730758"/>
            <a:ext cx="749032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>
                <a:solidFill>
                  <a:schemeClr val="accent1"/>
                </a:solidFill>
              </a:rPr>
              <a:t>Př.3: Podnikatel si půjčil </a:t>
            </a:r>
            <a:r>
              <a:rPr lang="cs-CZ" sz="2000" dirty="0" smtClean="0">
                <a:solidFill>
                  <a:schemeClr val="accent1"/>
                </a:solidFill>
              </a:rPr>
              <a:t>26</a:t>
            </a:r>
            <a:r>
              <a:rPr lang="cs-CZ" sz="2000" dirty="0">
                <a:solidFill>
                  <a:schemeClr val="accent1"/>
                </a:solidFill>
              </a:rPr>
              <a:t>. ledna </a:t>
            </a:r>
            <a:r>
              <a:rPr lang="cs-CZ" sz="2000" dirty="0" smtClean="0">
                <a:solidFill>
                  <a:schemeClr val="accent1"/>
                </a:solidFill>
              </a:rPr>
              <a:t>2013 částku 65 </a:t>
            </a:r>
            <a:r>
              <a:rPr lang="cs-CZ" sz="2000" dirty="0">
                <a:solidFill>
                  <a:schemeClr val="accent1"/>
                </a:solidFill>
              </a:rPr>
              <a:t>000.- Kč, 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21</a:t>
            </a:r>
            <a:r>
              <a:rPr lang="cs-CZ" sz="2000" dirty="0">
                <a:solidFill>
                  <a:schemeClr val="accent1"/>
                </a:solidFill>
              </a:rPr>
              <a:t>. února </a:t>
            </a:r>
            <a:r>
              <a:rPr lang="cs-CZ" sz="2000" dirty="0" smtClean="0">
                <a:solidFill>
                  <a:schemeClr val="accent1"/>
                </a:solidFill>
              </a:rPr>
              <a:t>2013 částku </a:t>
            </a:r>
            <a:r>
              <a:rPr lang="cs-CZ" sz="2000" dirty="0">
                <a:solidFill>
                  <a:schemeClr val="accent1"/>
                </a:solidFill>
              </a:rPr>
              <a:t>40 000.- Kč </a:t>
            </a:r>
            <a:r>
              <a:rPr lang="cs-CZ" sz="2000" dirty="0" smtClean="0">
                <a:solidFill>
                  <a:schemeClr val="accent1"/>
                </a:solidFill>
              </a:rPr>
              <a:t>a  8</a:t>
            </a:r>
            <a:r>
              <a:rPr lang="cs-CZ" sz="2000" dirty="0">
                <a:solidFill>
                  <a:schemeClr val="accent1"/>
                </a:solidFill>
              </a:rPr>
              <a:t>. března </a:t>
            </a:r>
            <a:r>
              <a:rPr lang="cs-CZ" sz="2000" dirty="0" smtClean="0">
                <a:solidFill>
                  <a:schemeClr val="accent1"/>
                </a:solidFill>
              </a:rPr>
              <a:t>2013 částku </a:t>
            </a:r>
            <a:r>
              <a:rPr lang="cs-CZ" sz="2000" dirty="0">
                <a:solidFill>
                  <a:schemeClr val="accent1"/>
                </a:solidFill>
              </a:rPr>
              <a:t>30 000.- Kč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na </a:t>
            </a:r>
            <a:r>
              <a:rPr lang="cs-CZ" sz="2000" dirty="0">
                <a:solidFill>
                  <a:schemeClr val="accent1"/>
                </a:solidFill>
              </a:rPr>
              <a:t>roční 12 % úrok. Kolik Kč bude muset zaplatit 31. prosince </a:t>
            </a:r>
            <a:r>
              <a:rPr lang="cs-CZ" sz="2000" dirty="0" smtClean="0">
                <a:solidFill>
                  <a:schemeClr val="accent1"/>
                </a:solidFill>
              </a:rPr>
              <a:t>2013 </a:t>
            </a:r>
            <a:r>
              <a:rPr lang="cs-CZ" sz="2000" dirty="0">
                <a:solidFill>
                  <a:schemeClr val="accent1"/>
                </a:solidFill>
              </a:rPr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178637" y="1916832"/>
                <a:ext cx="1919372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Do 3</a:t>
                </a:r>
                <a14:m>
                  <m:oMath xmlns:m="http://schemas.openxmlformats.org/officeDocument/2006/math">
                    <m:r>
                      <a:rPr lang="cs-CZ" sz="2000" b="0" i="0" smtClean="0">
                        <a:latin typeface="Cambria Math"/>
                        <a:ea typeface="Cambria Math"/>
                      </a:rPr>
                      <m:t>1</m:t>
                    </m:r>
                  </m:oMath>
                </a14:m>
                <a:r>
                  <a:rPr lang="cs-CZ" sz="2000" dirty="0" smtClean="0"/>
                  <a:t>.12.2013</a:t>
                </a:r>
              </a:p>
              <a:p>
                <a:r>
                  <a:rPr lang="cs-CZ" sz="2000" dirty="0" smtClean="0"/>
                  <a:t>Dlužná částka je:</a:t>
                </a:r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8637" y="1916832"/>
                <a:ext cx="1919372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3175" t="-4274" r="-2540" b="-1367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9593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1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641913" y="718910"/>
            <a:ext cx="80107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Př.1: </a:t>
            </a:r>
            <a:r>
              <a:rPr lang="cs-CZ" sz="2000" dirty="0">
                <a:solidFill>
                  <a:schemeClr val="accent1"/>
                </a:solidFill>
              </a:rPr>
              <a:t>Na vkladní knížce, která byla zřízena </a:t>
            </a:r>
            <a:r>
              <a:rPr lang="cs-CZ" sz="2000" dirty="0" smtClean="0">
                <a:solidFill>
                  <a:schemeClr val="accent1"/>
                </a:solidFill>
              </a:rPr>
              <a:t>12. března 2013 </a:t>
            </a:r>
            <a:r>
              <a:rPr lang="cs-CZ" sz="2000" dirty="0">
                <a:solidFill>
                  <a:schemeClr val="accent1"/>
                </a:solidFill>
              </a:rPr>
              <a:t>na roční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úrok 8 </a:t>
            </a:r>
            <a:r>
              <a:rPr lang="cs-CZ" sz="2000" dirty="0">
                <a:solidFill>
                  <a:schemeClr val="accent1"/>
                </a:solidFill>
              </a:rPr>
              <a:t>% bylo 31. </a:t>
            </a:r>
            <a:r>
              <a:rPr lang="cs-CZ" sz="2000" dirty="0" smtClean="0">
                <a:solidFill>
                  <a:schemeClr val="accent1"/>
                </a:solidFill>
              </a:rPr>
              <a:t>prosince 2013 částka 28 734Kč. </a:t>
            </a:r>
            <a:r>
              <a:rPr lang="cs-CZ" sz="2000" dirty="0">
                <a:solidFill>
                  <a:schemeClr val="accent1"/>
                </a:solidFill>
              </a:rPr>
              <a:t>Kolik byla původní </a:t>
            </a:r>
            <a:r>
              <a:rPr lang="cs-CZ" sz="2000" dirty="0" smtClean="0">
                <a:solidFill>
                  <a:schemeClr val="accent1"/>
                </a:solidFill>
              </a:rPr>
              <a:t>jistina?</a:t>
            </a:r>
            <a:endParaRPr lang="cs-CZ" sz="2000" dirty="0">
              <a:solidFill>
                <a:schemeClr val="accent1"/>
              </a:solidFill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755576" y="1808802"/>
            <a:ext cx="712879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dirty="0" smtClean="0"/>
              <a:t>Nejdříve vypočítáme, kolik dní byla částka úročena. Jak je zvykem, nebudeme přepočítávat kolik má který měsíc dní, budeme považovat za 30 dní / měsíc (standart).</a:t>
            </a:r>
          </a:p>
          <a:p>
            <a:endParaRPr lang="cs-CZ" sz="2000" dirty="0" smtClean="0"/>
          </a:p>
          <a:p>
            <a:r>
              <a:rPr lang="cs-CZ" sz="2000" dirty="0" smtClean="0"/>
              <a:t>Nejdříve počet celých měsíců:</a:t>
            </a: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355500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3: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1085270" y="730758"/>
            <a:ext cx="749032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>
                <a:solidFill>
                  <a:schemeClr val="accent1"/>
                </a:solidFill>
              </a:rPr>
              <a:t>Př.3: Podnikatel si půjčil </a:t>
            </a:r>
            <a:r>
              <a:rPr lang="cs-CZ" sz="2000" dirty="0" smtClean="0">
                <a:solidFill>
                  <a:schemeClr val="accent1"/>
                </a:solidFill>
              </a:rPr>
              <a:t>26</a:t>
            </a:r>
            <a:r>
              <a:rPr lang="cs-CZ" sz="2000" dirty="0">
                <a:solidFill>
                  <a:schemeClr val="accent1"/>
                </a:solidFill>
              </a:rPr>
              <a:t>. ledna </a:t>
            </a:r>
            <a:r>
              <a:rPr lang="cs-CZ" sz="2000" dirty="0" smtClean="0">
                <a:solidFill>
                  <a:schemeClr val="accent1"/>
                </a:solidFill>
              </a:rPr>
              <a:t>2013 částku 65 </a:t>
            </a:r>
            <a:r>
              <a:rPr lang="cs-CZ" sz="2000" dirty="0">
                <a:solidFill>
                  <a:schemeClr val="accent1"/>
                </a:solidFill>
              </a:rPr>
              <a:t>000.- Kč, 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21</a:t>
            </a:r>
            <a:r>
              <a:rPr lang="cs-CZ" sz="2000" dirty="0">
                <a:solidFill>
                  <a:schemeClr val="accent1"/>
                </a:solidFill>
              </a:rPr>
              <a:t>. února </a:t>
            </a:r>
            <a:r>
              <a:rPr lang="cs-CZ" sz="2000" dirty="0" smtClean="0">
                <a:solidFill>
                  <a:schemeClr val="accent1"/>
                </a:solidFill>
              </a:rPr>
              <a:t>2013 částku </a:t>
            </a:r>
            <a:r>
              <a:rPr lang="cs-CZ" sz="2000" dirty="0">
                <a:solidFill>
                  <a:schemeClr val="accent1"/>
                </a:solidFill>
              </a:rPr>
              <a:t>40 000.- Kč </a:t>
            </a:r>
            <a:r>
              <a:rPr lang="cs-CZ" sz="2000" dirty="0" smtClean="0">
                <a:solidFill>
                  <a:schemeClr val="accent1"/>
                </a:solidFill>
              </a:rPr>
              <a:t>a  8</a:t>
            </a:r>
            <a:r>
              <a:rPr lang="cs-CZ" sz="2000" dirty="0">
                <a:solidFill>
                  <a:schemeClr val="accent1"/>
                </a:solidFill>
              </a:rPr>
              <a:t>. března </a:t>
            </a:r>
            <a:r>
              <a:rPr lang="cs-CZ" sz="2000" dirty="0" smtClean="0">
                <a:solidFill>
                  <a:schemeClr val="accent1"/>
                </a:solidFill>
              </a:rPr>
              <a:t>2013 částku </a:t>
            </a:r>
            <a:r>
              <a:rPr lang="cs-CZ" sz="2000" dirty="0">
                <a:solidFill>
                  <a:schemeClr val="accent1"/>
                </a:solidFill>
              </a:rPr>
              <a:t>30 000.- Kč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na </a:t>
            </a:r>
            <a:r>
              <a:rPr lang="cs-CZ" sz="2000" dirty="0">
                <a:solidFill>
                  <a:schemeClr val="accent1"/>
                </a:solidFill>
              </a:rPr>
              <a:t>roční 12 % úrok. Kolik Kč bude muset zaplatit 31. prosince </a:t>
            </a:r>
            <a:r>
              <a:rPr lang="cs-CZ" sz="2000" dirty="0" smtClean="0">
                <a:solidFill>
                  <a:schemeClr val="accent1"/>
                </a:solidFill>
              </a:rPr>
              <a:t>2013 </a:t>
            </a:r>
            <a:r>
              <a:rPr lang="cs-CZ" sz="2000" dirty="0">
                <a:solidFill>
                  <a:schemeClr val="accent1"/>
                </a:solidFill>
              </a:rPr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178637" y="1916832"/>
                <a:ext cx="5960350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Do 3</a:t>
                </a:r>
                <a14:m>
                  <m:oMath xmlns:m="http://schemas.openxmlformats.org/officeDocument/2006/math">
                    <m:r>
                      <a:rPr lang="cs-CZ" sz="2000" b="0" i="0" smtClean="0">
                        <a:latin typeface="Cambria Math"/>
                        <a:ea typeface="Cambria Math"/>
                      </a:rPr>
                      <m:t>1</m:t>
                    </m:r>
                  </m:oMath>
                </a14:m>
                <a:r>
                  <a:rPr lang="cs-CZ" sz="2000" dirty="0" smtClean="0"/>
                  <a:t>.12.2013</a:t>
                </a:r>
              </a:p>
              <a:p>
                <a:r>
                  <a:rPr lang="cs-CZ" sz="2000" dirty="0" smtClean="0"/>
                  <a:t>Dlužná částka je: 65 000 + 40 000 + 30 000 = 135 000 Kč</a:t>
                </a:r>
              </a:p>
              <a:p>
                <a:r>
                  <a:rPr lang="cs-CZ" sz="2000" dirty="0" smtClean="0"/>
                  <a:t>Počet dní:</a:t>
                </a:r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8637" y="1916832"/>
                <a:ext cx="5960350" cy="1015663"/>
              </a:xfrm>
              <a:prstGeom prst="rect">
                <a:avLst/>
              </a:prstGeom>
              <a:blipFill rotWithShape="1">
                <a:blip r:embed="rId2"/>
                <a:stretch>
                  <a:fillRect l="-1022" t="-2994" r="-204" b="-958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6827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3: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1085270" y="730758"/>
            <a:ext cx="749032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>
                <a:solidFill>
                  <a:schemeClr val="accent1"/>
                </a:solidFill>
              </a:rPr>
              <a:t>Př.3: Podnikatel si půjčil </a:t>
            </a:r>
            <a:r>
              <a:rPr lang="cs-CZ" sz="2000" dirty="0" smtClean="0">
                <a:solidFill>
                  <a:schemeClr val="accent1"/>
                </a:solidFill>
              </a:rPr>
              <a:t>26</a:t>
            </a:r>
            <a:r>
              <a:rPr lang="cs-CZ" sz="2000" dirty="0">
                <a:solidFill>
                  <a:schemeClr val="accent1"/>
                </a:solidFill>
              </a:rPr>
              <a:t>. ledna </a:t>
            </a:r>
            <a:r>
              <a:rPr lang="cs-CZ" sz="2000" dirty="0" smtClean="0">
                <a:solidFill>
                  <a:schemeClr val="accent1"/>
                </a:solidFill>
              </a:rPr>
              <a:t>2013 částku 65 </a:t>
            </a:r>
            <a:r>
              <a:rPr lang="cs-CZ" sz="2000" dirty="0">
                <a:solidFill>
                  <a:schemeClr val="accent1"/>
                </a:solidFill>
              </a:rPr>
              <a:t>000.- Kč, 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21</a:t>
            </a:r>
            <a:r>
              <a:rPr lang="cs-CZ" sz="2000" dirty="0">
                <a:solidFill>
                  <a:schemeClr val="accent1"/>
                </a:solidFill>
              </a:rPr>
              <a:t>. února </a:t>
            </a:r>
            <a:r>
              <a:rPr lang="cs-CZ" sz="2000" dirty="0" smtClean="0">
                <a:solidFill>
                  <a:schemeClr val="accent1"/>
                </a:solidFill>
              </a:rPr>
              <a:t>2013 částku </a:t>
            </a:r>
            <a:r>
              <a:rPr lang="cs-CZ" sz="2000" dirty="0">
                <a:solidFill>
                  <a:schemeClr val="accent1"/>
                </a:solidFill>
              </a:rPr>
              <a:t>40 000.- Kč </a:t>
            </a:r>
            <a:r>
              <a:rPr lang="cs-CZ" sz="2000" dirty="0" smtClean="0">
                <a:solidFill>
                  <a:schemeClr val="accent1"/>
                </a:solidFill>
              </a:rPr>
              <a:t>a  8</a:t>
            </a:r>
            <a:r>
              <a:rPr lang="cs-CZ" sz="2000" dirty="0">
                <a:solidFill>
                  <a:schemeClr val="accent1"/>
                </a:solidFill>
              </a:rPr>
              <a:t>. března </a:t>
            </a:r>
            <a:r>
              <a:rPr lang="cs-CZ" sz="2000" dirty="0" smtClean="0">
                <a:solidFill>
                  <a:schemeClr val="accent1"/>
                </a:solidFill>
              </a:rPr>
              <a:t>2013 částku </a:t>
            </a:r>
            <a:r>
              <a:rPr lang="cs-CZ" sz="2000" dirty="0">
                <a:solidFill>
                  <a:schemeClr val="accent1"/>
                </a:solidFill>
              </a:rPr>
              <a:t>30 000.- Kč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na </a:t>
            </a:r>
            <a:r>
              <a:rPr lang="cs-CZ" sz="2000" dirty="0">
                <a:solidFill>
                  <a:schemeClr val="accent1"/>
                </a:solidFill>
              </a:rPr>
              <a:t>roční 12 % úrok. Kolik Kč bude muset zaplatit 31. prosince </a:t>
            </a:r>
            <a:r>
              <a:rPr lang="cs-CZ" sz="2000" dirty="0" smtClean="0">
                <a:solidFill>
                  <a:schemeClr val="accent1"/>
                </a:solidFill>
              </a:rPr>
              <a:t>2013 </a:t>
            </a:r>
            <a:r>
              <a:rPr lang="cs-CZ" sz="2000" dirty="0">
                <a:solidFill>
                  <a:schemeClr val="accent1"/>
                </a:solidFill>
              </a:rPr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178637" y="1916832"/>
                <a:ext cx="7850611" cy="16312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Do 3</a:t>
                </a:r>
                <a14:m>
                  <m:oMath xmlns:m="http://schemas.openxmlformats.org/officeDocument/2006/math">
                    <m:r>
                      <a:rPr lang="cs-CZ" sz="2000" b="0" i="0" smtClean="0">
                        <a:latin typeface="Cambria Math"/>
                        <a:ea typeface="Cambria Math"/>
                      </a:rPr>
                      <m:t>1</m:t>
                    </m:r>
                  </m:oMath>
                </a14:m>
                <a:r>
                  <a:rPr lang="cs-CZ" sz="2000" dirty="0" smtClean="0"/>
                  <a:t>.12.2013</a:t>
                </a:r>
              </a:p>
              <a:p>
                <a:r>
                  <a:rPr lang="cs-CZ" sz="2000" dirty="0" smtClean="0"/>
                  <a:t>Dlužná částka je: 65 000 + 40 000 + 30 000 = 135 000 Kč</a:t>
                </a:r>
              </a:p>
              <a:p>
                <a:r>
                  <a:rPr lang="cs-CZ" sz="2000" dirty="0" smtClean="0"/>
                  <a:t>Počet dní: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30</m:t>
                    </m:r>
                    <m:r>
                      <a:rPr lang="cs-CZ" sz="2000" b="0" i="1" smtClean="0">
                        <a:latin typeface="Cambria Math"/>
                        <a:ea typeface="Cambria Math"/>
                      </a:rPr>
                      <m:t>⋅</m:t>
                    </m:r>
                    <m:d>
                      <m:dPr>
                        <m:ctrlPr>
                          <a:rPr lang="cs-CZ" sz="2000" b="0" i="1" smtClean="0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12−3</m:t>
                        </m:r>
                      </m:e>
                    </m:d>
                    <m:r>
                      <a:rPr lang="cs-CZ" sz="2000" b="0" i="1" smtClean="0">
                        <a:latin typeface="Cambria Math"/>
                        <a:ea typeface="Cambria Math"/>
                      </a:rPr>
                      <m:t>+30−8=30⋅9+22=270+22=292</m:t>
                    </m:r>
                  </m:oMath>
                </a14:m>
                <a:r>
                  <a:rPr lang="cs-CZ" sz="2000" dirty="0" smtClean="0"/>
                  <a:t> dní.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𝑢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cs-CZ" sz="2000" dirty="0" smtClean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8637" y="1916832"/>
                <a:ext cx="7850611" cy="1631216"/>
              </a:xfrm>
              <a:prstGeom prst="rect">
                <a:avLst/>
              </a:prstGeom>
              <a:blipFill rotWithShape="1">
                <a:blip r:embed="rId2"/>
                <a:stretch>
                  <a:fillRect l="-776" t="-186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27603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3: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1085270" y="730758"/>
            <a:ext cx="749032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>
                <a:solidFill>
                  <a:schemeClr val="accent1"/>
                </a:solidFill>
              </a:rPr>
              <a:t>Př.3: Podnikatel si půjčil </a:t>
            </a:r>
            <a:r>
              <a:rPr lang="cs-CZ" sz="2000" dirty="0" smtClean="0">
                <a:solidFill>
                  <a:schemeClr val="accent1"/>
                </a:solidFill>
              </a:rPr>
              <a:t>26</a:t>
            </a:r>
            <a:r>
              <a:rPr lang="cs-CZ" sz="2000" dirty="0">
                <a:solidFill>
                  <a:schemeClr val="accent1"/>
                </a:solidFill>
              </a:rPr>
              <a:t>. ledna </a:t>
            </a:r>
            <a:r>
              <a:rPr lang="cs-CZ" sz="2000" dirty="0" smtClean="0">
                <a:solidFill>
                  <a:schemeClr val="accent1"/>
                </a:solidFill>
              </a:rPr>
              <a:t>2013 částku 65 </a:t>
            </a:r>
            <a:r>
              <a:rPr lang="cs-CZ" sz="2000" dirty="0">
                <a:solidFill>
                  <a:schemeClr val="accent1"/>
                </a:solidFill>
              </a:rPr>
              <a:t>000.- Kč, 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21</a:t>
            </a:r>
            <a:r>
              <a:rPr lang="cs-CZ" sz="2000" dirty="0">
                <a:solidFill>
                  <a:schemeClr val="accent1"/>
                </a:solidFill>
              </a:rPr>
              <a:t>. února </a:t>
            </a:r>
            <a:r>
              <a:rPr lang="cs-CZ" sz="2000" dirty="0" smtClean="0">
                <a:solidFill>
                  <a:schemeClr val="accent1"/>
                </a:solidFill>
              </a:rPr>
              <a:t>2013 částku </a:t>
            </a:r>
            <a:r>
              <a:rPr lang="cs-CZ" sz="2000" dirty="0">
                <a:solidFill>
                  <a:schemeClr val="accent1"/>
                </a:solidFill>
              </a:rPr>
              <a:t>40 000.- Kč </a:t>
            </a:r>
            <a:r>
              <a:rPr lang="cs-CZ" sz="2000" dirty="0" smtClean="0">
                <a:solidFill>
                  <a:schemeClr val="accent1"/>
                </a:solidFill>
              </a:rPr>
              <a:t>a  8</a:t>
            </a:r>
            <a:r>
              <a:rPr lang="cs-CZ" sz="2000" dirty="0">
                <a:solidFill>
                  <a:schemeClr val="accent1"/>
                </a:solidFill>
              </a:rPr>
              <a:t>. března </a:t>
            </a:r>
            <a:r>
              <a:rPr lang="cs-CZ" sz="2000" dirty="0" smtClean="0">
                <a:solidFill>
                  <a:schemeClr val="accent1"/>
                </a:solidFill>
              </a:rPr>
              <a:t>2013 částku </a:t>
            </a:r>
            <a:r>
              <a:rPr lang="cs-CZ" sz="2000" dirty="0">
                <a:solidFill>
                  <a:schemeClr val="accent1"/>
                </a:solidFill>
              </a:rPr>
              <a:t>30 000.- Kč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na </a:t>
            </a:r>
            <a:r>
              <a:rPr lang="cs-CZ" sz="2000" dirty="0">
                <a:solidFill>
                  <a:schemeClr val="accent1"/>
                </a:solidFill>
              </a:rPr>
              <a:t>roční 12 % úrok. Kolik Kč bude muset zaplatit 31. prosince </a:t>
            </a:r>
            <a:r>
              <a:rPr lang="cs-CZ" sz="2000" dirty="0" smtClean="0">
                <a:solidFill>
                  <a:schemeClr val="accent1"/>
                </a:solidFill>
              </a:rPr>
              <a:t>2013 </a:t>
            </a:r>
            <a:r>
              <a:rPr lang="cs-CZ" sz="2000" dirty="0">
                <a:solidFill>
                  <a:schemeClr val="accent1"/>
                </a:solidFill>
              </a:rPr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178637" y="1916832"/>
                <a:ext cx="7850611" cy="19016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Do 3</a:t>
                </a:r>
                <a14:m>
                  <m:oMath xmlns:m="http://schemas.openxmlformats.org/officeDocument/2006/math">
                    <m:r>
                      <a:rPr lang="cs-CZ" sz="2000" b="0" i="0" smtClean="0">
                        <a:latin typeface="Cambria Math"/>
                        <a:ea typeface="Cambria Math"/>
                      </a:rPr>
                      <m:t>1</m:t>
                    </m:r>
                  </m:oMath>
                </a14:m>
                <a:r>
                  <a:rPr lang="cs-CZ" sz="2000" dirty="0" smtClean="0"/>
                  <a:t>.12.2013</a:t>
                </a:r>
              </a:p>
              <a:p>
                <a:r>
                  <a:rPr lang="cs-CZ" sz="2000" dirty="0" smtClean="0"/>
                  <a:t>Dlužná částka je: 65 000 + 40 000 + 30 000 = 135 000 Kč</a:t>
                </a:r>
              </a:p>
              <a:p>
                <a:r>
                  <a:rPr lang="cs-CZ" sz="2000" dirty="0" smtClean="0"/>
                  <a:t>Počet dní: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30</m:t>
                    </m:r>
                    <m:r>
                      <a:rPr lang="cs-CZ" sz="2000" b="0" i="1" smtClean="0">
                        <a:latin typeface="Cambria Math"/>
                        <a:ea typeface="Cambria Math"/>
                      </a:rPr>
                      <m:t>⋅</m:t>
                    </m:r>
                    <m:d>
                      <m:dPr>
                        <m:ctrlPr>
                          <a:rPr lang="cs-CZ" sz="2000" b="0" i="1" smtClean="0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12−3</m:t>
                        </m:r>
                      </m:e>
                    </m:d>
                    <m:r>
                      <a:rPr lang="cs-CZ" sz="2000" b="0" i="1" smtClean="0">
                        <a:latin typeface="Cambria Math"/>
                        <a:ea typeface="Cambria Math"/>
                      </a:rPr>
                      <m:t>+30−8=30⋅9+22=270+22=292</m:t>
                    </m:r>
                  </m:oMath>
                </a14:m>
                <a:r>
                  <a:rPr lang="cs-CZ" sz="2000" dirty="0" smtClean="0"/>
                  <a:t> dní.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𝑢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=135 000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⋅0,12⋅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292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360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cs-CZ" sz="2000" dirty="0" smtClean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8637" y="1916832"/>
                <a:ext cx="7850611" cy="1901674"/>
              </a:xfrm>
              <a:prstGeom prst="rect">
                <a:avLst/>
              </a:prstGeom>
              <a:blipFill rotWithShape="1">
                <a:blip r:embed="rId2"/>
                <a:stretch>
                  <a:fillRect l="-776" t="-160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27330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3: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1085270" y="730758"/>
            <a:ext cx="749032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>
                <a:solidFill>
                  <a:schemeClr val="accent1"/>
                </a:solidFill>
              </a:rPr>
              <a:t>Př.3: Podnikatel si půjčil </a:t>
            </a:r>
            <a:r>
              <a:rPr lang="cs-CZ" sz="2000" dirty="0" smtClean="0">
                <a:solidFill>
                  <a:schemeClr val="accent1"/>
                </a:solidFill>
              </a:rPr>
              <a:t>26</a:t>
            </a:r>
            <a:r>
              <a:rPr lang="cs-CZ" sz="2000" dirty="0">
                <a:solidFill>
                  <a:schemeClr val="accent1"/>
                </a:solidFill>
              </a:rPr>
              <a:t>. ledna </a:t>
            </a:r>
            <a:r>
              <a:rPr lang="cs-CZ" sz="2000" dirty="0" smtClean="0">
                <a:solidFill>
                  <a:schemeClr val="accent1"/>
                </a:solidFill>
              </a:rPr>
              <a:t>2013 částku 65 </a:t>
            </a:r>
            <a:r>
              <a:rPr lang="cs-CZ" sz="2000" dirty="0">
                <a:solidFill>
                  <a:schemeClr val="accent1"/>
                </a:solidFill>
              </a:rPr>
              <a:t>000.- Kč, 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21</a:t>
            </a:r>
            <a:r>
              <a:rPr lang="cs-CZ" sz="2000" dirty="0">
                <a:solidFill>
                  <a:schemeClr val="accent1"/>
                </a:solidFill>
              </a:rPr>
              <a:t>. února </a:t>
            </a:r>
            <a:r>
              <a:rPr lang="cs-CZ" sz="2000" dirty="0" smtClean="0">
                <a:solidFill>
                  <a:schemeClr val="accent1"/>
                </a:solidFill>
              </a:rPr>
              <a:t>2013 částku </a:t>
            </a:r>
            <a:r>
              <a:rPr lang="cs-CZ" sz="2000" dirty="0">
                <a:solidFill>
                  <a:schemeClr val="accent1"/>
                </a:solidFill>
              </a:rPr>
              <a:t>40 000.- Kč </a:t>
            </a:r>
            <a:r>
              <a:rPr lang="cs-CZ" sz="2000" dirty="0" smtClean="0">
                <a:solidFill>
                  <a:schemeClr val="accent1"/>
                </a:solidFill>
              </a:rPr>
              <a:t>a  8</a:t>
            </a:r>
            <a:r>
              <a:rPr lang="cs-CZ" sz="2000" dirty="0">
                <a:solidFill>
                  <a:schemeClr val="accent1"/>
                </a:solidFill>
              </a:rPr>
              <a:t>. března </a:t>
            </a:r>
            <a:r>
              <a:rPr lang="cs-CZ" sz="2000" dirty="0" smtClean="0">
                <a:solidFill>
                  <a:schemeClr val="accent1"/>
                </a:solidFill>
              </a:rPr>
              <a:t>2013 částku </a:t>
            </a:r>
            <a:r>
              <a:rPr lang="cs-CZ" sz="2000" dirty="0">
                <a:solidFill>
                  <a:schemeClr val="accent1"/>
                </a:solidFill>
              </a:rPr>
              <a:t>30 000.- Kč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na </a:t>
            </a:r>
            <a:r>
              <a:rPr lang="cs-CZ" sz="2000" dirty="0">
                <a:solidFill>
                  <a:schemeClr val="accent1"/>
                </a:solidFill>
              </a:rPr>
              <a:t>roční 12 % úrok. Kolik Kč bude muset zaplatit 31. prosince </a:t>
            </a:r>
            <a:r>
              <a:rPr lang="cs-CZ" sz="2000" dirty="0" smtClean="0">
                <a:solidFill>
                  <a:schemeClr val="accent1"/>
                </a:solidFill>
              </a:rPr>
              <a:t>2013 </a:t>
            </a:r>
            <a:r>
              <a:rPr lang="cs-CZ" sz="2000" dirty="0">
                <a:solidFill>
                  <a:schemeClr val="accent1"/>
                </a:solidFill>
              </a:rPr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178637" y="1916832"/>
                <a:ext cx="7850611" cy="19016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Do 3</a:t>
                </a:r>
                <a14:m>
                  <m:oMath xmlns:m="http://schemas.openxmlformats.org/officeDocument/2006/math">
                    <m:r>
                      <a:rPr lang="cs-CZ" sz="2000" b="0" i="0" smtClean="0">
                        <a:latin typeface="Cambria Math"/>
                        <a:ea typeface="Cambria Math"/>
                      </a:rPr>
                      <m:t>1</m:t>
                    </m:r>
                  </m:oMath>
                </a14:m>
                <a:r>
                  <a:rPr lang="cs-CZ" sz="2000" dirty="0" smtClean="0"/>
                  <a:t>.12.2013</a:t>
                </a:r>
              </a:p>
              <a:p>
                <a:r>
                  <a:rPr lang="cs-CZ" sz="2000" dirty="0" smtClean="0"/>
                  <a:t>Dlužná částka je: 65 000 + 40 000 + 30 000 = 135 000 Kč</a:t>
                </a:r>
              </a:p>
              <a:p>
                <a:r>
                  <a:rPr lang="cs-CZ" sz="2000" dirty="0" smtClean="0"/>
                  <a:t>Počet dní: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30</m:t>
                    </m:r>
                    <m:r>
                      <a:rPr lang="cs-CZ" sz="2000" b="0" i="1" smtClean="0">
                        <a:latin typeface="Cambria Math"/>
                        <a:ea typeface="Cambria Math"/>
                      </a:rPr>
                      <m:t>⋅</m:t>
                    </m:r>
                    <m:d>
                      <m:dPr>
                        <m:ctrlPr>
                          <a:rPr lang="cs-CZ" sz="2000" b="0" i="1" smtClean="0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12−3</m:t>
                        </m:r>
                      </m:e>
                    </m:d>
                    <m:r>
                      <a:rPr lang="cs-CZ" sz="2000" b="0" i="1" smtClean="0">
                        <a:latin typeface="Cambria Math"/>
                        <a:ea typeface="Cambria Math"/>
                      </a:rPr>
                      <m:t>+30−8=30⋅9+22=270+22=292</m:t>
                    </m:r>
                  </m:oMath>
                </a14:m>
                <a:r>
                  <a:rPr lang="cs-CZ" sz="2000" dirty="0" smtClean="0"/>
                  <a:t> dní.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𝑢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=135 000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⋅0,12⋅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292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360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4730400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360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cs-CZ" sz="2000" dirty="0" smtClean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8637" y="1916832"/>
                <a:ext cx="7850611" cy="1901674"/>
              </a:xfrm>
              <a:prstGeom prst="rect">
                <a:avLst/>
              </a:prstGeom>
              <a:blipFill rotWithShape="1">
                <a:blip r:embed="rId2"/>
                <a:stretch>
                  <a:fillRect l="-776" t="-160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67492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3: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1085270" y="730758"/>
            <a:ext cx="749032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>
                <a:solidFill>
                  <a:schemeClr val="accent1"/>
                </a:solidFill>
              </a:rPr>
              <a:t>Př.3: Podnikatel si půjčil </a:t>
            </a:r>
            <a:r>
              <a:rPr lang="cs-CZ" sz="2000" dirty="0" smtClean="0">
                <a:solidFill>
                  <a:schemeClr val="accent1"/>
                </a:solidFill>
              </a:rPr>
              <a:t>26</a:t>
            </a:r>
            <a:r>
              <a:rPr lang="cs-CZ" sz="2000" dirty="0">
                <a:solidFill>
                  <a:schemeClr val="accent1"/>
                </a:solidFill>
              </a:rPr>
              <a:t>. ledna </a:t>
            </a:r>
            <a:r>
              <a:rPr lang="cs-CZ" sz="2000" dirty="0" smtClean="0">
                <a:solidFill>
                  <a:schemeClr val="accent1"/>
                </a:solidFill>
              </a:rPr>
              <a:t>2013 částku 65 </a:t>
            </a:r>
            <a:r>
              <a:rPr lang="cs-CZ" sz="2000" dirty="0">
                <a:solidFill>
                  <a:schemeClr val="accent1"/>
                </a:solidFill>
              </a:rPr>
              <a:t>000.- Kč, 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21</a:t>
            </a:r>
            <a:r>
              <a:rPr lang="cs-CZ" sz="2000" dirty="0">
                <a:solidFill>
                  <a:schemeClr val="accent1"/>
                </a:solidFill>
              </a:rPr>
              <a:t>. února </a:t>
            </a:r>
            <a:r>
              <a:rPr lang="cs-CZ" sz="2000" dirty="0" smtClean="0">
                <a:solidFill>
                  <a:schemeClr val="accent1"/>
                </a:solidFill>
              </a:rPr>
              <a:t>2013 částku </a:t>
            </a:r>
            <a:r>
              <a:rPr lang="cs-CZ" sz="2000" dirty="0">
                <a:solidFill>
                  <a:schemeClr val="accent1"/>
                </a:solidFill>
              </a:rPr>
              <a:t>40 000.- Kč </a:t>
            </a:r>
            <a:r>
              <a:rPr lang="cs-CZ" sz="2000" dirty="0" smtClean="0">
                <a:solidFill>
                  <a:schemeClr val="accent1"/>
                </a:solidFill>
              </a:rPr>
              <a:t>a  8</a:t>
            </a:r>
            <a:r>
              <a:rPr lang="cs-CZ" sz="2000" dirty="0">
                <a:solidFill>
                  <a:schemeClr val="accent1"/>
                </a:solidFill>
              </a:rPr>
              <a:t>. března </a:t>
            </a:r>
            <a:r>
              <a:rPr lang="cs-CZ" sz="2000" dirty="0" smtClean="0">
                <a:solidFill>
                  <a:schemeClr val="accent1"/>
                </a:solidFill>
              </a:rPr>
              <a:t>2013 částku </a:t>
            </a:r>
            <a:r>
              <a:rPr lang="cs-CZ" sz="2000" dirty="0">
                <a:solidFill>
                  <a:schemeClr val="accent1"/>
                </a:solidFill>
              </a:rPr>
              <a:t>30 000.- Kč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na </a:t>
            </a:r>
            <a:r>
              <a:rPr lang="cs-CZ" sz="2000" dirty="0">
                <a:solidFill>
                  <a:schemeClr val="accent1"/>
                </a:solidFill>
              </a:rPr>
              <a:t>roční 12 % úrok. Kolik Kč bude muset zaplatit 31. prosince </a:t>
            </a:r>
            <a:r>
              <a:rPr lang="cs-CZ" sz="2000" dirty="0" smtClean="0">
                <a:solidFill>
                  <a:schemeClr val="accent1"/>
                </a:solidFill>
              </a:rPr>
              <a:t>2013 </a:t>
            </a:r>
            <a:r>
              <a:rPr lang="cs-CZ" sz="2000" dirty="0">
                <a:solidFill>
                  <a:schemeClr val="accent1"/>
                </a:solidFill>
              </a:rPr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178637" y="1916832"/>
                <a:ext cx="7850611" cy="22094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Do 3</a:t>
                </a:r>
                <a14:m>
                  <m:oMath xmlns:m="http://schemas.openxmlformats.org/officeDocument/2006/math">
                    <m:r>
                      <a:rPr lang="cs-CZ" sz="2000" b="0" i="0" smtClean="0">
                        <a:latin typeface="Cambria Math"/>
                        <a:ea typeface="Cambria Math"/>
                      </a:rPr>
                      <m:t>1</m:t>
                    </m:r>
                  </m:oMath>
                </a14:m>
                <a:r>
                  <a:rPr lang="cs-CZ" sz="2000" dirty="0" smtClean="0"/>
                  <a:t>.12.2013</a:t>
                </a:r>
              </a:p>
              <a:p>
                <a:r>
                  <a:rPr lang="cs-CZ" sz="2000" dirty="0" smtClean="0"/>
                  <a:t>Dlužná částka je: 65 000 + 40 000 + 30 000 = 135 000 Kč</a:t>
                </a:r>
              </a:p>
              <a:p>
                <a:r>
                  <a:rPr lang="cs-CZ" sz="2000" dirty="0" smtClean="0"/>
                  <a:t>Počet dní: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30</m:t>
                    </m:r>
                    <m:r>
                      <a:rPr lang="cs-CZ" sz="2000" b="0" i="1" smtClean="0">
                        <a:latin typeface="Cambria Math"/>
                        <a:ea typeface="Cambria Math"/>
                      </a:rPr>
                      <m:t>⋅</m:t>
                    </m:r>
                    <m:d>
                      <m:dPr>
                        <m:ctrlPr>
                          <a:rPr lang="cs-CZ" sz="2000" b="0" i="1" smtClean="0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12−3</m:t>
                        </m:r>
                      </m:e>
                    </m:d>
                    <m:r>
                      <a:rPr lang="cs-CZ" sz="2000" b="0" i="1" smtClean="0">
                        <a:latin typeface="Cambria Math"/>
                        <a:ea typeface="Cambria Math"/>
                      </a:rPr>
                      <m:t>+30−8=30⋅9+22=270+22=292</m:t>
                    </m:r>
                  </m:oMath>
                </a14:m>
                <a:r>
                  <a:rPr lang="cs-CZ" sz="2000" dirty="0" smtClean="0"/>
                  <a:t> dní.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𝑢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=135 000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⋅0,12⋅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292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360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4730400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360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=13 140 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𝐾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č 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Celkový úrok je tedy:</a:t>
                </a:r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8637" y="1916832"/>
                <a:ext cx="7850611" cy="2209451"/>
              </a:xfrm>
              <a:prstGeom prst="rect">
                <a:avLst/>
              </a:prstGeom>
              <a:blipFill rotWithShape="1">
                <a:blip r:embed="rId2"/>
                <a:stretch>
                  <a:fillRect l="-776" t="-1377" b="-385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40229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3: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1085270" y="730758"/>
            <a:ext cx="749032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>
                <a:solidFill>
                  <a:schemeClr val="accent1"/>
                </a:solidFill>
              </a:rPr>
              <a:t>Př.3: Podnikatel si půjčil </a:t>
            </a:r>
            <a:r>
              <a:rPr lang="cs-CZ" sz="2000" dirty="0" smtClean="0">
                <a:solidFill>
                  <a:schemeClr val="accent1"/>
                </a:solidFill>
              </a:rPr>
              <a:t>26</a:t>
            </a:r>
            <a:r>
              <a:rPr lang="cs-CZ" sz="2000" dirty="0">
                <a:solidFill>
                  <a:schemeClr val="accent1"/>
                </a:solidFill>
              </a:rPr>
              <a:t>. ledna </a:t>
            </a:r>
            <a:r>
              <a:rPr lang="cs-CZ" sz="2000" dirty="0" smtClean="0">
                <a:solidFill>
                  <a:schemeClr val="accent1"/>
                </a:solidFill>
              </a:rPr>
              <a:t>2013 částku 65 </a:t>
            </a:r>
            <a:r>
              <a:rPr lang="cs-CZ" sz="2000" dirty="0">
                <a:solidFill>
                  <a:schemeClr val="accent1"/>
                </a:solidFill>
              </a:rPr>
              <a:t>000.- Kč, 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21</a:t>
            </a:r>
            <a:r>
              <a:rPr lang="cs-CZ" sz="2000" dirty="0">
                <a:solidFill>
                  <a:schemeClr val="accent1"/>
                </a:solidFill>
              </a:rPr>
              <a:t>. února </a:t>
            </a:r>
            <a:r>
              <a:rPr lang="cs-CZ" sz="2000" dirty="0" smtClean="0">
                <a:solidFill>
                  <a:schemeClr val="accent1"/>
                </a:solidFill>
              </a:rPr>
              <a:t>2013 částku </a:t>
            </a:r>
            <a:r>
              <a:rPr lang="cs-CZ" sz="2000" dirty="0">
                <a:solidFill>
                  <a:schemeClr val="accent1"/>
                </a:solidFill>
              </a:rPr>
              <a:t>40 000.- Kč </a:t>
            </a:r>
            <a:r>
              <a:rPr lang="cs-CZ" sz="2000" dirty="0" smtClean="0">
                <a:solidFill>
                  <a:schemeClr val="accent1"/>
                </a:solidFill>
              </a:rPr>
              <a:t>a  8</a:t>
            </a:r>
            <a:r>
              <a:rPr lang="cs-CZ" sz="2000" dirty="0">
                <a:solidFill>
                  <a:schemeClr val="accent1"/>
                </a:solidFill>
              </a:rPr>
              <a:t>. března </a:t>
            </a:r>
            <a:r>
              <a:rPr lang="cs-CZ" sz="2000" dirty="0" smtClean="0">
                <a:solidFill>
                  <a:schemeClr val="accent1"/>
                </a:solidFill>
              </a:rPr>
              <a:t>2013 částku </a:t>
            </a:r>
            <a:r>
              <a:rPr lang="cs-CZ" sz="2000" dirty="0">
                <a:solidFill>
                  <a:schemeClr val="accent1"/>
                </a:solidFill>
              </a:rPr>
              <a:t>30 000.- Kč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na </a:t>
            </a:r>
            <a:r>
              <a:rPr lang="cs-CZ" sz="2000" dirty="0">
                <a:solidFill>
                  <a:schemeClr val="accent1"/>
                </a:solidFill>
              </a:rPr>
              <a:t>roční 12 % úrok. Kolik Kč bude muset zaplatit 31. prosince </a:t>
            </a:r>
            <a:r>
              <a:rPr lang="cs-CZ" sz="2000" dirty="0" smtClean="0">
                <a:solidFill>
                  <a:schemeClr val="accent1"/>
                </a:solidFill>
              </a:rPr>
              <a:t>2013 </a:t>
            </a:r>
            <a:r>
              <a:rPr lang="cs-CZ" sz="2000" dirty="0">
                <a:solidFill>
                  <a:schemeClr val="accent1"/>
                </a:solidFill>
              </a:rPr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178637" y="1916832"/>
                <a:ext cx="7850611" cy="28250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Do 3</a:t>
                </a:r>
                <a14:m>
                  <m:oMath xmlns:m="http://schemas.openxmlformats.org/officeDocument/2006/math">
                    <m:r>
                      <a:rPr lang="cs-CZ" sz="2000" b="0" i="0" smtClean="0">
                        <a:latin typeface="Cambria Math"/>
                        <a:ea typeface="Cambria Math"/>
                      </a:rPr>
                      <m:t>1</m:t>
                    </m:r>
                  </m:oMath>
                </a14:m>
                <a:r>
                  <a:rPr lang="cs-CZ" sz="2000" dirty="0" smtClean="0"/>
                  <a:t>.12.2013</a:t>
                </a:r>
              </a:p>
              <a:p>
                <a:r>
                  <a:rPr lang="cs-CZ" sz="2000" dirty="0" smtClean="0"/>
                  <a:t>Dlužná částka je: 65 000 + 40 000 + 30 000 = 135 000 Kč</a:t>
                </a:r>
              </a:p>
              <a:p>
                <a:r>
                  <a:rPr lang="cs-CZ" sz="2000" dirty="0" smtClean="0"/>
                  <a:t>Počet dní: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30</m:t>
                    </m:r>
                    <m:r>
                      <a:rPr lang="cs-CZ" sz="2000" b="0" i="1" smtClean="0">
                        <a:latin typeface="Cambria Math"/>
                        <a:ea typeface="Cambria Math"/>
                      </a:rPr>
                      <m:t>⋅</m:t>
                    </m:r>
                    <m:d>
                      <m:dPr>
                        <m:ctrlPr>
                          <a:rPr lang="cs-CZ" sz="2000" b="0" i="1" smtClean="0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12−3</m:t>
                        </m:r>
                      </m:e>
                    </m:d>
                    <m:r>
                      <a:rPr lang="cs-CZ" sz="2000" b="0" i="1" smtClean="0">
                        <a:latin typeface="Cambria Math"/>
                        <a:ea typeface="Cambria Math"/>
                      </a:rPr>
                      <m:t>+30−8=30⋅9+22=270+22=292</m:t>
                    </m:r>
                  </m:oMath>
                </a14:m>
                <a:r>
                  <a:rPr lang="cs-CZ" sz="2000" dirty="0" smtClean="0"/>
                  <a:t> dní.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𝑢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=135 000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⋅0,12⋅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292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360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4730400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360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=13 140 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𝐾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č 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Celkový úrok je tedy: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𝑢</m:t>
                      </m:r>
                      <m:r>
                        <a:rPr lang="cs-CZ" sz="2000" b="0" i="1" smtClean="0">
                          <a:latin typeface="Cambria Math"/>
                        </a:rPr>
                        <m:t>=542+595+13 140=</m:t>
                      </m:r>
                    </m:oMath>
                  </m:oMathPara>
                </a14:m>
                <a:endParaRPr lang="cs-CZ" sz="2000" dirty="0" smtClean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8637" y="1916832"/>
                <a:ext cx="7850611" cy="2825004"/>
              </a:xfrm>
              <a:prstGeom prst="rect">
                <a:avLst/>
              </a:prstGeom>
              <a:blipFill rotWithShape="1">
                <a:blip r:embed="rId2"/>
                <a:stretch>
                  <a:fillRect l="-776" t="-107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97948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3: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1085270" y="730758"/>
            <a:ext cx="749032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>
                <a:solidFill>
                  <a:schemeClr val="accent1"/>
                </a:solidFill>
              </a:rPr>
              <a:t>Př.3: Podnikatel si půjčil </a:t>
            </a:r>
            <a:r>
              <a:rPr lang="cs-CZ" sz="2000" dirty="0" smtClean="0">
                <a:solidFill>
                  <a:schemeClr val="accent1"/>
                </a:solidFill>
              </a:rPr>
              <a:t>26</a:t>
            </a:r>
            <a:r>
              <a:rPr lang="cs-CZ" sz="2000" dirty="0">
                <a:solidFill>
                  <a:schemeClr val="accent1"/>
                </a:solidFill>
              </a:rPr>
              <a:t>. ledna </a:t>
            </a:r>
            <a:r>
              <a:rPr lang="cs-CZ" sz="2000" dirty="0" smtClean="0">
                <a:solidFill>
                  <a:schemeClr val="accent1"/>
                </a:solidFill>
              </a:rPr>
              <a:t>2013 částku 65 </a:t>
            </a:r>
            <a:r>
              <a:rPr lang="cs-CZ" sz="2000" dirty="0">
                <a:solidFill>
                  <a:schemeClr val="accent1"/>
                </a:solidFill>
              </a:rPr>
              <a:t>000.- Kč, 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21</a:t>
            </a:r>
            <a:r>
              <a:rPr lang="cs-CZ" sz="2000" dirty="0">
                <a:solidFill>
                  <a:schemeClr val="accent1"/>
                </a:solidFill>
              </a:rPr>
              <a:t>. února </a:t>
            </a:r>
            <a:r>
              <a:rPr lang="cs-CZ" sz="2000" dirty="0" smtClean="0">
                <a:solidFill>
                  <a:schemeClr val="accent1"/>
                </a:solidFill>
              </a:rPr>
              <a:t>2013 částku </a:t>
            </a:r>
            <a:r>
              <a:rPr lang="cs-CZ" sz="2000" dirty="0">
                <a:solidFill>
                  <a:schemeClr val="accent1"/>
                </a:solidFill>
              </a:rPr>
              <a:t>40 000.- Kč </a:t>
            </a:r>
            <a:r>
              <a:rPr lang="cs-CZ" sz="2000" dirty="0" smtClean="0">
                <a:solidFill>
                  <a:schemeClr val="accent1"/>
                </a:solidFill>
              </a:rPr>
              <a:t>a  8</a:t>
            </a:r>
            <a:r>
              <a:rPr lang="cs-CZ" sz="2000" dirty="0">
                <a:solidFill>
                  <a:schemeClr val="accent1"/>
                </a:solidFill>
              </a:rPr>
              <a:t>. března </a:t>
            </a:r>
            <a:r>
              <a:rPr lang="cs-CZ" sz="2000" dirty="0" smtClean="0">
                <a:solidFill>
                  <a:schemeClr val="accent1"/>
                </a:solidFill>
              </a:rPr>
              <a:t>2013 částku </a:t>
            </a:r>
            <a:r>
              <a:rPr lang="cs-CZ" sz="2000" dirty="0">
                <a:solidFill>
                  <a:schemeClr val="accent1"/>
                </a:solidFill>
              </a:rPr>
              <a:t>30 000.- Kč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na </a:t>
            </a:r>
            <a:r>
              <a:rPr lang="cs-CZ" sz="2000" dirty="0">
                <a:solidFill>
                  <a:schemeClr val="accent1"/>
                </a:solidFill>
              </a:rPr>
              <a:t>roční 12 % úrok. Kolik Kč bude muset zaplatit 31. prosince </a:t>
            </a:r>
            <a:r>
              <a:rPr lang="cs-CZ" sz="2000" dirty="0" smtClean="0">
                <a:solidFill>
                  <a:schemeClr val="accent1"/>
                </a:solidFill>
              </a:rPr>
              <a:t>2013 </a:t>
            </a:r>
            <a:r>
              <a:rPr lang="cs-CZ" sz="2000" dirty="0">
                <a:solidFill>
                  <a:schemeClr val="accent1"/>
                </a:solidFill>
              </a:rPr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178637" y="1916832"/>
                <a:ext cx="7850611" cy="28250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Do 3</a:t>
                </a:r>
                <a14:m>
                  <m:oMath xmlns:m="http://schemas.openxmlformats.org/officeDocument/2006/math">
                    <m:r>
                      <a:rPr lang="cs-CZ" sz="2000" b="0" i="0" smtClean="0">
                        <a:latin typeface="Cambria Math"/>
                        <a:ea typeface="Cambria Math"/>
                      </a:rPr>
                      <m:t>1</m:t>
                    </m:r>
                  </m:oMath>
                </a14:m>
                <a:r>
                  <a:rPr lang="cs-CZ" sz="2000" dirty="0" smtClean="0"/>
                  <a:t>.12.2013</a:t>
                </a:r>
              </a:p>
              <a:p>
                <a:r>
                  <a:rPr lang="cs-CZ" sz="2000" dirty="0" smtClean="0"/>
                  <a:t>Dlužná částka je: 65 000 + 40 000 + 30 000 = 135 000 Kč</a:t>
                </a:r>
              </a:p>
              <a:p>
                <a:r>
                  <a:rPr lang="cs-CZ" sz="2000" dirty="0" smtClean="0"/>
                  <a:t>Počet dní: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30</m:t>
                    </m:r>
                    <m:r>
                      <a:rPr lang="cs-CZ" sz="2000" b="0" i="1" smtClean="0">
                        <a:latin typeface="Cambria Math"/>
                        <a:ea typeface="Cambria Math"/>
                      </a:rPr>
                      <m:t>⋅</m:t>
                    </m:r>
                    <m:d>
                      <m:dPr>
                        <m:ctrlPr>
                          <a:rPr lang="cs-CZ" sz="2000" b="0" i="1" smtClean="0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12−3</m:t>
                        </m:r>
                      </m:e>
                    </m:d>
                    <m:r>
                      <a:rPr lang="cs-CZ" sz="2000" b="0" i="1" smtClean="0">
                        <a:latin typeface="Cambria Math"/>
                        <a:ea typeface="Cambria Math"/>
                      </a:rPr>
                      <m:t>+30−8=30⋅9+22=270+22=292</m:t>
                    </m:r>
                  </m:oMath>
                </a14:m>
                <a:r>
                  <a:rPr lang="cs-CZ" sz="2000" dirty="0" smtClean="0"/>
                  <a:t> dní.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𝑢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=135 000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⋅0,12⋅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292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360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4730400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360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=13 140 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𝐾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č 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Celkový úrok je tedy: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𝑢</m:t>
                      </m:r>
                      <m:r>
                        <a:rPr lang="cs-CZ" sz="2000" b="0" i="1" smtClean="0">
                          <a:latin typeface="Cambria Math"/>
                        </a:rPr>
                        <m:t>=542+595+13 140=14 277 </m:t>
                      </m:r>
                      <m:r>
                        <a:rPr lang="cs-CZ" sz="20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𝐾</m:t>
                      </m:r>
                      <m:r>
                        <a:rPr lang="cs-CZ" sz="20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č</m:t>
                      </m:r>
                    </m:oMath>
                  </m:oMathPara>
                </a14:m>
                <a:endParaRPr lang="cs-CZ" sz="2000" dirty="0" smtClean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8637" y="1916832"/>
                <a:ext cx="7850611" cy="2825004"/>
              </a:xfrm>
              <a:prstGeom prst="rect">
                <a:avLst/>
              </a:prstGeom>
              <a:blipFill rotWithShape="1">
                <a:blip r:embed="rId2"/>
                <a:stretch>
                  <a:fillRect l="-776" t="-107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Šipka nahoru 12">
            <a:hlinkClick r:id="rId3" action="ppaction://hlinksldjump"/>
          </p:cNvPr>
          <p:cNvSpPr/>
          <p:nvPr/>
        </p:nvSpPr>
        <p:spPr>
          <a:xfrm>
            <a:off x="8337991" y="295205"/>
            <a:ext cx="475198" cy="45055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Šipka doprava 13">
            <a:hlinkClick r:id="rId4" action="ppaction://hlinksldjump"/>
          </p:cNvPr>
          <p:cNvSpPr/>
          <p:nvPr/>
        </p:nvSpPr>
        <p:spPr>
          <a:xfrm rot="5400000">
            <a:off x="143508" y="6237313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cs-CZ" dirty="0" smtClean="0"/>
              <a:t>c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37521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Matematika pro gymnázia-Posloupnosti a řady, Prometheus, 1995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1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641913" y="718910"/>
            <a:ext cx="80107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Př.1: </a:t>
            </a:r>
            <a:r>
              <a:rPr lang="cs-CZ" sz="2000" dirty="0">
                <a:solidFill>
                  <a:schemeClr val="accent1"/>
                </a:solidFill>
              </a:rPr>
              <a:t>Na vkladní knížce, která byla zřízena </a:t>
            </a:r>
            <a:r>
              <a:rPr lang="cs-CZ" sz="2000" dirty="0" smtClean="0">
                <a:solidFill>
                  <a:schemeClr val="accent1"/>
                </a:solidFill>
              </a:rPr>
              <a:t>12. března 2013 </a:t>
            </a:r>
            <a:r>
              <a:rPr lang="cs-CZ" sz="2000" dirty="0">
                <a:solidFill>
                  <a:schemeClr val="accent1"/>
                </a:solidFill>
              </a:rPr>
              <a:t>na roční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úrok 8 </a:t>
            </a:r>
            <a:r>
              <a:rPr lang="cs-CZ" sz="2000" dirty="0">
                <a:solidFill>
                  <a:schemeClr val="accent1"/>
                </a:solidFill>
              </a:rPr>
              <a:t>% bylo 31. </a:t>
            </a:r>
            <a:r>
              <a:rPr lang="cs-CZ" sz="2000" dirty="0" smtClean="0">
                <a:solidFill>
                  <a:schemeClr val="accent1"/>
                </a:solidFill>
              </a:rPr>
              <a:t>prosince 2013 částka 28 734Kč. </a:t>
            </a:r>
            <a:r>
              <a:rPr lang="cs-CZ" sz="2000" dirty="0">
                <a:solidFill>
                  <a:schemeClr val="accent1"/>
                </a:solidFill>
              </a:rPr>
              <a:t>Kolik byla původní </a:t>
            </a:r>
            <a:r>
              <a:rPr lang="cs-CZ" sz="2000" dirty="0" smtClean="0">
                <a:solidFill>
                  <a:schemeClr val="accent1"/>
                </a:solidFill>
              </a:rPr>
              <a:t>jistina?</a:t>
            </a:r>
            <a:endParaRPr lang="cs-CZ" sz="2000" dirty="0">
              <a:solidFill>
                <a:schemeClr val="accent1"/>
              </a:solidFill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755576" y="1808802"/>
            <a:ext cx="712879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dirty="0" smtClean="0"/>
              <a:t>Nejdříve vypočítáme, kolik dní byla částka úročena. Jak je zvykem, nebudeme přepočítávat kolik má který měsíc dní, budeme považovat za 30 dní / měsíc (standart).</a:t>
            </a:r>
          </a:p>
          <a:p>
            <a:endParaRPr lang="cs-CZ" sz="2000" dirty="0" smtClean="0"/>
          </a:p>
          <a:p>
            <a:r>
              <a:rPr lang="cs-CZ" sz="2000" dirty="0" smtClean="0"/>
              <a:t>Nejdříve počet celých měsíců: 12-3=9</a:t>
            </a:r>
          </a:p>
          <a:p>
            <a:endParaRPr lang="cs-CZ" sz="2000" dirty="0" smtClean="0"/>
          </a:p>
          <a:p>
            <a:r>
              <a:rPr lang="cs-CZ" sz="2000" dirty="0" smtClean="0"/>
              <a:t>Počet dní v měsíci březnu:</a:t>
            </a: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248478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1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641913" y="718910"/>
            <a:ext cx="80107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Př.1: </a:t>
            </a:r>
            <a:r>
              <a:rPr lang="cs-CZ" sz="2000" dirty="0">
                <a:solidFill>
                  <a:schemeClr val="accent1"/>
                </a:solidFill>
              </a:rPr>
              <a:t>Na vkladní knížce, která byla zřízena </a:t>
            </a:r>
            <a:r>
              <a:rPr lang="cs-CZ" sz="2000" dirty="0" smtClean="0">
                <a:solidFill>
                  <a:schemeClr val="accent1"/>
                </a:solidFill>
              </a:rPr>
              <a:t>12. března 2013 </a:t>
            </a:r>
            <a:r>
              <a:rPr lang="cs-CZ" sz="2000" dirty="0">
                <a:solidFill>
                  <a:schemeClr val="accent1"/>
                </a:solidFill>
              </a:rPr>
              <a:t>na roční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úrok 8 </a:t>
            </a:r>
            <a:r>
              <a:rPr lang="cs-CZ" sz="2000" dirty="0">
                <a:solidFill>
                  <a:schemeClr val="accent1"/>
                </a:solidFill>
              </a:rPr>
              <a:t>% bylo 31. </a:t>
            </a:r>
            <a:r>
              <a:rPr lang="cs-CZ" sz="2000" dirty="0" smtClean="0">
                <a:solidFill>
                  <a:schemeClr val="accent1"/>
                </a:solidFill>
              </a:rPr>
              <a:t>prosince 2013 částka 28 734Kč. </a:t>
            </a:r>
            <a:r>
              <a:rPr lang="cs-CZ" sz="2000" dirty="0">
                <a:solidFill>
                  <a:schemeClr val="accent1"/>
                </a:solidFill>
              </a:rPr>
              <a:t>Kolik byla původní </a:t>
            </a:r>
            <a:r>
              <a:rPr lang="cs-CZ" sz="2000" dirty="0" smtClean="0">
                <a:solidFill>
                  <a:schemeClr val="accent1"/>
                </a:solidFill>
              </a:rPr>
              <a:t>jistina?</a:t>
            </a:r>
            <a:endParaRPr lang="cs-CZ" sz="2000" dirty="0">
              <a:solidFill>
                <a:schemeClr val="accent1"/>
              </a:solidFill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755576" y="1808802"/>
            <a:ext cx="71287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dirty="0" smtClean="0"/>
              <a:t>Nejdříve vypočítáme, kolik dní byla částka úročena. Jak je zvykem, nebudeme přepočítávat kolik má který měsíc dní, budeme považovat za 30 dní / měsíc (standart).</a:t>
            </a:r>
          </a:p>
          <a:p>
            <a:endParaRPr lang="cs-CZ" sz="2000" dirty="0" smtClean="0"/>
          </a:p>
          <a:p>
            <a:r>
              <a:rPr lang="cs-CZ" sz="2000" dirty="0" smtClean="0"/>
              <a:t>Nejdříve počet celých měsíců: 12-3=9</a:t>
            </a:r>
          </a:p>
          <a:p>
            <a:endParaRPr lang="cs-CZ" sz="2000" dirty="0" smtClean="0"/>
          </a:p>
          <a:p>
            <a:r>
              <a:rPr lang="cs-CZ" sz="2000" dirty="0" smtClean="0"/>
              <a:t>Počet dní v měsíci březnu: 31-12=19</a:t>
            </a:r>
          </a:p>
          <a:p>
            <a:endParaRPr lang="cs-CZ" sz="2000" dirty="0" smtClean="0"/>
          </a:p>
          <a:p>
            <a:r>
              <a:rPr lang="cs-CZ" sz="2000" dirty="0" smtClean="0"/>
              <a:t>Celkem tedy:</a:t>
            </a: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765755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1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641913" y="718910"/>
            <a:ext cx="80107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Př.1: </a:t>
            </a:r>
            <a:r>
              <a:rPr lang="cs-CZ" sz="2000" dirty="0">
                <a:solidFill>
                  <a:schemeClr val="accent1"/>
                </a:solidFill>
              </a:rPr>
              <a:t>Na vkladní knížce, která byla zřízena </a:t>
            </a:r>
            <a:r>
              <a:rPr lang="cs-CZ" sz="2000" dirty="0" smtClean="0">
                <a:solidFill>
                  <a:schemeClr val="accent1"/>
                </a:solidFill>
              </a:rPr>
              <a:t>12. března 2013 </a:t>
            </a:r>
            <a:r>
              <a:rPr lang="cs-CZ" sz="2000" dirty="0">
                <a:solidFill>
                  <a:schemeClr val="accent1"/>
                </a:solidFill>
              </a:rPr>
              <a:t>na roční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úrok 8 </a:t>
            </a:r>
            <a:r>
              <a:rPr lang="cs-CZ" sz="2000" dirty="0">
                <a:solidFill>
                  <a:schemeClr val="accent1"/>
                </a:solidFill>
              </a:rPr>
              <a:t>% bylo 31. </a:t>
            </a:r>
            <a:r>
              <a:rPr lang="cs-CZ" sz="2000" dirty="0" smtClean="0">
                <a:solidFill>
                  <a:schemeClr val="accent1"/>
                </a:solidFill>
              </a:rPr>
              <a:t>prosince 2013 částka 28 734Kč. </a:t>
            </a:r>
            <a:r>
              <a:rPr lang="cs-CZ" sz="2000" dirty="0">
                <a:solidFill>
                  <a:schemeClr val="accent1"/>
                </a:solidFill>
              </a:rPr>
              <a:t>Kolik byla původní </a:t>
            </a:r>
            <a:r>
              <a:rPr lang="cs-CZ" sz="2000" dirty="0" smtClean="0">
                <a:solidFill>
                  <a:schemeClr val="accent1"/>
                </a:solidFill>
              </a:rPr>
              <a:t>jistina?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755576" y="1808802"/>
                <a:ext cx="7128792" cy="37856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sz="2000" dirty="0" smtClean="0"/>
                  <a:t>Nejdříve vypočítáme, kolik dní byla částka úročena. Jak je zvykem, nebudeme přepočítávat kolik má který měsíc dní, budeme považovat za 30 dní / měsíc (standart).</a:t>
                </a:r>
              </a:p>
              <a:p>
                <a:endParaRPr lang="cs-CZ" sz="2000" dirty="0" smtClean="0"/>
              </a:p>
              <a:p>
                <a:r>
                  <a:rPr lang="cs-CZ" sz="2000" dirty="0" smtClean="0"/>
                  <a:t>Nejdříve počet celých měsíců: 12-3=9</a:t>
                </a:r>
              </a:p>
              <a:p>
                <a:endParaRPr lang="cs-CZ" sz="2000" dirty="0" smtClean="0"/>
              </a:p>
              <a:p>
                <a:r>
                  <a:rPr lang="cs-CZ" sz="2000" dirty="0" smtClean="0"/>
                  <a:t>Počet dní v měsíci březnu: 31-12=19</a:t>
                </a:r>
              </a:p>
              <a:p>
                <a:endParaRPr lang="cs-CZ" sz="2000" dirty="0" smtClean="0"/>
              </a:p>
              <a:p>
                <a:r>
                  <a:rPr lang="cs-CZ" sz="2000" dirty="0" smtClean="0"/>
                  <a:t>Celkem tedy: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9</m:t>
                    </m:r>
                    <m:r>
                      <a:rPr lang="cs-CZ" sz="2000" b="0" i="1" smtClean="0">
                        <a:latin typeface="Cambria Math"/>
                        <a:ea typeface="Cambria Math"/>
                      </a:rPr>
                      <m:t>⋅30+19=289</m:t>
                    </m:r>
                  </m:oMath>
                </a14:m>
                <a:r>
                  <a:rPr lang="cs-CZ" sz="2000" dirty="0" smtClean="0"/>
                  <a:t> dní.</a:t>
                </a:r>
              </a:p>
              <a:p>
                <a:endParaRPr lang="cs-CZ" sz="2000" dirty="0"/>
              </a:p>
              <a:p>
                <a:r>
                  <a:rPr lang="cs-CZ" sz="2000" dirty="0" smtClean="0"/>
                  <a:t>Původní jistinu označíme jako x. Musí splňovat rovnici:</a:t>
                </a:r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1808802"/>
                <a:ext cx="7128792" cy="3785652"/>
              </a:xfrm>
              <a:prstGeom prst="rect">
                <a:avLst/>
              </a:prstGeom>
              <a:blipFill rotWithShape="1">
                <a:blip r:embed="rId2"/>
                <a:stretch>
                  <a:fillRect l="-941" t="-80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90463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1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641913" y="718910"/>
            <a:ext cx="80107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Př.1: </a:t>
            </a:r>
            <a:r>
              <a:rPr lang="cs-CZ" sz="2000" dirty="0">
                <a:solidFill>
                  <a:schemeClr val="accent1"/>
                </a:solidFill>
              </a:rPr>
              <a:t>Na vkladní knížce, která byla zřízena </a:t>
            </a:r>
            <a:r>
              <a:rPr lang="cs-CZ" sz="2000" dirty="0" smtClean="0">
                <a:solidFill>
                  <a:schemeClr val="accent1"/>
                </a:solidFill>
              </a:rPr>
              <a:t>12. března 2013 </a:t>
            </a:r>
            <a:r>
              <a:rPr lang="cs-CZ" sz="2000" dirty="0">
                <a:solidFill>
                  <a:schemeClr val="accent1"/>
                </a:solidFill>
              </a:rPr>
              <a:t>na roční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úrok 8 </a:t>
            </a:r>
            <a:r>
              <a:rPr lang="cs-CZ" sz="2000" dirty="0">
                <a:solidFill>
                  <a:schemeClr val="accent1"/>
                </a:solidFill>
              </a:rPr>
              <a:t>% bylo 31. </a:t>
            </a:r>
            <a:r>
              <a:rPr lang="cs-CZ" sz="2000" dirty="0" smtClean="0">
                <a:solidFill>
                  <a:schemeClr val="accent1"/>
                </a:solidFill>
              </a:rPr>
              <a:t>prosince 2013 částka 28 734Kč. </a:t>
            </a:r>
            <a:r>
              <a:rPr lang="cs-CZ" sz="2000" dirty="0">
                <a:solidFill>
                  <a:schemeClr val="accent1"/>
                </a:solidFill>
              </a:rPr>
              <a:t>Kolik byla původní </a:t>
            </a:r>
            <a:r>
              <a:rPr lang="cs-CZ" sz="2000" dirty="0" smtClean="0">
                <a:solidFill>
                  <a:schemeClr val="accent1"/>
                </a:solidFill>
              </a:rPr>
              <a:t>jistina?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755576" y="1808802"/>
                <a:ext cx="7128792" cy="41694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sz="2000" dirty="0" smtClean="0"/>
                  <a:t>Nejdříve vypočítáme, kolik dní byla částka úročena. Jak je zvykem, nebudeme přepočítávat kolik má který měsíc dní, budeme považovat za 30 dní / měsíc (standart).</a:t>
                </a:r>
              </a:p>
              <a:p>
                <a:endParaRPr lang="cs-CZ" sz="2000" dirty="0" smtClean="0"/>
              </a:p>
              <a:p>
                <a:r>
                  <a:rPr lang="cs-CZ" sz="2000" dirty="0" smtClean="0"/>
                  <a:t>Nejdříve počet celých měsíců: 12-3=9</a:t>
                </a:r>
              </a:p>
              <a:p>
                <a:endParaRPr lang="cs-CZ" sz="2000" dirty="0" smtClean="0"/>
              </a:p>
              <a:p>
                <a:r>
                  <a:rPr lang="cs-CZ" sz="2000" dirty="0" smtClean="0"/>
                  <a:t>Počet dní v měsíci březnu: 31-12=19</a:t>
                </a:r>
              </a:p>
              <a:p>
                <a:endParaRPr lang="cs-CZ" sz="2000" dirty="0" smtClean="0"/>
              </a:p>
              <a:p>
                <a:r>
                  <a:rPr lang="cs-CZ" sz="2000" dirty="0" smtClean="0"/>
                  <a:t>Celkem tedy: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9</m:t>
                    </m:r>
                    <m:r>
                      <a:rPr lang="cs-CZ" sz="2000" b="0" i="1" smtClean="0">
                        <a:latin typeface="Cambria Math"/>
                        <a:ea typeface="Cambria Math"/>
                      </a:rPr>
                      <m:t>⋅30+19=289</m:t>
                    </m:r>
                  </m:oMath>
                </a14:m>
                <a:r>
                  <a:rPr lang="cs-CZ" sz="2000" dirty="0" smtClean="0"/>
                  <a:t> dní.</a:t>
                </a:r>
              </a:p>
              <a:p>
                <a:endParaRPr lang="cs-CZ" sz="2000" dirty="0"/>
              </a:p>
              <a:p>
                <a:r>
                  <a:rPr lang="cs-CZ" sz="2000" dirty="0" smtClean="0"/>
                  <a:t>Původní jistinu označíme jako x. Musí splňovat rovnici: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28 734=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⋅</m:t>
                      </m:r>
                      <m:d>
                        <m:d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1+0,08⋅</m:t>
                          </m:r>
                          <m:f>
                            <m:f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289</m:t>
                              </m:r>
                            </m:num>
                            <m:den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360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cs-CZ" sz="2000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1808802"/>
                <a:ext cx="7128792" cy="4169411"/>
              </a:xfrm>
              <a:prstGeom prst="rect">
                <a:avLst/>
              </a:prstGeom>
              <a:blipFill rotWithShape="1">
                <a:blip r:embed="rId2"/>
                <a:stretch>
                  <a:fillRect l="-941" t="-73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31059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1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641913" y="718910"/>
            <a:ext cx="80107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Př.1: </a:t>
            </a:r>
            <a:r>
              <a:rPr lang="cs-CZ" sz="2000" dirty="0">
                <a:solidFill>
                  <a:schemeClr val="accent1"/>
                </a:solidFill>
              </a:rPr>
              <a:t>Na vkladní knížce, která byla zřízena </a:t>
            </a:r>
            <a:r>
              <a:rPr lang="cs-CZ" sz="2000" dirty="0" smtClean="0">
                <a:solidFill>
                  <a:schemeClr val="accent1"/>
                </a:solidFill>
              </a:rPr>
              <a:t>12. března 2013 </a:t>
            </a:r>
            <a:r>
              <a:rPr lang="cs-CZ" sz="2000" dirty="0">
                <a:solidFill>
                  <a:schemeClr val="accent1"/>
                </a:solidFill>
              </a:rPr>
              <a:t>na roční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úrok 8 </a:t>
            </a:r>
            <a:r>
              <a:rPr lang="cs-CZ" sz="2000" dirty="0">
                <a:solidFill>
                  <a:schemeClr val="accent1"/>
                </a:solidFill>
              </a:rPr>
              <a:t>% bylo 31. </a:t>
            </a:r>
            <a:r>
              <a:rPr lang="cs-CZ" sz="2000" dirty="0" smtClean="0">
                <a:solidFill>
                  <a:schemeClr val="accent1"/>
                </a:solidFill>
              </a:rPr>
              <a:t>prosince 2013 částka 28 734Kč. </a:t>
            </a:r>
            <a:r>
              <a:rPr lang="cs-CZ" sz="2000" dirty="0">
                <a:solidFill>
                  <a:schemeClr val="accent1"/>
                </a:solidFill>
              </a:rPr>
              <a:t>Kolik byla původní </a:t>
            </a:r>
            <a:r>
              <a:rPr lang="cs-CZ" sz="2000" dirty="0" smtClean="0">
                <a:solidFill>
                  <a:schemeClr val="accent1"/>
                </a:solidFill>
              </a:rPr>
              <a:t>jistina?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755576" y="1808802"/>
                <a:ext cx="7128792" cy="1842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28 734</m:t>
                          </m:r>
                        </m:num>
                        <m:den>
                          <m:r>
                            <a:rPr lang="cs-CZ" sz="2000" i="1">
                              <a:latin typeface="Cambria Math"/>
                              <a:ea typeface="Cambria Math"/>
                            </a:rPr>
                            <m:t>1+0,08⋅</m:t>
                          </m:r>
                          <m:f>
                            <m:fPr>
                              <m:ctrlPr>
                                <a:rPr lang="cs-CZ" sz="2000" i="1"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cs-CZ" sz="2000" i="1">
                                  <a:latin typeface="Cambria Math"/>
                                  <a:ea typeface="Cambria Math"/>
                                </a:rPr>
                                <m:t>289</m:t>
                              </m:r>
                            </m:num>
                            <m:den>
                              <m:r>
                                <a:rPr lang="cs-CZ" sz="2000" i="1">
                                  <a:latin typeface="Cambria Math"/>
                                  <a:ea typeface="Cambria Math"/>
                                </a:rPr>
                                <m:t>360</m:t>
                              </m:r>
                            </m:den>
                          </m:f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Upravíme jmenovatel </a:t>
                </a:r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1808802"/>
                <a:ext cx="7128792" cy="1842171"/>
              </a:xfrm>
              <a:prstGeom prst="rect">
                <a:avLst/>
              </a:prstGeom>
              <a:blipFill rotWithShape="1">
                <a:blip r:embed="rId2"/>
                <a:stretch>
                  <a:fillRect l="-94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7045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1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641913" y="718910"/>
            <a:ext cx="80107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Př.1: </a:t>
            </a:r>
            <a:r>
              <a:rPr lang="cs-CZ" sz="2000" dirty="0">
                <a:solidFill>
                  <a:schemeClr val="accent1"/>
                </a:solidFill>
              </a:rPr>
              <a:t>Na vkladní knížce, která byla zřízena </a:t>
            </a:r>
            <a:r>
              <a:rPr lang="cs-CZ" sz="2000" dirty="0" smtClean="0">
                <a:solidFill>
                  <a:schemeClr val="accent1"/>
                </a:solidFill>
              </a:rPr>
              <a:t>12. března 2013 </a:t>
            </a:r>
            <a:r>
              <a:rPr lang="cs-CZ" sz="2000" dirty="0">
                <a:solidFill>
                  <a:schemeClr val="accent1"/>
                </a:solidFill>
              </a:rPr>
              <a:t>na roční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úrok 8 </a:t>
            </a:r>
            <a:r>
              <a:rPr lang="cs-CZ" sz="2000" dirty="0">
                <a:solidFill>
                  <a:schemeClr val="accent1"/>
                </a:solidFill>
              </a:rPr>
              <a:t>% bylo 31. </a:t>
            </a:r>
            <a:r>
              <a:rPr lang="cs-CZ" sz="2000" dirty="0" smtClean="0">
                <a:solidFill>
                  <a:schemeClr val="accent1"/>
                </a:solidFill>
              </a:rPr>
              <a:t>prosince 2013 částka 28 734Kč. </a:t>
            </a:r>
            <a:r>
              <a:rPr lang="cs-CZ" sz="2000" dirty="0">
                <a:solidFill>
                  <a:schemeClr val="accent1"/>
                </a:solidFill>
              </a:rPr>
              <a:t>Kolik byla původní </a:t>
            </a:r>
            <a:r>
              <a:rPr lang="cs-CZ" sz="2000" dirty="0" smtClean="0">
                <a:solidFill>
                  <a:schemeClr val="accent1"/>
                </a:solidFill>
              </a:rPr>
              <a:t>jistina?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755576" y="1808802"/>
                <a:ext cx="7128792" cy="2668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28 734</m:t>
                          </m:r>
                        </m:num>
                        <m:den>
                          <m:r>
                            <a:rPr lang="cs-CZ" sz="2000" i="1">
                              <a:latin typeface="Cambria Math"/>
                              <a:ea typeface="Cambria Math"/>
                            </a:rPr>
                            <m:t>1+0,08⋅</m:t>
                          </m:r>
                          <m:f>
                            <m:fPr>
                              <m:ctrlPr>
                                <a:rPr lang="cs-CZ" sz="2000" i="1"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cs-CZ" sz="2000" i="1">
                                  <a:latin typeface="Cambria Math"/>
                                  <a:ea typeface="Cambria Math"/>
                                </a:rPr>
                                <m:t>289</m:t>
                              </m:r>
                            </m:num>
                            <m:den>
                              <m:r>
                                <a:rPr lang="cs-CZ" sz="2000" i="1">
                                  <a:latin typeface="Cambria Math"/>
                                  <a:ea typeface="Cambria Math"/>
                                </a:rPr>
                                <m:t>360</m:t>
                              </m:r>
                            </m:den>
                          </m:f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Upravíme jmenovatel 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28 734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1+</m:t>
                          </m:r>
                          <m:f>
                            <m:f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cs-CZ" sz="2000" b="0" i="1" smtClean="0">
                                  <a:latin typeface="Cambria Math"/>
                                </a:rPr>
                                <m:t>2312</m:t>
                              </m:r>
                            </m:num>
                            <m:den>
                              <m:r>
                                <a:rPr lang="cs-CZ" sz="2000" b="0" i="1" smtClean="0">
                                  <a:latin typeface="Cambria Math"/>
                                </a:rPr>
                                <m:t>36000</m:t>
                              </m:r>
                            </m:den>
                          </m:f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cs-CZ" sz="2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1808802"/>
                <a:ext cx="7128792" cy="2668679"/>
              </a:xfrm>
              <a:prstGeom prst="rect">
                <a:avLst/>
              </a:prstGeom>
              <a:blipFill rotWithShape="1">
                <a:blip r:embed="rId2"/>
                <a:stretch>
                  <a:fillRect l="-94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7622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10616</TotalTime>
  <Words>3037</Words>
  <Application>Microsoft Office PowerPoint</Application>
  <PresentationFormat>Předvádění na obrazovce (4:3)</PresentationFormat>
  <Paragraphs>343</Paragraphs>
  <Slides>37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37</vt:i4>
      </vt:variant>
    </vt:vector>
  </HeadingPairs>
  <TitlesOfParts>
    <vt:vector size="38" baseType="lpstr">
      <vt:lpstr>Motiv sady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Zdroje: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Uživatel</cp:lastModifiedBy>
  <cp:revision>371</cp:revision>
  <dcterms:created xsi:type="dcterms:W3CDTF">2013-03-10T17:32:36Z</dcterms:created>
  <dcterms:modified xsi:type="dcterms:W3CDTF">2013-06-26T20:45:39Z</dcterms:modified>
</cp:coreProperties>
</file>