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811" r:id="rId4"/>
    <p:sldId id="812" r:id="rId5"/>
    <p:sldId id="813" r:id="rId6"/>
    <p:sldId id="814" r:id="rId7"/>
    <p:sldId id="815" r:id="rId8"/>
    <p:sldId id="816" r:id="rId9"/>
    <p:sldId id="817" r:id="rId10"/>
    <p:sldId id="818" r:id="rId11"/>
    <p:sldId id="819" r:id="rId12"/>
    <p:sldId id="820" r:id="rId13"/>
    <p:sldId id="821" r:id="rId14"/>
    <p:sldId id="822" r:id="rId15"/>
    <p:sldId id="823" r:id="rId16"/>
    <p:sldId id="824" r:id="rId17"/>
    <p:sldId id="825" r:id="rId18"/>
    <p:sldId id="826" r:id="rId19"/>
    <p:sldId id="827" r:id="rId20"/>
    <p:sldId id="828" r:id="rId21"/>
    <p:sldId id="829" r:id="rId22"/>
    <p:sldId id="830" r:id="rId23"/>
    <p:sldId id="831" r:id="rId24"/>
    <p:sldId id="832" r:id="rId25"/>
    <p:sldId id="833" r:id="rId26"/>
    <p:sldId id="834" r:id="rId27"/>
    <p:sldId id="835" r:id="rId28"/>
    <p:sldId id="836" r:id="rId29"/>
    <p:sldId id="837" r:id="rId30"/>
    <p:sldId id="838" r:id="rId31"/>
    <p:sldId id="839" r:id="rId32"/>
    <p:sldId id="288" r:id="rId33"/>
  </p:sldIdLst>
  <p:sldSz cx="9144000" cy="6858000" type="screen4x3"/>
  <p:notesSz cx="6858000" cy="9144000"/>
  <p:defaultTextStyle>
    <a:defPPr>
      <a:defRPr lang="cs-CZ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09" indent="0">
              <a:buNone/>
              <a:defRPr sz="1000"/>
            </a:lvl3pPr>
            <a:lvl4pPr marL="1371463" indent="0">
              <a:buNone/>
              <a:defRPr sz="900"/>
            </a:lvl4pPr>
            <a:lvl5pPr marL="1828617" indent="0">
              <a:buNone/>
              <a:defRPr sz="900"/>
            </a:lvl5pPr>
            <a:lvl6pPr marL="2285771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4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31" tIns="45716" rIns="91431" bIns="45716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9321-800A-40FF-8407-5EF1D1155C26}" type="datetimeFigureOut">
              <a:rPr lang="cs-CZ" smtClean="0"/>
              <a:pPr/>
              <a:t>26.6.2013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31" tIns="45716" rIns="91431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DC9B-B645-43FE-B14A-592A58A7F2C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6" indent="-285722" algn="l" defTabSz="9143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8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95536" y="2132856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ŠKOLA:			</a:t>
            </a:r>
            <a:r>
              <a:rPr lang="cs-CZ" dirty="0" smtClean="0"/>
              <a:t>Městská </a:t>
            </a:r>
            <a:r>
              <a:rPr lang="cs-CZ" dirty="0"/>
              <a:t>střední odborná škola, Klobouky u Brna,    </a:t>
            </a:r>
          </a:p>
          <a:p>
            <a:r>
              <a:rPr lang="cs-CZ" dirty="0"/>
              <a:t>			</a:t>
            </a:r>
            <a:r>
              <a:rPr lang="cs-CZ" dirty="0" smtClean="0"/>
              <a:t>nám</a:t>
            </a:r>
            <a:r>
              <a:rPr lang="cs-CZ" dirty="0"/>
              <a:t>. Míru 6, příspěvková </a:t>
            </a:r>
            <a:r>
              <a:rPr lang="cs-CZ" dirty="0" smtClean="0"/>
              <a:t>organizace</a:t>
            </a:r>
          </a:p>
          <a:p>
            <a:r>
              <a:rPr lang="cs-CZ" dirty="0"/>
              <a:t>ČÍSLO PROJEKTU:		CZ.1.07/1.5.00/34.1020</a:t>
            </a:r>
          </a:p>
          <a:p>
            <a:r>
              <a:rPr lang="cs-CZ" dirty="0"/>
              <a:t>NÁZEV PROJEKTU:		Peníze do škol</a:t>
            </a:r>
          </a:p>
          <a:p>
            <a:r>
              <a:rPr lang="cs-CZ" dirty="0"/>
              <a:t>ČÍSLO ŠABLONY:		III/2 Inovace a zkvalitnění výuky prostřednictvím ICT</a:t>
            </a:r>
          </a:p>
          <a:p>
            <a:r>
              <a:rPr lang="cs-CZ" dirty="0"/>
              <a:t>AUTOR:			</a:t>
            </a:r>
            <a:r>
              <a:rPr lang="cs-CZ" dirty="0" smtClean="0"/>
              <a:t>Mgr. Vítězslav Kurz</a:t>
            </a:r>
            <a:r>
              <a:rPr lang="cs-CZ" dirty="0"/>
              <a:t>	</a:t>
            </a:r>
          </a:p>
          <a:p>
            <a:r>
              <a:rPr lang="cs-CZ" dirty="0"/>
              <a:t>TEMATICKÁ OBLAST: 	Posloupnosti a finanční matematika</a:t>
            </a:r>
          </a:p>
          <a:p>
            <a:r>
              <a:rPr lang="cs-CZ" dirty="0" smtClean="0"/>
              <a:t>NÁZEV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b="1" dirty="0" smtClean="0"/>
              <a:t>Příklady na složené úročení</a:t>
            </a:r>
            <a:endParaRPr lang="cs-CZ" b="1" dirty="0"/>
          </a:p>
          <a:p>
            <a:r>
              <a:rPr lang="cs-CZ" dirty="0" smtClean="0"/>
              <a:t>POŘADOVÉ </a:t>
            </a:r>
            <a:r>
              <a:rPr lang="cs-CZ" dirty="0"/>
              <a:t>ČÍSLO </a:t>
            </a:r>
            <a:r>
              <a:rPr lang="cs-CZ" dirty="0" err="1"/>
              <a:t>DUMu</a:t>
            </a:r>
            <a:r>
              <a:rPr lang="cs-CZ" dirty="0"/>
              <a:t>:	</a:t>
            </a:r>
            <a:r>
              <a:rPr lang="cs-CZ" dirty="0" smtClean="0"/>
              <a:t>17</a:t>
            </a:r>
            <a:endParaRPr lang="cs-CZ" dirty="0"/>
          </a:p>
          <a:p>
            <a:r>
              <a:rPr lang="cs-CZ" dirty="0"/>
              <a:t>KÓD </a:t>
            </a:r>
            <a:r>
              <a:rPr lang="cs-CZ" dirty="0" err="1"/>
              <a:t>DUMu</a:t>
            </a:r>
            <a:r>
              <a:rPr lang="cs-CZ" dirty="0"/>
              <a:t>:		</a:t>
            </a:r>
            <a:r>
              <a:rPr lang="cs-CZ" dirty="0" smtClean="0"/>
              <a:t>VY_32_INOVACE_2_1_17_KUR</a:t>
            </a:r>
            <a:endParaRPr lang="cs-CZ" dirty="0"/>
          </a:p>
          <a:p>
            <a:r>
              <a:rPr lang="cs-CZ" dirty="0"/>
              <a:t>DATUM TVORBY:		</a:t>
            </a:r>
            <a:r>
              <a:rPr lang="cs-CZ" dirty="0" smtClean="0"/>
              <a:t>24.6. </a:t>
            </a:r>
            <a:r>
              <a:rPr lang="cs-CZ" dirty="0"/>
              <a:t>2013</a:t>
            </a:r>
          </a:p>
          <a:p>
            <a:r>
              <a:rPr lang="cs-CZ" dirty="0"/>
              <a:t>ANOTACE (ROČNÍK</a:t>
            </a:r>
            <a:r>
              <a:rPr lang="cs-CZ" dirty="0" smtClean="0"/>
              <a:t>):</a:t>
            </a:r>
            <a:r>
              <a:rPr lang="cs-CZ" dirty="0"/>
              <a:t>	Prezentace je určena pro použití v předmětu </a:t>
            </a:r>
            <a:r>
              <a:rPr lang="cs-CZ" dirty="0" smtClean="0"/>
              <a:t>Seminář 				z</a:t>
            </a:r>
            <a:r>
              <a:rPr lang="cs-CZ" dirty="0"/>
              <a:t> matematiky, který je vyučován </a:t>
            </a:r>
            <a:r>
              <a:rPr lang="cs-CZ" dirty="0" smtClean="0"/>
              <a:t>ve </a:t>
            </a:r>
            <a:r>
              <a:rPr lang="cs-CZ" dirty="0"/>
              <a:t>3. a 4. ročníku.  Je </a:t>
            </a:r>
            <a:r>
              <a:rPr lang="cs-CZ" dirty="0" smtClean="0"/>
              <a:t>				vytvořena </a:t>
            </a:r>
            <a:r>
              <a:rPr lang="cs-CZ" dirty="0"/>
              <a:t>k použití </a:t>
            </a:r>
            <a:r>
              <a:rPr lang="cs-CZ" dirty="0" smtClean="0"/>
              <a:t>ve vyučovací </a:t>
            </a:r>
            <a:r>
              <a:rPr lang="cs-CZ" dirty="0"/>
              <a:t>hodině, je možno ji však </a:t>
            </a:r>
            <a:r>
              <a:rPr lang="cs-CZ" dirty="0" smtClean="0"/>
              <a:t>				použít i </a:t>
            </a:r>
            <a:r>
              <a:rPr lang="cs-CZ" dirty="0"/>
              <a:t>k samostudiu při přípravě k maturitě.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899592" y="744678"/>
            <a:ext cx="7937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Pokud by Karel IV v roce 1348 uložil na účet s úrokovou sazbou 5%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1 Kč, bylo by na tomto účtu v roce 2013: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jednoduchého úročení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složeného úročení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99592" y="2431524"/>
                <a:ext cx="7704032" cy="28346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r>
                  <a:rPr lang="cs-CZ" sz="2000" dirty="0" smtClean="0"/>
                  <a:t>Nyní budeme úročit složeným úrokem po dobu 665 let.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𝑢</m:t>
                      </m:r>
                      <m:r>
                        <a:rPr lang="cs-CZ" b="0" i="1" smtClean="0">
                          <a:latin typeface="Cambria Math"/>
                        </a:rPr>
                        <m:t>=1⋅</m:t>
                      </m:r>
                      <m:sSup>
                        <m:sSup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1+0,05</m:t>
                              </m:r>
                            </m:e>
                          </m:d>
                        </m:e>
                        <m:sup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665</m:t>
                          </m:r>
                        </m:sup>
                      </m:sSup>
                      <m:r>
                        <a:rPr lang="cs-CZ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123 277 517 872 413 </m:t>
                      </m:r>
                      <m:r>
                        <a:rPr lang="cs-CZ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dirty="0" smtClean="0">
                  <a:solidFill>
                    <a:srgbClr val="FF0000"/>
                  </a:solidFill>
                </a:endParaRPr>
              </a:p>
              <a:p>
                <a:endParaRPr lang="cs-CZ" sz="2000" dirty="0"/>
              </a:p>
              <a:p>
                <a:r>
                  <a:rPr lang="cs-CZ" sz="2000" dirty="0" smtClean="0"/>
                  <a:t>Slovy: V roce 2013 by Karel IV (nebo spíše některý z jeho potomků) mohl</a:t>
                </a:r>
              </a:p>
              <a:p>
                <a:r>
                  <a:rPr lang="cs-CZ" sz="2000" dirty="0" smtClean="0"/>
                  <a:t>vybrat částku přesahující 123 bilionů korun. Je zde vidět síla složeného</a:t>
                </a:r>
              </a:p>
              <a:p>
                <a:r>
                  <a:rPr lang="cs-CZ" sz="2000" dirty="0" smtClean="0"/>
                  <a:t>úročení zejména ve chvíli, kdy úročíme byť malou částku dlouhou dobu.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431524"/>
                <a:ext cx="7704032" cy="2834622"/>
              </a:xfrm>
              <a:prstGeom prst="rect">
                <a:avLst/>
              </a:prstGeom>
              <a:blipFill rotWithShape="1">
                <a:blip r:embed="rId2"/>
                <a:stretch>
                  <a:fillRect l="-871" t="-10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879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899592" y="744678"/>
            <a:ext cx="7937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Pokud by Karel IV v roce 1348 uložil na účet s úrokovou sazbou 5%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1 Kč, bylo by na tomto účtu v roce 2013: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jednoduchého úročení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složeného úročení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99592" y="2431524"/>
                <a:ext cx="7704032" cy="34501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r>
                  <a:rPr lang="cs-CZ" sz="2000" dirty="0" smtClean="0"/>
                  <a:t>Nyní budeme úročit složeným úrokem po dobu 665 let.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𝑢</m:t>
                      </m:r>
                      <m:r>
                        <a:rPr lang="cs-CZ" b="0" i="1" smtClean="0">
                          <a:latin typeface="Cambria Math"/>
                        </a:rPr>
                        <m:t>=1⋅</m:t>
                      </m:r>
                      <m:sSup>
                        <m:sSup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1+0,05</m:t>
                              </m:r>
                            </m:e>
                          </m:d>
                        </m:e>
                        <m:sup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665</m:t>
                          </m:r>
                        </m:sup>
                      </m:sSup>
                      <m:r>
                        <a:rPr lang="cs-CZ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123 277 517 872 413 </m:t>
                      </m:r>
                      <m:r>
                        <a:rPr lang="cs-CZ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dirty="0" smtClean="0">
                  <a:solidFill>
                    <a:srgbClr val="FF0000"/>
                  </a:solidFill>
                </a:endParaRPr>
              </a:p>
              <a:p>
                <a:endParaRPr lang="cs-CZ" sz="2000" dirty="0"/>
              </a:p>
              <a:p>
                <a:r>
                  <a:rPr lang="cs-CZ" sz="2000" dirty="0" smtClean="0"/>
                  <a:t>Slovy: V roce 2013 by Karel IV (nebo spíše některý z jeho potomků) mohl</a:t>
                </a:r>
              </a:p>
              <a:p>
                <a:r>
                  <a:rPr lang="cs-CZ" sz="2000" dirty="0" smtClean="0"/>
                  <a:t>vybrat částku přesahující 123 bilionů korun. Je zde vidět síla složeného</a:t>
                </a:r>
              </a:p>
              <a:p>
                <a:r>
                  <a:rPr lang="cs-CZ" sz="2000" dirty="0" smtClean="0"/>
                  <a:t>úročení zejména ve chvíli, kdy úročíme byť malou částku dlouhou dobu.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Poznámka: V roce 2013 činil státní dluh ČR necelé 2 biliony korun,</a:t>
                </a:r>
              </a:p>
              <a:p>
                <a:r>
                  <a:rPr lang="cs-CZ" sz="2000" dirty="0" smtClean="0"/>
                  <a:t>což nejsou ani dvě procenta z této částky.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431524"/>
                <a:ext cx="7704032" cy="3450175"/>
              </a:xfrm>
              <a:prstGeom prst="rect">
                <a:avLst/>
              </a:prstGeom>
              <a:blipFill rotWithShape="1">
                <a:blip r:embed="rId2"/>
                <a:stretch>
                  <a:fillRect l="-871" t="-883" b="-229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Šipka nahoru 13">
            <a:hlinkClick r:id="rId3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Šipka doprava 14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228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056222" y="825322"/>
            <a:ext cx="7544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Kolik peněz budu mít na účtu za pět let, jestliže nyní uložím částku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240 000 Kč při roční úrokové sazbě 3%?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187624" y="1700808"/>
                <a:ext cx="200311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1+</m:t>
                              </m:r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2003112" cy="40011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88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056222" y="825322"/>
            <a:ext cx="7544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Kolik peněz budu mít na účtu za pět let, jestliže nyní uložím částku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240 000 Kč při roční úrokové sazbě 3%?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187624" y="1700808"/>
                <a:ext cx="3236976" cy="2862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1+</m:t>
                              </m:r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Kde:</a:t>
                </a:r>
              </a:p>
              <a:p>
                <a:r>
                  <a:rPr lang="cs-CZ" sz="2000" dirty="0" smtClean="0"/>
                  <a:t>K… konečná jistina</a:t>
                </a:r>
              </a:p>
              <a:p>
                <a:r>
                  <a:rPr lang="cs-CZ" sz="2000" dirty="0" smtClean="0"/>
                  <a:t>P… počáteční jistina</a:t>
                </a:r>
              </a:p>
              <a:p>
                <a:r>
                  <a:rPr lang="cs-CZ" sz="2000" dirty="0" smtClean="0"/>
                  <a:t>i… úroková sazba</a:t>
                </a:r>
              </a:p>
              <a:p>
                <a:r>
                  <a:rPr lang="cs-CZ" sz="2000" dirty="0" smtClean="0"/>
                  <a:t>n… počet úrokovacích období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Dosadíme do vzorce: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3236976" cy="2862322"/>
              </a:xfrm>
              <a:prstGeom prst="rect">
                <a:avLst/>
              </a:prstGeom>
              <a:blipFill rotWithShape="1">
                <a:blip r:embed="rId2"/>
                <a:stretch>
                  <a:fillRect l="-2072" r="-113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423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056222" y="825322"/>
            <a:ext cx="7544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Kolik peněz budu mít na účtu za pět let, jestliže nyní uložím částku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240 000 Kč při roční úrokové sazbě 3%?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187624" y="1700808"/>
                <a:ext cx="3388813" cy="31736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1+</m:t>
                              </m:r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Kde:</a:t>
                </a:r>
              </a:p>
              <a:p>
                <a:r>
                  <a:rPr lang="cs-CZ" sz="2000" dirty="0" smtClean="0"/>
                  <a:t>K… konečná jistina</a:t>
                </a:r>
              </a:p>
              <a:p>
                <a:r>
                  <a:rPr lang="cs-CZ" sz="2000" dirty="0" smtClean="0"/>
                  <a:t>P… počáteční jistina</a:t>
                </a:r>
              </a:p>
              <a:p>
                <a:r>
                  <a:rPr lang="cs-CZ" sz="2000" dirty="0" smtClean="0"/>
                  <a:t>i… úroková sazba</a:t>
                </a:r>
              </a:p>
              <a:p>
                <a:r>
                  <a:rPr lang="cs-CZ" sz="2000" dirty="0" smtClean="0"/>
                  <a:t>n… počet úrokovacích období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Dosadíme do vzorce: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=240 000⋅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1+0,03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</m:oMath>
                  </m:oMathPara>
                </a14:m>
                <a:endParaRPr lang="cs-CZ" sz="2000" dirty="0" smtClean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3388813" cy="3173626"/>
              </a:xfrm>
              <a:prstGeom prst="rect">
                <a:avLst/>
              </a:prstGeom>
              <a:blipFill rotWithShape="1">
                <a:blip r:embed="rId2"/>
                <a:stretch>
                  <a:fillRect l="-197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066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056222" y="825322"/>
            <a:ext cx="7544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Kolik peněz budu mít na účtu za pět let, jestliže nyní uložím částku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240 000 Kč při roční úrokové sazbě 3%?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187624" y="1700808"/>
                <a:ext cx="4578946" cy="34814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1+</m:t>
                              </m:r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Kde:</a:t>
                </a:r>
              </a:p>
              <a:p>
                <a:r>
                  <a:rPr lang="cs-CZ" sz="2000" dirty="0" smtClean="0"/>
                  <a:t>K… konečná jistina</a:t>
                </a:r>
              </a:p>
              <a:p>
                <a:r>
                  <a:rPr lang="cs-CZ" sz="2000" dirty="0" smtClean="0"/>
                  <a:t>P… počáteční jistina</a:t>
                </a:r>
              </a:p>
              <a:p>
                <a:r>
                  <a:rPr lang="cs-CZ" sz="2000" dirty="0" smtClean="0"/>
                  <a:t>i… úroková sazba</a:t>
                </a:r>
              </a:p>
              <a:p>
                <a:r>
                  <a:rPr lang="cs-CZ" sz="2000" dirty="0" smtClean="0"/>
                  <a:t>n… počet úrokovacích období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Dosadíme do vzorce: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=240 000⋅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1+0,03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27 822 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4578946" cy="3481402"/>
              </a:xfrm>
              <a:prstGeom prst="rect">
                <a:avLst/>
              </a:prstGeom>
              <a:blipFill rotWithShape="1">
                <a:blip r:embed="rId2"/>
                <a:stretch>
                  <a:fillRect l="-146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779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2: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>
            <a:off x="1056222" y="825322"/>
            <a:ext cx="7544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Př.2: Kolik peněz budu mít na účtu za pět let, jestliže nyní uložím částku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240 000 Kč při roční úrokové sazbě 3%?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1187624" y="1700808"/>
                <a:ext cx="4578946" cy="37891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⋅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1+</m:t>
                              </m:r>
                              <m:r>
                                <a:rPr lang="cs-CZ" sz="2000" i="1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cs-CZ" sz="2000" dirty="0" smtClean="0"/>
              </a:p>
              <a:p>
                <a:r>
                  <a:rPr lang="cs-CZ" sz="2000" dirty="0" smtClean="0"/>
                  <a:t>Kde:</a:t>
                </a:r>
              </a:p>
              <a:p>
                <a:r>
                  <a:rPr lang="cs-CZ" sz="2000" dirty="0" smtClean="0"/>
                  <a:t>K… konečná jistina</a:t>
                </a:r>
              </a:p>
              <a:p>
                <a:r>
                  <a:rPr lang="cs-CZ" sz="2000" dirty="0" smtClean="0"/>
                  <a:t>P… počáteční jistina</a:t>
                </a:r>
              </a:p>
              <a:p>
                <a:r>
                  <a:rPr lang="cs-CZ" sz="2000" dirty="0" smtClean="0"/>
                  <a:t>i… úroková sazba</a:t>
                </a:r>
              </a:p>
              <a:p>
                <a:r>
                  <a:rPr lang="cs-CZ" sz="2000" dirty="0" smtClean="0"/>
                  <a:t>n… počet úrokovacích období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Dosadíme do vzorce: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</a:rPr>
                        <m:t>=240 000⋅</m:t>
                      </m:r>
                      <m:sSup>
                        <m:sSup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sz="2000" b="0" i="1" smtClean="0">
                                  <a:latin typeface="Cambria Math"/>
                                  <a:ea typeface="Cambria Math"/>
                                </a:rPr>
                                <m:t>1+0,03</m:t>
                              </m:r>
                            </m:e>
                          </m:d>
                        </m:e>
                        <m:sup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sup>
                      </m:sSup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27 822 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>
                  <a:solidFill>
                    <a:srgbClr val="FF0000"/>
                  </a:solidFill>
                </a:endParaRPr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Na účtu budeme mít 27 822 Kč.</a:t>
                </a:r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1700808"/>
                <a:ext cx="4578946" cy="3789179"/>
              </a:xfrm>
              <a:prstGeom prst="rect">
                <a:avLst/>
              </a:prstGeom>
              <a:blipFill rotWithShape="1">
                <a:blip r:embed="rId2"/>
                <a:stretch>
                  <a:fillRect l="-1465" b="-192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13" name="Šipka nahoru 12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383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818951" y="718910"/>
            <a:ext cx="80086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Kolik peněz musím vložit na účet, jestliže chci za 7 let při roční úrokové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Sazbě 5% vybrat 1 000 000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54473" y="1844824"/>
                <a:ext cx="797314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použijeme vzorec: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⋅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</m:e>
                        </m:d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sz="2000" dirty="0" smtClean="0"/>
                  <a:t> při stejném označení neznámých.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473" y="1844824"/>
                <a:ext cx="7973145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765" t="-4310" r="-7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995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818951" y="718910"/>
            <a:ext cx="80086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Kolik peněz musím vložit na účet, jestliže chci za 7 let při roční úrokové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Sazbě 5% vybrat 1 000 000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54473" y="1844824"/>
                <a:ext cx="797314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použijeme vzorec: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⋅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</m:e>
                        </m:d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sz="2000" dirty="0" smtClean="0"/>
                  <a:t> při stejném označení neznámých.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Vyjádříme nejdříve neznámou P</a:t>
                </a: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473" y="1844824"/>
                <a:ext cx="7973145" cy="1323439"/>
              </a:xfrm>
              <a:prstGeom prst="rect">
                <a:avLst/>
              </a:prstGeom>
              <a:blipFill rotWithShape="1">
                <a:blip r:embed="rId2"/>
                <a:stretch>
                  <a:fillRect l="-765" t="-2304" r="-7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415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818951" y="718910"/>
            <a:ext cx="80086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Kolik peněz musím vložit na účet, jestliže chci za 7 let při roční úrokové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Sazbě 5% vybrat 1 000 000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54473" y="1844824"/>
                <a:ext cx="7973145" cy="31853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použijeme vzorec: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⋅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</m:e>
                        </m:d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sz="2000" dirty="0" smtClean="0"/>
                  <a:t> při stejném označení neznámých.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Vyjádříme nejdříve neznámou P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𝐾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Dosadíme a dopočítáme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473" y="1844824"/>
                <a:ext cx="7973145" cy="3185359"/>
              </a:xfrm>
              <a:prstGeom prst="rect">
                <a:avLst/>
              </a:prstGeom>
              <a:blipFill rotWithShape="1">
                <a:blip r:embed="rId2"/>
                <a:stretch>
                  <a:fillRect l="-765" t="-958" r="-7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48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Šipka doprava 45">
            <a:hlinkClick r:id="" action="ppaction://hlinkshowjump?jump=nextslide"/>
          </p:cNvPr>
          <p:cNvSpPr/>
          <p:nvPr/>
        </p:nvSpPr>
        <p:spPr>
          <a:xfrm>
            <a:off x="8392723" y="1639458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51" name="Šipka doprava 50">
            <a:hlinkClick r:id="rId2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" name="TextovéPole 1"/>
          <p:cNvSpPr txBox="1"/>
          <p:nvPr/>
        </p:nvSpPr>
        <p:spPr>
          <a:xfrm>
            <a:off x="2267744" y="366759"/>
            <a:ext cx="3571922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Příklady na složené úročení</a:t>
            </a:r>
            <a:endParaRPr lang="cs-CZ" sz="24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rId3" action="ppaction://hlinksldjump"/>
          </p:cNvPr>
          <p:cNvSpPr/>
          <p:nvPr/>
        </p:nvSpPr>
        <p:spPr>
          <a:xfrm>
            <a:off x="8441042" y="423028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23" name="Šipka doprava 22">
            <a:hlinkClick r:id="rId4" action="ppaction://hlinksldjump"/>
          </p:cNvPr>
          <p:cNvSpPr/>
          <p:nvPr/>
        </p:nvSpPr>
        <p:spPr>
          <a:xfrm>
            <a:off x="8441042" y="3051719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755576" y="1002798"/>
            <a:ext cx="7937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Př.1: Pokud by Karel IV v roce 1348 uložil na účet s úrokovou sazbou 5% </a:t>
            </a:r>
            <a:r>
              <a:rPr lang="cs-CZ" sz="2000" dirty="0" err="1" smtClean="0"/>
              <a:t>p.a</a:t>
            </a:r>
            <a:r>
              <a:rPr lang="cs-CZ" sz="2000" dirty="0" smtClean="0"/>
              <a:t>.</a:t>
            </a:r>
          </a:p>
          <a:p>
            <a:r>
              <a:rPr lang="cs-CZ" sz="2000" dirty="0" smtClean="0"/>
              <a:t>částku 1 Kč, bylo by na tomto účtu v roce 2013:</a:t>
            </a:r>
          </a:p>
          <a:p>
            <a:pPr marL="457200" indent="-457200">
              <a:buAutoNum type="alphaLcParenR"/>
            </a:pPr>
            <a:r>
              <a:rPr lang="cs-CZ" sz="2000" dirty="0" smtClean="0"/>
              <a:t>V případě jednoduchého úročení</a:t>
            </a:r>
          </a:p>
          <a:p>
            <a:pPr marL="457200" indent="-457200">
              <a:buAutoNum type="alphaLcParenR"/>
            </a:pPr>
            <a:r>
              <a:rPr lang="cs-CZ" sz="2000" dirty="0" smtClean="0"/>
              <a:t>V případě složeného úročení</a:t>
            </a:r>
            <a:endParaRPr lang="cs-CZ" sz="20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755576" y="2877796"/>
            <a:ext cx="75448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Př.2: Kolik peněz budu mít na účtu za pět let, jestliže nyní uložím částku</a:t>
            </a:r>
          </a:p>
          <a:p>
            <a:r>
              <a:rPr lang="cs-CZ" sz="2000" dirty="0" smtClean="0"/>
              <a:t> 240 000 Kč při roční úrokové sazbě 3%?</a:t>
            </a:r>
            <a:endParaRPr lang="cs-CZ" sz="20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55576" y="3876340"/>
            <a:ext cx="80086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Př.3: Kolik peněz musím vložit na účet, jestliže chci za 7 let při roční úrokové</a:t>
            </a:r>
          </a:p>
          <a:p>
            <a:r>
              <a:rPr lang="cs-CZ" sz="2000" dirty="0" smtClean="0"/>
              <a:t>Sazbě 5% vybrat 1 000 000 Kč?</a:t>
            </a:r>
            <a:endParaRPr lang="cs-CZ" sz="2000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807061" y="4909798"/>
            <a:ext cx="70187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Př.4: Jak vysokou úrokovou sazbu bychom museli dostat od banky,</a:t>
            </a:r>
          </a:p>
          <a:p>
            <a:r>
              <a:rPr lang="cs-CZ" sz="2000" dirty="0" smtClean="0"/>
              <a:t> jestliže při uložení částky 120 000 Kč bychom za 4 roky chtěli </a:t>
            </a:r>
          </a:p>
          <a:p>
            <a:r>
              <a:rPr lang="cs-CZ" sz="2000" dirty="0" smtClean="0"/>
              <a:t>získat 160 000 Kč?</a:t>
            </a:r>
            <a:endParaRPr lang="cs-CZ" sz="2000" dirty="0"/>
          </a:p>
        </p:txBody>
      </p:sp>
      <p:sp>
        <p:nvSpPr>
          <p:cNvPr id="24" name="Šipka doprava 23">
            <a:hlinkClick r:id="rId5" action="ppaction://hlinksldjump"/>
          </p:cNvPr>
          <p:cNvSpPr/>
          <p:nvPr/>
        </p:nvSpPr>
        <p:spPr>
          <a:xfrm>
            <a:off x="8392723" y="5243994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818951" y="718910"/>
            <a:ext cx="80086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Kolik peněz musím vložit na účet, jestliže chci za 7 let při roční úrokové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Sazbě 5% vybrat 1 000 000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54473" y="1844824"/>
                <a:ext cx="7973145" cy="35103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použijeme vzorec: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⋅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</m:e>
                        </m:d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sz="2000" dirty="0" smtClean="0"/>
                  <a:t> při stejném označení neznámých.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Vyjádříme nejdříve neznámou P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𝐾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Dosadíme a dopočítáme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1000000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(1+0,05)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7</m:t>
                              </m:r>
                            </m:sup>
                          </m:sSup>
                        </m:den>
                      </m:f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</m:oMath>
                  </m:oMathPara>
                </a14:m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473" y="1844824"/>
                <a:ext cx="7973145" cy="3510385"/>
              </a:xfrm>
              <a:prstGeom prst="rect">
                <a:avLst/>
              </a:prstGeom>
              <a:blipFill rotWithShape="1">
                <a:blip r:embed="rId2"/>
                <a:stretch>
                  <a:fillRect l="-765" t="-870" r="-7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82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818951" y="718910"/>
            <a:ext cx="80086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Kolik peněz musím vložit na účet, jestliže chci za 7 let při roční úrokové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Sazbě 5% vybrat 1 000 000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54473" y="1844824"/>
                <a:ext cx="7973145" cy="38181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použijeme vzorec: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⋅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</m:e>
                        </m:d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sz="2000" dirty="0" smtClean="0"/>
                  <a:t> při stejném označení neznámých.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Vyjádříme nejdříve neznámou P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𝐾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Dosadíme a dopočítáme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1000000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(1+0,05)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7</m:t>
                              </m:r>
                            </m:sup>
                          </m:sSup>
                        </m:den>
                      </m:f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710 681 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473" y="1844824"/>
                <a:ext cx="7973145" cy="3818161"/>
              </a:xfrm>
              <a:prstGeom prst="rect">
                <a:avLst/>
              </a:prstGeom>
              <a:blipFill rotWithShape="1">
                <a:blip r:embed="rId2"/>
                <a:stretch>
                  <a:fillRect l="-765" t="-799" r="-7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982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3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818951" y="718910"/>
            <a:ext cx="80086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Př.3: Kolik peněz musím vložit na účet, jestliže chci za 7 let při roční úrokové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Sazbě 5% vybrat 1 000 000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54473" y="1844824"/>
                <a:ext cx="7973145" cy="41259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použijeme vzorec: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⋅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</m:e>
                        </m:d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sz="2000" dirty="0" smtClean="0"/>
                  <a:t> při stejném označení neznámých.</a:t>
                </a:r>
              </a:p>
              <a:p>
                <a:endParaRPr lang="cs-CZ" sz="2000" dirty="0"/>
              </a:p>
              <a:p>
                <a:r>
                  <a:rPr lang="cs-CZ" sz="2000" dirty="0" smtClean="0"/>
                  <a:t>Vyjádříme nejdříve neznámou P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𝐾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(1+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cs-CZ" sz="2000" b="0" i="1" smtClean="0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Dosadíme a dopočítáme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𝑃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000" b="0" i="1" smtClean="0">
                              <a:latin typeface="Cambria Math"/>
                            </a:rPr>
                            <m:t>1000000</m:t>
                          </m:r>
                        </m:num>
                        <m:den>
                          <m:sSup>
                            <m:sSup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2000" b="0" i="1" smtClean="0">
                                  <a:latin typeface="Cambria Math"/>
                                </a:rPr>
                                <m:t>(1+0,05)</m:t>
                              </m:r>
                            </m:e>
                            <m:sup>
                              <m:r>
                                <a:rPr lang="cs-CZ" sz="2000" b="0" i="1" smtClean="0">
                                  <a:latin typeface="Cambria Math"/>
                                </a:rPr>
                                <m:t>7</m:t>
                              </m:r>
                            </m:sup>
                          </m:sSup>
                        </m:den>
                      </m:f>
                      <m:r>
                        <a:rPr lang="cs-CZ" sz="2000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710 681 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Museli bychom uložit částku 710 681 Kč.</a:t>
                </a:r>
                <a:endParaRPr lang="cs-CZ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473" y="1844824"/>
                <a:ext cx="7973145" cy="4125938"/>
              </a:xfrm>
              <a:prstGeom prst="rect">
                <a:avLst/>
              </a:prstGeom>
              <a:blipFill rotWithShape="1">
                <a:blip r:embed="rId2"/>
                <a:stretch>
                  <a:fillRect l="-765" t="-740" r="-76" b="-17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Šipka nahoru 12">
            <a:hlinkClick r:id="rId3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Šipka doprava 13">
            <a:hlinkClick r:id="rId4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7027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4: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187624" y="743557"/>
            <a:ext cx="70187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Př.4: Jak vysokou úrokovou sazbu bychom museli dostat od banky,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jestliže při uložení částky 120 000 Kč bychom za 4 roky chtěli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získat 160 000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219306" y="2042375"/>
                <a:ext cx="730892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stejný vzorec:</a:t>
                </a:r>
                <a:r>
                  <a:rPr lang="cs-CZ" sz="2000" dirty="0"/>
                  <a:t>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⋅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</m:e>
                        </m:d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sz="2000" dirty="0" smtClean="0"/>
                  <a:t> při použití stejných neznámých.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306" y="2042375"/>
                <a:ext cx="7308924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834" t="-7576" r="-167" b="-2575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501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4: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187624" y="743557"/>
            <a:ext cx="70187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Př.4: Jak vysokou úrokovou sazbu bychom museli dostat od banky,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jestliže při uložení částky 120 000 Kč bychom za 4 roky chtěli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získat 160 000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219306" y="2042375"/>
                <a:ext cx="7308924" cy="20921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stejný vzorec:</a:t>
                </a:r>
                <a:r>
                  <a:rPr lang="cs-CZ" sz="2000" dirty="0"/>
                  <a:t>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⋅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</m:e>
                        </m:d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sz="2000" dirty="0" smtClean="0"/>
                  <a:t> při použití stejných neznámých.</a:t>
                </a:r>
              </a:p>
              <a:p>
                <a:r>
                  <a:rPr lang="cs-CZ" sz="2000" dirty="0" smtClean="0"/>
                  <a:t>Nyní potřebujeme vypočítat neznámou </a:t>
                </a:r>
                <a:r>
                  <a:rPr lang="cs-CZ" sz="2000" i="1" dirty="0" smtClean="0"/>
                  <a:t>i</a:t>
                </a:r>
                <a:r>
                  <a:rPr lang="cs-CZ" sz="2000" dirty="0" smtClean="0"/>
                  <a:t>, vyjádříme ji tedy ze vzorce:</a:t>
                </a:r>
              </a:p>
              <a:p>
                <a:endParaRPr lang="cs-CZ" sz="2000" dirty="0"/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cs-CZ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𝐾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𝑃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</a:rPr>
                          <m:t>(1+</m:t>
                        </m:r>
                        <m:r>
                          <a:rPr lang="cs-CZ" sz="2400" b="0" i="1" smtClean="0">
                            <a:latin typeface="Cambria Math"/>
                          </a:rPr>
                          <m:t>𝑖</m:t>
                        </m:r>
                        <m:r>
                          <a:rPr lang="cs-CZ" sz="2400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dirty="0" smtClean="0"/>
                  <a:t> </a:t>
                </a:r>
              </a:p>
              <a:p>
                <a:pPr algn="ctr"/>
                <a:endParaRPr lang="cs-CZ" dirty="0"/>
              </a:p>
              <a:p>
                <a:pPr algn="ctr"/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306" y="2042375"/>
                <a:ext cx="7308924" cy="2092176"/>
              </a:xfrm>
              <a:prstGeom prst="rect">
                <a:avLst/>
              </a:prstGeom>
              <a:blipFill rotWithShape="1">
                <a:blip r:embed="rId2"/>
                <a:stretch>
                  <a:fillRect l="-834" t="-1458" r="-1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339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4: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187624" y="743557"/>
            <a:ext cx="70187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Př.4: Jak vysokou úrokovou sazbu bychom museli dostat od banky,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jestliže při uložení částky 120 000 Kč bychom za 4 roky chtěli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získat 160 000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219306" y="2042375"/>
                <a:ext cx="7308924" cy="29105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stejný vzorec:</a:t>
                </a:r>
                <a:r>
                  <a:rPr lang="cs-CZ" sz="2000" dirty="0"/>
                  <a:t>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⋅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</m:e>
                        </m:d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sz="2000" dirty="0" smtClean="0"/>
                  <a:t> při použití stejných neznámých.</a:t>
                </a:r>
              </a:p>
              <a:p>
                <a:r>
                  <a:rPr lang="cs-CZ" sz="2000" dirty="0" smtClean="0"/>
                  <a:t>Nyní potřebujeme vypočítat neznámou </a:t>
                </a:r>
                <a:r>
                  <a:rPr lang="cs-CZ" sz="2000" i="1" dirty="0" smtClean="0"/>
                  <a:t>i</a:t>
                </a:r>
                <a:r>
                  <a:rPr lang="cs-CZ" sz="2000" dirty="0" smtClean="0"/>
                  <a:t>, vyjádříme ji tedy ze vzorce:</a:t>
                </a:r>
              </a:p>
              <a:p>
                <a:endParaRPr lang="cs-CZ" sz="2000" dirty="0"/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cs-CZ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𝐾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𝑃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</a:rPr>
                          <m:t>(1+</m:t>
                        </m:r>
                        <m:r>
                          <a:rPr lang="cs-CZ" sz="2400" b="0" i="1" smtClean="0">
                            <a:latin typeface="Cambria Math"/>
                          </a:rPr>
                          <m:t>𝑖</m:t>
                        </m:r>
                        <m:r>
                          <a:rPr lang="cs-CZ" sz="2400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dirty="0" smtClean="0"/>
                  <a:t> </a:t>
                </a:r>
              </a:p>
              <a:p>
                <a:pPr algn="ctr"/>
                <a:endParaRPr lang="cs-CZ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𝑖</m:t>
                      </m:r>
                      <m:r>
                        <a:rPr lang="cs-CZ" b="0" i="1" smtClean="0">
                          <a:latin typeface="Cambria Math"/>
                        </a:rPr>
                        <m:t>+1=</m:t>
                      </m:r>
                      <m:rad>
                        <m:rad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𝑛</m:t>
                          </m:r>
                        </m:deg>
                        <m:e>
                          <m:f>
                            <m:f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b="0" i="1" smtClean="0">
                                  <a:latin typeface="Cambria Math"/>
                                </a:rPr>
                                <m:t>𝐾</m:t>
                              </m:r>
                            </m:num>
                            <m:den>
                              <m:r>
                                <a:rPr lang="cs-CZ" b="0" i="1" smtClean="0">
                                  <a:latin typeface="Cambria Math"/>
                                </a:rPr>
                                <m:t>𝑃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cs-CZ" dirty="0" smtClean="0"/>
              </a:p>
              <a:p>
                <a:pPr algn="ctr"/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306" y="2042375"/>
                <a:ext cx="7308924" cy="2910540"/>
              </a:xfrm>
              <a:prstGeom prst="rect">
                <a:avLst/>
              </a:prstGeom>
              <a:blipFill rotWithShape="1">
                <a:blip r:embed="rId2"/>
                <a:stretch>
                  <a:fillRect l="-834" t="-1048" r="-1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166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4: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187624" y="743557"/>
            <a:ext cx="70187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Př.4: Jak vysokou úrokovou sazbu bychom museli dostat od banky,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jestliže při uložení částky 120 000 Kč bychom za 4 roky chtěli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získat 160 000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219306" y="2042375"/>
                <a:ext cx="7308924" cy="37289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Opět stejný vzorec:</a:t>
                </a:r>
                <a:r>
                  <a:rPr lang="cs-CZ" sz="2000" dirty="0"/>
                  <a:t>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𝐾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>
                      <a:rPr lang="cs-CZ" sz="2000" i="1">
                        <a:latin typeface="Cambria Math"/>
                      </a:rPr>
                      <m:t>𝑃</m:t>
                    </m:r>
                    <m:r>
                      <a:rPr lang="cs-CZ" sz="2000" i="1">
                        <a:latin typeface="Cambria Math"/>
                        <a:ea typeface="Cambria Math"/>
                      </a:rPr>
                      <m:t>⋅</m:t>
                    </m:r>
                    <m:sSup>
                      <m:sSupPr>
                        <m:ctrlPr>
                          <a:rPr lang="cs-CZ" sz="2000" i="1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cs-CZ" sz="2000" i="1"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1+</m:t>
                            </m:r>
                            <m:r>
                              <a:rPr lang="cs-CZ" sz="2000" i="1">
                                <a:latin typeface="Cambria Math"/>
                                <a:ea typeface="Cambria Math"/>
                              </a:rPr>
                              <m:t>𝑖</m:t>
                            </m:r>
                          </m:e>
                        </m:d>
                      </m:e>
                      <m:sup>
                        <m:r>
                          <a:rPr lang="cs-CZ" sz="2000" i="1">
                            <a:latin typeface="Cambria Math"/>
                            <a:ea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sz="2000" dirty="0" smtClean="0"/>
                  <a:t> při použití stejných neznámých.</a:t>
                </a:r>
              </a:p>
              <a:p>
                <a:r>
                  <a:rPr lang="cs-CZ" sz="2000" dirty="0" smtClean="0"/>
                  <a:t>Nyní potřebujeme vypočítat neznámou </a:t>
                </a:r>
                <a:r>
                  <a:rPr lang="cs-CZ" sz="2000" i="1" dirty="0" smtClean="0"/>
                  <a:t>i</a:t>
                </a:r>
                <a:r>
                  <a:rPr lang="cs-CZ" sz="2000" dirty="0" smtClean="0"/>
                  <a:t>, vyjádříme ji tedy ze vzorce:</a:t>
                </a:r>
              </a:p>
              <a:p>
                <a:endParaRPr lang="cs-CZ" sz="2000" dirty="0"/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cs-CZ" sz="24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0" i="1" smtClean="0">
                            <a:latin typeface="Cambria Math"/>
                          </a:rPr>
                          <m:t>𝐾</m:t>
                        </m:r>
                      </m:num>
                      <m:den>
                        <m:r>
                          <a:rPr lang="cs-CZ" sz="2400" b="0" i="1" smtClean="0">
                            <a:latin typeface="Cambria Math"/>
                          </a:rPr>
                          <m:t>𝑃</m:t>
                        </m:r>
                      </m:den>
                    </m:f>
                    <m:r>
                      <a:rPr lang="cs-CZ" sz="24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cs-CZ" sz="2400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</a:rPr>
                          <m:t>(1+</m:t>
                        </m:r>
                        <m:r>
                          <a:rPr lang="cs-CZ" sz="2400" b="0" i="1" smtClean="0">
                            <a:latin typeface="Cambria Math"/>
                          </a:rPr>
                          <m:t>𝑖</m:t>
                        </m:r>
                        <m:r>
                          <a:rPr lang="cs-CZ" sz="2400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dirty="0" smtClean="0"/>
                  <a:t> </a:t>
                </a:r>
              </a:p>
              <a:p>
                <a:pPr algn="ctr"/>
                <a:endParaRPr lang="cs-CZ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𝑖</m:t>
                      </m:r>
                      <m:r>
                        <a:rPr lang="cs-CZ" b="0" i="1" smtClean="0">
                          <a:latin typeface="Cambria Math"/>
                        </a:rPr>
                        <m:t>+1=</m:t>
                      </m:r>
                      <m:rad>
                        <m:rad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𝑛</m:t>
                          </m:r>
                        </m:deg>
                        <m:e>
                          <m:f>
                            <m:f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b="0" i="1" smtClean="0">
                                  <a:latin typeface="Cambria Math"/>
                                </a:rPr>
                                <m:t>𝐾</m:t>
                              </m:r>
                            </m:num>
                            <m:den>
                              <m:r>
                                <a:rPr lang="cs-CZ" b="0" i="1" smtClean="0">
                                  <a:latin typeface="Cambria Math"/>
                                </a:rPr>
                                <m:t>𝑃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cs-CZ" dirty="0" smtClean="0"/>
              </a:p>
              <a:p>
                <a:pPr algn="ctr"/>
                <a:endParaRPr lang="cs-CZ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𝑖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𝑛</m:t>
                          </m:r>
                        </m:deg>
                        <m:e>
                          <m:f>
                            <m:f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b="0" i="1" smtClean="0">
                                  <a:latin typeface="Cambria Math"/>
                                </a:rPr>
                                <m:t>𝐾</m:t>
                              </m:r>
                            </m:num>
                            <m:den>
                              <m:r>
                                <a:rPr lang="cs-CZ" b="0" i="1" smtClean="0">
                                  <a:latin typeface="Cambria Math"/>
                                </a:rPr>
                                <m:t>𝑃</m:t>
                              </m:r>
                            </m:den>
                          </m:f>
                        </m:e>
                      </m:rad>
                      <m:r>
                        <a:rPr lang="cs-CZ" b="0" i="1" smtClean="0">
                          <a:latin typeface="Cambria Math"/>
                        </a:rPr>
                        <m:t>−1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306" y="2042375"/>
                <a:ext cx="7308924" cy="3728906"/>
              </a:xfrm>
              <a:prstGeom prst="rect">
                <a:avLst/>
              </a:prstGeom>
              <a:blipFill rotWithShape="1">
                <a:blip r:embed="rId2"/>
                <a:stretch>
                  <a:fillRect l="-834" t="-817" r="-1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236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4: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187624" y="743557"/>
            <a:ext cx="70187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Př.4: Jak vysokou úrokovou sazbu bychom museli dostat od banky,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jestliže při uložení částky 120 000 Kč bychom za 4 roky chtěli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získat 160 000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684577" y="2042375"/>
                <a:ext cx="6727354" cy="13342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vzorce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𝑖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cs-CZ" sz="2000" i="1"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cs-CZ" sz="2000" i="1">
                            <a:latin typeface="Cambria Math"/>
                          </a:rPr>
                          <m:t>𝑛</m:t>
                        </m:r>
                      </m:deg>
                      <m:e>
                        <m:f>
                          <m:f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2000" i="1">
                                <a:latin typeface="Cambria Math"/>
                              </a:rPr>
                              <m:t>𝐾</m:t>
                            </m:r>
                          </m:num>
                          <m:den>
                            <m:r>
                              <a:rPr lang="cs-CZ" sz="2000" i="1">
                                <a:latin typeface="Cambria Math"/>
                              </a:rPr>
                              <m:t>𝑃</m:t>
                            </m:r>
                          </m:den>
                        </m:f>
                      </m:e>
                    </m:rad>
                    <m:r>
                      <a:rPr lang="cs-CZ" sz="2000" i="1">
                        <a:latin typeface="Cambria Math"/>
                      </a:rPr>
                      <m:t>−1</m:t>
                    </m:r>
                  </m:oMath>
                </a14:m>
                <a:r>
                  <a:rPr lang="cs-CZ" sz="2000" dirty="0" smtClean="0"/>
                  <a:t> nyní dosadíme všechny známé hodnoty:</a:t>
                </a:r>
              </a:p>
              <a:p>
                <a:endParaRPr lang="cs-CZ" sz="2000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577" y="2042375"/>
                <a:ext cx="6727354" cy="1334211"/>
              </a:xfrm>
              <a:prstGeom prst="rect">
                <a:avLst/>
              </a:prstGeom>
              <a:blipFill rotWithShape="1">
                <a:blip r:embed="rId2"/>
                <a:stretch>
                  <a:fillRect l="-9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675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4: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187624" y="743557"/>
            <a:ext cx="70187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Př.4: Jak vysokou úrokovou sazbu bychom museli dostat od banky,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jestliže při uložení částky 120 000 Kč bychom za 4 roky chtěli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získat 160 000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684577" y="2042375"/>
                <a:ext cx="6727354" cy="19357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vzorce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𝑖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cs-CZ" sz="2000" i="1"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cs-CZ" sz="2000" i="1">
                            <a:latin typeface="Cambria Math"/>
                          </a:rPr>
                          <m:t>𝑛</m:t>
                        </m:r>
                      </m:deg>
                      <m:e>
                        <m:f>
                          <m:f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2000" i="1">
                                <a:latin typeface="Cambria Math"/>
                              </a:rPr>
                              <m:t>𝐾</m:t>
                            </m:r>
                          </m:num>
                          <m:den>
                            <m:r>
                              <a:rPr lang="cs-CZ" sz="2000" i="1">
                                <a:latin typeface="Cambria Math"/>
                              </a:rPr>
                              <m:t>𝑃</m:t>
                            </m:r>
                          </m:den>
                        </m:f>
                      </m:e>
                    </m:rad>
                    <m:r>
                      <a:rPr lang="cs-CZ" sz="2000" i="1">
                        <a:latin typeface="Cambria Math"/>
                      </a:rPr>
                      <m:t>−1</m:t>
                    </m:r>
                  </m:oMath>
                </a14:m>
                <a:r>
                  <a:rPr lang="cs-CZ" sz="2000" dirty="0" smtClean="0"/>
                  <a:t> nyní dosadíme všechny známé hodnoty: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𝑖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deg>
                        <m:e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160000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120000</m:t>
                              </m:r>
                            </m:den>
                          </m:f>
                        </m:e>
                      </m:rad>
                      <m:r>
                        <a:rPr lang="cs-CZ" sz="2000" b="0" i="1" smtClean="0">
                          <a:latin typeface="Cambria Math"/>
                        </a:rPr>
                        <m:t>−1=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577" y="2042375"/>
                <a:ext cx="6727354" cy="1935786"/>
              </a:xfrm>
              <a:prstGeom prst="rect">
                <a:avLst/>
              </a:prstGeom>
              <a:blipFill rotWithShape="1">
                <a:blip r:embed="rId2"/>
                <a:stretch>
                  <a:fillRect l="-9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606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4: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187624" y="743557"/>
            <a:ext cx="70187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Př.4: Jak vysokou úrokovou sazbu bychom museli dostat od banky,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jestliže při uložení částky 120 000 Kč bychom za 4 roky chtěli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získat 160 000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684577" y="2042375"/>
                <a:ext cx="6727354" cy="16532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vzorce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𝑖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cs-CZ" sz="2000" i="1"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cs-CZ" sz="2000" i="1">
                            <a:latin typeface="Cambria Math"/>
                          </a:rPr>
                          <m:t>𝑛</m:t>
                        </m:r>
                      </m:deg>
                      <m:e>
                        <m:f>
                          <m:f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2000" i="1">
                                <a:latin typeface="Cambria Math"/>
                              </a:rPr>
                              <m:t>𝐾</m:t>
                            </m:r>
                          </m:num>
                          <m:den>
                            <m:r>
                              <a:rPr lang="cs-CZ" sz="2000" i="1">
                                <a:latin typeface="Cambria Math"/>
                              </a:rPr>
                              <m:t>𝑃</m:t>
                            </m:r>
                          </m:den>
                        </m:f>
                      </m:e>
                    </m:rad>
                    <m:r>
                      <a:rPr lang="cs-CZ" sz="2000" i="1">
                        <a:latin typeface="Cambria Math"/>
                      </a:rPr>
                      <m:t>−1</m:t>
                    </m:r>
                  </m:oMath>
                </a14:m>
                <a:r>
                  <a:rPr lang="cs-CZ" sz="2000" dirty="0" smtClean="0"/>
                  <a:t> nyní dosadíme všechny známé hodnoty:</a:t>
                </a:r>
              </a:p>
              <a:p>
                <a:endParaRPr lang="cs-CZ" sz="2000" dirty="0"/>
              </a:p>
              <a:p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𝑖</m:t>
                    </m:r>
                    <m:r>
                      <a:rPr lang="cs-CZ" sz="2000" b="0" i="1" smtClean="0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cs-CZ" sz="2000" b="0" i="1" smtClean="0">
                            <a:latin typeface="Cambria Math"/>
                          </a:rPr>
                          <m:t>4</m:t>
                        </m:r>
                      </m:deg>
                      <m:e>
                        <m:f>
                          <m:fPr>
                            <m:ctrlPr>
                              <a:rPr lang="cs-CZ" sz="2000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2000" b="0" i="1" smtClean="0">
                                <a:latin typeface="Cambria Math"/>
                              </a:rPr>
                              <m:t>160000</m:t>
                            </m:r>
                          </m:num>
                          <m:den>
                            <m:r>
                              <a:rPr lang="cs-CZ" sz="2000" b="0" i="1" smtClean="0">
                                <a:latin typeface="Cambria Math"/>
                              </a:rPr>
                              <m:t>120000</m:t>
                            </m:r>
                          </m:den>
                        </m:f>
                      </m:e>
                    </m:rad>
                    <m:r>
                      <a:rPr lang="cs-CZ" sz="2000" b="0" i="1" smtClean="0">
                        <a:latin typeface="Cambria Math"/>
                      </a:rPr>
                      <m:t>−1=</m:t>
                    </m:r>
                    <m:rad>
                      <m:radPr>
                        <m:ctrlPr>
                          <a:rPr lang="cs-CZ" sz="2000" b="0" i="1" smtClean="0"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cs-CZ" sz="2000" b="0" i="1" smtClean="0">
                            <a:latin typeface="Cambria Math"/>
                          </a:rPr>
                          <m:t>4</m:t>
                        </m:r>
                      </m:deg>
                      <m:e>
                        <m:f>
                          <m:fPr>
                            <m:ctrlPr>
                              <a:rPr lang="cs-CZ" sz="2000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2000" b="0" i="1" smtClean="0">
                                <a:latin typeface="Cambria Math"/>
                              </a:rPr>
                              <m:t>4</m:t>
                            </m:r>
                          </m:num>
                          <m:den>
                            <m:r>
                              <a:rPr lang="cs-CZ" sz="2000" b="0" i="1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</m:e>
                    </m:rad>
                    <m:r>
                      <a:rPr lang="cs-CZ" sz="2000" b="0" i="1" smtClean="0">
                        <a:latin typeface="Cambria Math"/>
                      </a:rPr>
                      <m:t>−1=</m:t>
                    </m:r>
                  </m:oMath>
                </a14:m>
                <a:r>
                  <a:rPr lang="cs-CZ" sz="2000" dirty="0" smtClean="0"/>
                  <a:t> </a:t>
                </a:r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577" y="2042375"/>
                <a:ext cx="6727354" cy="1653273"/>
              </a:xfrm>
              <a:prstGeom prst="rect">
                <a:avLst/>
              </a:prstGeom>
              <a:blipFill rotWithShape="1">
                <a:blip r:embed="rId2"/>
                <a:stretch>
                  <a:fillRect l="-9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898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899592" y="744678"/>
            <a:ext cx="7937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Pokud by Karel IV v roce 1348 uložil na účet s úrokovou sazbou 5%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1 Kč, bylo by na tomto účtu v roce 2013: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jednoduchého úročení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složeného úročení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899592" y="2431524"/>
            <a:ext cx="69553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a)</a:t>
            </a:r>
          </a:p>
          <a:p>
            <a:r>
              <a:rPr lang="cs-CZ" sz="2000" dirty="0" smtClean="0"/>
              <a:t>Nejdříve vypočítáme počet let, po které byla částka 1 Kč úročena.</a:t>
            </a:r>
          </a:p>
          <a:p>
            <a:endParaRPr lang="cs-CZ" sz="2000" dirty="0" smtClean="0"/>
          </a:p>
        </p:txBody>
      </p:sp>
    </p:spTree>
    <p:extLst>
      <p:ext uri="{BB962C8B-B14F-4D97-AF65-F5344CB8AC3E}">
        <p14:creationId xmlns:p14="http://schemas.microsoft.com/office/powerpoint/2010/main" val="373752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4: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187624" y="743557"/>
            <a:ext cx="70187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Př.4: Jak vysokou úrokovou sazbu bychom museli dostat od banky,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jestliže při uložení částky 120 000 Kč bychom za 4 roky chtěli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získat 160 000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684577" y="2042375"/>
                <a:ext cx="6727354" cy="25519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vzorce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𝑖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cs-CZ" sz="2000" i="1"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cs-CZ" sz="2000" i="1">
                            <a:latin typeface="Cambria Math"/>
                          </a:rPr>
                          <m:t>𝑛</m:t>
                        </m:r>
                      </m:deg>
                      <m:e>
                        <m:f>
                          <m:f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2000" i="1">
                                <a:latin typeface="Cambria Math"/>
                              </a:rPr>
                              <m:t>𝐾</m:t>
                            </m:r>
                          </m:num>
                          <m:den>
                            <m:r>
                              <a:rPr lang="cs-CZ" sz="2000" i="1">
                                <a:latin typeface="Cambria Math"/>
                              </a:rPr>
                              <m:t>𝑃</m:t>
                            </m:r>
                          </m:den>
                        </m:f>
                      </m:e>
                    </m:rad>
                    <m:r>
                      <a:rPr lang="cs-CZ" sz="2000" i="1">
                        <a:latin typeface="Cambria Math"/>
                      </a:rPr>
                      <m:t>−1</m:t>
                    </m:r>
                  </m:oMath>
                </a14:m>
                <a:r>
                  <a:rPr lang="cs-CZ" sz="2000" dirty="0" smtClean="0"/>
                  <a:t> nyní dosadíme všechny známé hodnoty: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𝑖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deg>
                        <m:e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160000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120000</m:t>
                              </m:r>
                            </m:den>
                          </m:f>
                        </m:e>
                      </m:rad>
                      <m:r>
                        <a:rPr lang="cs-CZ" sz="2000" b="0" i="1" smtClean="0">
                          <a:latin typeface="Cambria Math"/>
                        </a:rPr>
                        <m:t>−1=</m:t>
                      </m:r>
                      <m:rad>
                        <m:ra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deg>
                        <m:e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4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rad>
                      <m:r>
                        <a:rPr lang="cs-CZ" sz="2000" b="0" i="1" smtClean="0">
                          <a:latin typeface="Cambria Math"/>
                        </a:rPr>
                        <m:t>−1=0,0745699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/>
                  <a:t> </a:t>
                </a:r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577" y="2042375"/>
                <a:ext cx="6727354" cy="2551917"/>
              </a:xfrm>
              <a:prstGeom prst="rect">
                <a:avLst/>
              </a:prstGeom>
              <a:blipFill rotWithShape="1">
                <a:blip r:embed="rId2"/>
                <a:stretch>
                  <a:fillRect l="-9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150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4: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187624" y="743557"/>
            <a:ext cx="70187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Př.4: Jak vysokou úrokovou sazbu bychom museli dostat od banky,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 jestliže při uložení částky 120 000 Kč bychom za 4 roky chtěli 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získat 160 000 Kč?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684577" y="2042375"/>
                <a:ext cx="6727354" cy="28596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Do vzorce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𝑖</m:t>
                    </m:r>
                    <m:r>
                      <a:rPr lang="cs-CZ" sz="2000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cs-CZ" sz="2000" i="1"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cs-CZ" sz="2000" i="1">
                            <a:latin typeface="Cambria Math"/>
                          </a:rPr>
                          <m:t>𝑛</m:t>
                        </m:r>
                      </m:deg>
                      <m:e>
                        <m:f>
                          <m:fPr>
                            <m:ctrlPr>
                              <a:rPr lang="cs-CZ" sz="20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sz="2000" i="1">
                                <a:latin typeface="Cambria Math"/>
                              </a:rPr>
                              <m:t>𝐾</m:t>
                            </m:r>
                          </m:num>
                          <m:den>
                            <m:r>
                              <a:rPr lang="cs-CZ" sz="2000" i="1">
                                <a:latin typeface="Cambria Math"/>
                              </a:rPr>
                              <m:t>𝑃</m:t>
                            </m:r>
                          </m:den>
                        </m:f>
                      </m:e>
                    </m:rad>
                    <m:r>
                      <a:rPr lang="cs-CZ" sz="2000" i="1">
                        <a:latin typeface="Cambria Math"/>
                      </a:rPr>
                      <m:t>−1</m:t>
                    </m:r>
                  </m:oMath>
                </a14:m>
                <a:r>
                  <a:rPr lang="cs-CZ" sz="2000" dirty="0" smtClean="0"/>
                  <a:t> nyní dosadíme všechny známé hodnoty: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𝑖</m:t>
                      </m:r>
                      <m:r>
                        <a:rPr lang="cs-CZ" sz="2000" b="0" i="1" smtClean="0"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deg>
                        <m:e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160000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120000</m:t>
                              </m:r>
                            </m:den>
                          </m:f>
                        </m:e>
                      </m:rad>
                      <m:r>
                        <a:rPr lang="cs-CZ" sz="2000" b="0" i="1" smtClean="0">
                          <a:latin typeface="Cambria Math"/>
                        </a:rPr>
                        <m:t>−1=</m:t>
                      </m:r>
                      <m:rad>
                        <m:radPr>
                          <m:ctrlPr>
                            <a:rPr lang="cs-CZ" sz="2000" b="0" i="1" smtClean="0"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cs-CZ" sz="2000" b="0" i="1" smtClean="0">
                              <a:latin typeface="Cambria Math"/>
                            </a:rPr>
                            <m:t>4</m:t>
                          </m:r>
                        </m:deg>
                        <m:e>
                          <m:f>
                            <m:fPr>
                              <m:ctrlPr>
                                <a:rPr lang="cs-CZ" sz="2000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cs-CZ" sz="2000" b="0" i="1" smtClean="0">
                                  <a:latin typeface="Cambria Math"/>
                                </a:rPr>
                                <m:t>4</m:t>
                              </m:r>
                            </m:num>
                            <m:den>
                              <m:r>
                                <a:rPr lang="cs-CZ" sz="2000" b="0" i="1" smtClean="0">
                                  <a:latin typeface="Cambria Math"/>
                                </a:rPr>
                                <m:t>3</m:t>
                              </m:r>
                            </m:den>
                          </m:f>
                        </m:e>
                      </m:rad>
                      <m:r>
                        <a:rPr lang="cs-CZ" sz="2000" b="0" i="1" smtClean="0">
                          <a:latin typeface="Cambria Math"/>
                        </a:rPr>
                        <m:t>−1=0,0745699</m:t>
                      </m:r>
                    </m:oMath>
                  </m:oMathPara>
                </a14:m>
                <a:endParaRPr lang="cs-CZ" sz="2000" dirty="0" smtClean="0"/>
              </a:p>
              <a:p>
                <a:endParaRPr lang="cs-CZ" sz="2000" dirty="0"/>
              </a:p>
              <a:p>
                <a:r>
                  <a:rPr lang="cs-CZ" sz="2000" dirty="0" smtClean="0">
                    <a:solidFill>
                      <a:srgbClr val="FF0000"/>
                    </a:solidFill>
                  </a:rPr>
                  <a:t>Od banky bychom museli dostat úrokovou sazbu 7,46 %.</a:t>
                </a:r>
                <a:endParaRPr lang="cs-CZ" sz="2000" dirty="0">
                  <a:solidFill>
                    <a:srgbClr val="FF0000"/>
                  </a:solidFill>
                </a:endParaRPr>
              </a:p>
              <a:p>
                <a:r>
                  <a:rPr lang="cs-CZ" sz="2000" dirty="0" smtClean="0"/>
                  <a:t> </a:t>
                </a:r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577" y="2042375"/>
                <a:ext cx="6727354" cy="2859694"/>
              </a:xfrm>
              <a:prstGeom prst="rect">
                <a:avLst/>
              </a:prstGeom>
              <a:blipFill rotWithShape="1">
                <a:blip r:embed="rId2"/>
                <a:stretch>
                  <a:fillRect l="-9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Šipka doprava 11">
            <a:hlinkClick r:id="rId3" action="ppaction://hlinksldjump"/>
          </p:cNvPr>
          <p:cNvSpPr/>
          <p:nvPr/>
        </p:nvSpPr>
        <p:spPr>
          <a:xfrm rot="5400000">
            <a:off x="143508" y="6237313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cs-CZ" dirty="0" smtClean="0"/>
              <a:t>c</a:t>
            </a:r>
            <a:endParaRPr lang="cs-CZ" dirty="0"/>
          </a:p>
        </p:txBody>
      </p:sp>
      <p:sp>
        <p:nvSpPr>
          <p:cNvPr id="14" name="Šipka nahoru 13">
            <a:hlinkClick r:id="rId4" action="ppaction://hlinksldjump"/>
          </p:cNvPr>
          <p:cNvSpPr/>
          <p:nvPr/>
        </p:nvSpPr>
        <p:spPr>
          <a:xfrm>
            <a:off x="8337991" y="295205"/>
            <a:ext cx="475198" cy="45055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372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Matematika pro gymnázia-Posloupnosti a řady, Prometheus, 1995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899592" y="744678"/>
            <a:ext cx="7937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Pokud by Karel IV v roce 1348 uložil na účet s úrokovou sazbou 5%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1 Kč, bylo by na tomto účtu v roce 2013: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jednoduchého úročení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složeného úročení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99592" y="2431524"/>
                <a:ext cx="6955366" cy="1938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a)</a:t>
                </a:r>
              </a:p>
              <a:p>
                <a:r>
                  <a:rPr lang="cs-CZ" sz="2000" dirty="0" smtClean="0"/>
                  <a:t>Nejdříve vypočítáme počet let, po které byla částka 1 Kč úročena.</a:t>
                </a:r>
              </a:p>
              <a:p>
                <a:endParaRPr lang="cs-CZ" sz="2000" dirty="0" smtClean="0"/>
              </a:p>
              <a:p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2013−1348=665</m:t>
                    </m:r>
                  </m:oMath>
                </a14:m>
                <a:r>
                  <a:rPr lang="cs-CZ" sz="2000" dirty="0" smtClean="0"/>
                  <a:t> let</a:t>
                </a:r>
              </a:p>
              <a:p>
                <a:endParaRPr lang="cs-CZ" sz="2000" dirty="0" smtClean="0"/>
              </a:p>
              <a:p>
                <a:r>
                  <a:rPr lang="cs-CZ" sz="2000" dirty="0" smtClean="0"/>
                  <a:t>Nyní spočítáme úrok</a:t>
                </a: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431524"/>
                <a:ext cx="6955366" cy="1938992"/>
              </a:xfrm>
              <a:prstGeom prst="rect">
                <a:avLst/>
              </a:prstGeom>
              <a:blipFill rotWithShape="1">
                <a:blip r:embed="rId2"/>
                <a:stretch>
                  <a:fillRect l="-964" t="-1572" b="-471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85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899592" y="744678"/>
            <a:ext cx="7937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Pokud by Karel IV v roce 1348 uložil na účet s úrokovou sazbou 5%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1 Kč, bylo by na tomto účtu v roce 2013: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jednoduchého úročení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složeného úročení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99592" y="2431524"/>
                <a:ext cx="6955366" cy="1938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a)</a:t>
                </a:r>
              </a:p>
              <a:p>
                <a:r>
                  <a:rPr lang="cs-CZ" sz="2000" dirty="0" smtClean="0"/>
                  <a:t>Nejdříve vypočítáme počet let, po které byla částka 1 Kč úročena.</a:t>
                </a:r>
              </a:p>
              <a:p>
                <a:endParaRPr lang="cs-CZ" sz="2000" dirty="0" smtClean="0"/>
              </a:p>
              <a:p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2013−1348=665</m:t>
                    </m:r>
                  </m:oMath>
                </a14:m>
                <a:r>
                  <a:rPr lang="cs-CZ" sz="2000" dirty="0" smtClean="0"/>
                  <a:t> let</a:t>
                </a: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=1⋅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1+0,05⋅665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431524"/>
                <a:ext cx="6955366" cy="1938992"/>
              </a:xfrm>
              <a:prstGeom prst="rect">
                <a:avLst/>
              </a:prstGeom>
              <a:blipFill rotWithShape="1">
                <a:blip r:embed="rId2"/>
                <a:stretch>
                  <a:fillRect l="-964" t="-157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116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899592" y="744678"/>
            <a:ext cx="7937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Pokud by Karel IV v roce 1348 uložil na účet s úrokovou sazbou 5%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1 Kč, bylo by na tomto účtu v roce 2013: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jednoduchého úročení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složeného úročení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99592" y="2431524"/>
                <a:ext cx="6955366" cy="19389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a)</a:t>
                </a:r>
              </a:p>
              <a:p>
                <a:r>
                  <a:rPr lang="cs-CZ" sz="2000" dirty="0" smtClean="0"/>
                  <a:t>Nejdříve vypočítáme počet let, po které byla částka 1 Kč úročena.</a:t>
                </a:r>
              </a:p>
              <a:p>
                <a:endParaRPr lang="cs-CZ" sz="2000" dirty="0" smtClean="0"/>
              </a:p>
              <a:p>
                <a14:m>
                  <m:oMath xmlns:m="http://schemas.openxmlformats.org/officeDocument/2006/math">
                    <m:r>
                      <a:rPr lang="cs-CZ" sz="2000" b="0" i="1" smtClean="0">
                        <a:latin typeface="Cambria Math"/>
                      </a:rPr>
                      <m:t>2013−1348=665</m:t>
                    </m:r>
                  </m:oMath>
                </a14:m>
                <a:r>
                  <a:rPr lang="cs-CZ" sz="2000" dirty="0" smtClean="0"/>
                  <a:t> let</a:t>
                </a:r>
              </a:p>
              <a:p>
                <a:endParaRPr lang="cs-CZ" sz="20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000" b="0" i="1" smtClean="0">
                          <a:latin typeface="Cambria Math"/>
                        </a:rPr>
                        <m:t>𝑢</m:t>
                      </m:r>
                      <m:r>
                        <a:rPr lang="cs-CZ" sz="2000" b="0" i="1" smtClean="0">
                          <a:latin typeface="Cambria Math"/>
                        </a:rPr>
                        <m:t>=1⋅</m:t>
                      </m:r>
                      <m:d>
                        <m:dPr>
                          <m:ctrlPr>
                            <a:rPr lang="cs-CZ" sz="20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sz="2000" b="0" i="1" smtClean="0">
                              <a:latin typeface="Cambria Math"/>
                              <a:ea typeface="Cambria Math"/>
                            </a:rPr>
                            <m:t>1+0,05⋅665</m:t>
                          </m:r>
                        </m:e>
                      </m:d>
                      <m:r>
                        <a:rPr lang="cs-CZ" sz="2000" b="0" i="1" smtClean="0">
                          <a:latin typeface="Cambria Math"/>
                          <a:ea typeface="Cambria Math"/>
                        </a:rPr>
                        <m:t>=34,25≐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34 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sz="20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431524"/>
                <a:ext cx="6955366" cy="1938992"/>
              </a:xfrm>
              <a:prstGeom prst="rect">
                <a:avLst/>
              </a:prstGeom>
              <a:blipFill rotWithShape="1">
                <a:blip r:embed="rId2"/>
                <a:stretch>
                  <a:fillRect l="-964" t="-157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16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899592" y="744678"/>
            <a:ext cx="7937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Pokud by Karel IV v roce 1348 uložil na účet s úrokovou sazbou 5%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1 Kč, bylo by na tomto účtu v roce 2013: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jednoduchého úročení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složeného úročení</a:t>
            </a:r>
            <a:endParaRPr lang="cs-CZ" sz="2000" dirty="0">
              <a:solidFill>
                <a:schemeClr val="accent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899592" y="2431524"/>
            <a:ext cx="58932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b)</a:t>
            </a:r>
          </a:p>
          <a:p>
            <a:r>
              <a:rPr lang="cs-CZ" sz="2000" dirty="0" smtClean="0"/>
              <a:t>Nyní budeme úročit složeným úrokem po dobu 665 let.</a:t>
            </a:r>
          </a:p>
          <a:p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408041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899592" y="744678"/>
            <a:ext cx="7937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Pokud by Karel IV v roce 1348 uložil na účet s úrokovou sazbou 5%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1 Kč, bylo by na tomto účtu v roce 2013: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jednoduchého úročení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složeného úročení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99592" y="2431524"/>
                <a:ext cx="5893280" cy="12957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r>
                  <a:rPr lang="cs-CZ" sz="2000" dirty="0" smtClean="0"/>
                  <a:t>Nyní budeme úročit složeným úrokem po dobu 665 let.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𝑢</m:t>
                      </m:r>
                      <m:r>
                        <a:rPr lang="cs-CZ" b="0" i="1" smtClean="0">
                          <a:latin typeface="Cambria Math"/>
                        </a:rPr>
                        <m:t>=1⋅</m:t>
                      </m:r>
                      <m:sSup>
                        <m:sSup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1+0,05</m:t>
                              </m:r>
                            </m:e>
                          </m:d>
                        </m:e>
                        <m:sup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665</m:t>
                          </m:r>
                        </m:sup>
                      </m:sSup>
                      <m:r>
                        <a:rPr lang="cs-CZ" i="1">
                          <a:latin typeface="Cambria Math"/>
                          <a:ea typeface="Cambria Math"/>
                        </a:rPr>
                        <m:t>≐</m:t>
                      </m:r>
                    </m:oMath>
                  </m:oMathPara>
                </a14:m>
                <a:endParaRPr lang="cs-CZ" sz="2000" dirty="0" smtClean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431524"/>
                <a:ext cx="5893280" cy="1295739"/>
              </a:xfrm>
              <a:prstGeom prst="rect">
                <a:avLst/>
              </a:prstGeom>
              <a:blipFill rotWithShape="1">
                <a:blip r:embed="rId2"/>
                <a:stretch>
                  <a:fillRect l="-1139" t="-2358" r="-31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016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395537" y="309324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457201" y="31014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 dirty="0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1" y="43939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457201" y="853564"/>
            <a:ext cx="184712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3838928" y="257253"/>
            <a:ext cx="1346825" cy="461657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lang="cs-CZ" sz="2400" dirty="0" smtClean="0">
                <a:solidFill>
                  <a:schemeClr val="tx2"/>
                </a:solidFill>
              </a:rPr>
              <a:t>Příklad </a:t>
            </a:r>
            <a:r>
              <a:rPr lang="cs-CZ" sz="2400" dirty="0">
                <a:solidFill>
                  <a:schemeClr val="tx2"/>
                </a:solidFill>
              </a:rPr>
              <a:t>1</a:t>
            </a:r>
            <a:r>
              <a:rPr lang="cs-CZ" sz="2400" dirty="0" smtClean="0">
                <a:solidFill>
                  <a:schemeClr val="tx2"/>
                </a:solidFill>
              </a:rPr>
              <a:t>:</a:t>
            </a: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20" name="Šipka doprava 19">
            <a:hlinkClick r:id="" action="ppaction://hlinkshowjump?jump=nextslide"/>
          </p:cNvPr>
          <p:cNvSpPr/>
          <p:nvPr/>
        </p:nvSpPr>
        <p:spPr>
          <a:xfrm>
            <a:off x="8323562" y="5949280"/>
            <a:ext cx="504056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899592" y="744678"/>
            <a:ext cx="79374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accent1"/>
                </a:solidFill>
              </a:rPr>
              <a:t>Př.1: Pokud by Karel IV v roce 1348 uložil na účet s úrokovou sazbou 5% </a:t>
            </a:r>
            <a:r>
              <a:rPr lang="cs-CZ" sz="2000" dirty="0" err="1" smtClean="0">
                <a:solidFill>
                  <a:schemeClr val="accent1"/>
                </a:solidFill>
              </a:rPr>
              <a:t>p.a</a:t>
            </a:r>
            <a:r>
              <a:rPr lang="cs-CZ" sz="2000" dirty="0" smtClean="0">
                <a:solidFill>
                  <a:schemeClr val="accent1"/>
                </a:solidFill>
              </a:rPr>
              <a:t>.</a:t>
            </a:r>
          </a:p>
          <a:p>
            <a:r>
              <a:rPr lang="cs-CZ" sz="2000" dirty="0" smtClean="0">
                <a:solidFill>
                  <a:schemeClr val="accent1"/>
                </a:solidFill>
              </a:rPr>
              <a:t>částku 1 Kč, bylo by na tomto účtu v roce 2013: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jednoduchého úročení</a:t>
            </a:r>
          </a:p>
          <a:p>
            <a:pPr marL="457200" indent="-457200">
              <a:buAutoNum type="alphaLcParenR"/>
            </a:pPr>
            <a:r>
              <a:rPr lang="cs-CZ" sz="2000" dirty="0" smtClean="0">
                <a:solidFill>
                  <a:schemeClr val="accent1"/>
                </a:solidFill>
              </a:rPr>
              <a:t>V případě složeného úročení</a:t>
            </a:r>
            <a:endParaRPr lang="cs-CZ" sz="2000" dirty="0">
              <a:solidFill>
                <a:schemeClr val="accent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899592" y="2431524"/>
                <a:ext cx="5893280" cy="16035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sz="2000" dirty="0" smtClean="0"/>
                  <a:t>b)</a:t>
                </a:r>
              </a:p>
              <a:p>
                <a:r>
                  <a:rPr lang="cs-CZ" sz="2000" dirty="0" smtClean="0"/>
                  <a:t>Nyní budeme úročit složeným úrokem po dobu 665 let.</a:t>
                </a:r>
              </a:p>
              <a:p>
                <a:endParaRPr lang="cs-CZ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𝑢</m:t>
                      </m:r>
                      <m:r>
                        <a:rPr lang="cs-CZ" b="0" i="1" smtClean="0">
                          <a:latin typeface="Cambria Math"/>
                        </a:rPr>
                        <m:t>=1⋅</m:t>
                      </m:r>
                      <m:sSup>
                        <m:sSup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1+0,05</m:t>
                              </m:r>
                            </m:e>
                          </m:d>
                        </m:e>
                        <m:sup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665</m:t>
                          </m:r>
                        </m:sup>
                      </m:sSup>
                      <m:r>
                        <a:rPr lang="cs-CZ" i="1">
                          <a:latin typeface="Cambria Math"/>
                          <a:ea typeface="Cambria Math"/>
                        </a:rPr>
                        <m:t>≐</m:t>
                      </m:r>
                      <m:r>
                        <a:rPr lang="cs-CZ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123 277 517 872 413 </m:t>
                      </m:r>
                      <m:r>
                        <a:rPr lang="cs-CZ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cs-CZ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č</m:t>
                      </m:r>
                    </m:oMath>
                  </m:oMathPara>
                </a14:m>
                <a:endParaRPr lang="cs-CZ" dirty="0" smtClean="0">
                  <a:solidFill>
                    <a:srgbClr val="FF0000"/>
                  </a:solidFill>
                </a:endParaRPr>
              </a:p>
              <a:p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431524"/>
                <a:ext cx="5893280" cy="1603516"/>
              </a:xfrm>
              <a:prstGeom prst="rect">
                <a:avLst/>
              </a:prstGeom>
              <a:blipFill rotWithShape="1">
                <a:blip r:embed="rId2"/>
                <a:stretch>
                  <a:fillRect l="-1139" t="-1901" r="-31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712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10705</TotalTime>
  <Words>2255</Words>
  <Application>Microsoft Office PowerPoint</Application>
  <PresentationFormat>Předvádění na obrazovce (4:3)</PresentationFormat>
  <Paragraphs>314</Paragraphs>
  <Slides>32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3" baseType="lpstr">
      <vt:lpstr>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Uživatel</cp:lastModifiedBy>
  <cp:revision>379</cp:revision>
  <dcterms:created xsi:type="dcterms:W3CDTF">2013-03-10T17:32:36Z</dcterms:created>
  <dcterms:modified xsi:type="dcterms:W3CDTF">2013-06-26T20:41:19Z</dcterms:modified>
</cp:coreProperties>
</file>