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839" r:id="rId4"/>
    <p:sldId id="840" r:id="rId5"/>
    <p:sldId id="841" r:id="rId6"/>
    <p:sldId id="842" r:id="rId7"/>
    <p:sldId id="843" r:id="rId8"/>
    <p:sldId id="844" r:id="rId9"/>
    <p:sldId id="845" r:id="rId10"/>
    <p:sldId id="846" r:id="rId11"/>
    <p:sldId id="847" r:id="rId12"/>
    <p:sldId id="848" r:id="rId13"/>
    <p:sldId id="849" r:id="rId14"/>
    <p:sldId id="850" r:id="rId15"/>
    <p:sldId id="852" r:id="rId16"/>
    <p:sldId id="853" r:id="rId17"/>
    <p:sldId id="854" r:id="rId18"/>
    <p:sldId id="855" r:id="rId19"/>
    <p:sldId id="856" r:id="rId20"/>
    <p:sldId id="857" r:id="rId21"/>
    <p:sldId id="858" r:id="rId22"/>
    <p:sldId id="859" r:id="rId23"/>
    <p:sldId id="860" r:id="rId24"/>
    <p:sldId id="861" r:id="rId25"/>
    <p:sldId id="288" r:id="rId26"/>
  </p:sldIdLst>
  <p:sldSz cx="9144000" cy="6858000" type="screen4x3"/>
  <p:notesSz cx="6858000" cy="9144000"/>
  <p:defaultTextStyle>
    <a:defPPr>
      <a:defRPr lang="cs-CZ"/>
    </a:defPPr>
    <a:lvl1pPr marL="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7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1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71" autoAdjust="0"/>
  </p:normalViewPr>
  <p:slideViewPr>
    <p:cSldViewPr>
      <p:cViewPr>
        <p:scale>
          <a:sx n="76" d="100"/>
          <a:sy n="76" d="100"/>
        </p:scale>
        <p:origin x="-1200" y="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31" tIns="45716" rIns="91431" bIns="45716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8229600" cy="4525963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6" indent="-285722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2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95536" y="2132856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ŠKOLA:			</a:t>
            </a:r>
            <a:r>
              <a:rPr lang="cs-CZ" dirty="0" smtClean="0"/>
              <a:t>Městská </a:t>
            </a:r>
            <a:r>
              <a:rPr lang="cs-CZ" dirty="0"/>
              <a:t>střední odborná škola, Klobouky u Brna,    </a:t>
            </a:r>
          </a:p>
          <a:p>
            <a:r>
              <a:rPr lang="cs-CZ" dirty="0"/>
              <a:t>			</a:t>
            </a:r>
            <a:r>
              <a:rPr lang="cs-CZ" dirty="0" smtClean="0"/>
              <a:t>nám</a:t>
            </a:r>
            <a:r>
              <a:rPr lang="cs-CZ" dirty="0"/>
              <a:t>. Míru 6, příspěvková </a:t>
            </a:r>
            <a:r>
              <a:rPr lang="cs-CZ" dirty="0" smtClean="0"/>
              <a:t>organizace</a:t>
            </a:r>
          </a:p>
          <a:p>
            <a:r>
              <a:rPr lang="cs-CZ" dirty="0"/>
              <a:t>ČÍSLO PROJEKTU:		CZ.1.07/1.5.00/34.1020</a:t>
            </a:r>
          </a:p>
          <a:p>
            <a:r>
              <a:rPr lang="cs-CZ" dirty="0"/>
              <a:t>NÁZEV PROJEKTU:		Peníze do škol</a:t>
            </a:r>
          </a:p>
          <a:p>
            <a:r>
              <a:rPr lang="cs-CZ" dirty="0"/>
              <a:t>ČÍSLO ŠABLONY:		III/2 Inovace a zkvalitnění výuky prostřednictvím ICT</a:t>
            </a:r>
          </a:p>
          <a:p>
            <a:r>
              <a:rPr lang="cs-CZ" dirty="0"/>
              <a:t>AUTOR:			</a:t>
            </a:r>
            <a:r>
              <a:rPr lang="cs-CZ" dirty="0" smtClean="0"/>
              <a:t>Mgr. Vítězslav Kurz</a:t>
            </a:r>
            <a:r>
              <a:rPr lang="cs-CZ" dirty="0"/>
              <a:t>	</a:t>
            </a:r>
          </a:p>
          <a:p>
            <a:r>
              <a:rPr lang="cs-CZ" dirty="0"/>
              <a:t>TEMATICKÁ OBLAST: 	</a:t>
            </a:r>
            <a:r>
              <a:rPr lang="cs-CZ" dirty="0" smtClean="0"/>
              <a:t>Posloupnosti a finanční matematika</a:t>
            </a:r>
          </a:p>
          <a:p>
            <a:r>
              <a:rPr lang="cs-CZ" dirty="0" smtClean="0"/>
              <a:t>NÁZEV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b="1" dirty="0" smtClean="0"/>
              <a:t>Pravidelné platby, spoření</a:t>
            </a:r>
            <a:endParaRPr lang="cs-CZ" b="1" dirty="0"/>
          </a:p>
          <a:p>
            <a:r>
              <a:rPr lang="cs-CZ" dirty="0" smtClean="0"/>
              <a:t>POŘADOVÉ </a:t>
            </a:r>
            <a:r>
              <a:rPr lang="cs-CZ" dirty="0"/>
              <a:t>ČÍSLO </a:t>
            </a:r>
            <a:r>
              <a:rPr lang="cs-CZ" dirty="0" err="1"/>
              <a:t>DUMu</a:t>
            </a:r>
            <a:r>
              <a:rPr lang="cs-CZ" dirty="0"/>
              <a:t>:	</a:t>
            </a:r>
            <a:r>
              <a:rPr lang="cs-CZ" dirty="0" smtClean="0"/>
              <a:t>18</a:t>
            </a:r>
            <a:endParaRPr lang="cs-CZ" dirty="0"/>
          </a:p>
          <a:p>
            <a:r>
              <a:rPr lang="cs-CZ" dirty="0"/>
              <a:t>KÓD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dirty="0" smtClean="0"/>
              <a:t>VY_32_INOVACE_2_1_18_KUR</a:t>
            </a:r>
            <a:endParaRPr lang="cs-CZ" dirty="0"/>
          </a:p>
          <a:p>
            <a:r>
              <a:rPr lang="cs-CZ" dirty="0"/>
              <a:t>DATUM TVORBY:		</a:t>
            </a:r>
            <a:r>
              <a:rPr lang="cs-CZ" dirty="0" smtClean="0"/>
              <a:t>26.6. </a:t>
            </a:r>
            <a:r>
              <a:rPr lang="cs-CZ" dirty="0"/>
              <a:t>2013</a:t>
            </a:r>
          </a:p>
          <a:p>
            <a:r>
              <a:rPr lang="cs-CZ" dirty="0"/>
              <a:t>ANOTACE (ROČNÍK</a:t>
            </a:r>
            <a:r>
              <a:rPr lang="cs-CZ" dirty="0" smtClean="0"/>
              <a:t>):</a:t>
            </a:r>
            <a:r>
              <a:rPr lang="cs-CZ" dirty="0"/>
              <a:t>	Prezentace je určena pro použití v předmětu </a:t>
            </a:r>
            <a:r>
              <a:rPr lang="cs-CZ" dirty="0" smtClean="0"/>
              <a:t>Seminář 				z</a:t>
            </a:r>
            <a:r>
              <a:rPr lang="cs-CZ" dirty="0"/>
              <a:t> matematiky, který je vyučován </a:t>
            </a:r>
            <a:r>
              <a:rPr lang="cs-CZ" dirty="0" smtClean="0"/>
              <a:t>ve </a:t>
            </a:r>
            <a:r>
              <a:rPr lang="cs-CZ" dirty="0"/>
              <a:t>3. a 4. ročníku.  Je </a:t>
            </a:r>
            <a:r>
              <a:rPr lang="cs-CZ" dirty="0" smtClean="0"/>
              <a:t>				vytvořena </a:t>
            </a:r>
            <a:r>
              <a:rPr lang="cs-CZ" dirty="0"/>
              <a:t>k použití </a:t>
            </a:r>
            <a:r>
              <a:rPr lang="cs-CZ" dirty="0" smtClean="0"/>
              <a:t>ve vyučovací </a:t>
            </a:r>
            <a:r>
              <a:rPr lang="cs-CZ" dirty="0"/>
              <a:t>hodině, je možno ji však </a:t>
            </a:r>
            <a:r>
              <a:rPr lang="cs-CZ" dirty="0" smtClean="0"/>
              <a:t>				použít i </a:t>
            </a:r>
            <a:r>
              <a:rPr lang="cs-CZ" dirty="0"/>
              <a:t>k samostudiu při přípravě k maturitě.</a:t>
            </a:r>
          </a:p>
          <a:p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9269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187624" y="848901"/>
                <a:ext cx="724249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Kolik let a dní by se úročil vklad 72 000 Kč, abychom při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6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% </a:t>
                </a:r>
                <a:r>
                  <a:rPr lang="cs-CZ" sz="2000" dirty="0" err="1" smtClean="0">
                    <a:solidFill>
                      <a:schemeClr val="accent1"/>
                    </a:solidFill>
                  </a:rPr>
                  <a:t>p.a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získali 100 000 Kč?</a:t>
                </a:r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848901"/>
                <a:ext cx="7242495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926" t="-4310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187624" y="1700808"/>
                <a:ext cx="7135938" cy="28858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100000</m:t>
                              </m:r>
                            </m:e>
                          </m:func>
                          <m:r>
                            <a:rPr lang="cs-CZ" sz="2000" b="0" i="1" smtClean="0">
                              <a:latin typeface="Cambria Math"/>
                            </a:rPr>
                            <m:t>−</m:t>
                          </m:r>
                          <m:func>
                            <m:func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72000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(1+0,06)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cs-CZ" sz="2000" b="0" dirty="0" smtClean="0"/>
              </a:p>
              <a:p>
                <a:endParaRPr lang="cs-CZ" sz="2000" dirty="0"/>
              </a:p>
              <a:p>
                <a:r>
                  <a:rPr lang="cs-CZ" sz="2000" b="0" dirty="0" smtClean="0"/>
                  <a:t>Vypočítáme přibližnou hodnotu n.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=5,637724776</m:t>
                      </m:r>
                    </m:oMath>
                  </m:oMathPara>
                </a14:m>
                <a:endParaRPr lang="cs-CZ" sz="2000" b="0" dirty="0" smtClean="0"/>
              </a:p>
              <a:p>
                <a:endParaRPr lang="cs-CZ" sz="2000" dirty="0"/>
              </a:p>
              <a:p>
                <a:r>
                  <a:rPr lang="cs-CZ" sz="2000" b="0" dirty="0" smtClean="0"/>
                  <a:t>Jde tedy o 5 let a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360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∙0,637724776</m:t>
                    </m:r>
                  </m:oMath>
                </a14:m>
                <a:endParaRPr lang="cs-CZ" sz="2000" b="0" dirty="0" smtClean="0"/>
              </a:p>
              <a:p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1700808"/>
                <a:ext cx="7135938" cy="2885855"/>
              </a:xfrm>
              <a:prstGeom prst="rect">
                <a:avLst/>
              </a:prstGeom>
              <a:blipFill rotWithShape="1">
                <a:blip r:embed="rId3"/>
                <a:stretch>
                  <a:fillRect l="-94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454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187624" y="848901"/>
                <a:ext cx="724249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Kolik let a dní by se úročil vklad 72 000 Kč, abychom při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6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% </a:t>
                </a:r>
                <a:r>
                  <a:rPr lang="cs-CZ" sz="2000" dirty="0" err="1" smtClean="0">
                    <a:solidFill>
                      <a:schemeClr val="accent1"/>
                    </a:solidFill>
                  </a:rPr>
                  <a:t>p.a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získali 100 000 Kč?</a:t>
                </a:r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848901"/>
                <a:ext cx="7242495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926" t="-4310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187624" y="1700808"/>
                <a:ext cx="7135938" cy="3193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100000</m:t>
                              </m:r>
                            </m:e>
                          </m:func>
                          <m:r>
                            <a:rPr lang="cs-CZ" sz="2000" b="0" i="1" smtClean="0">
                              <a:latin typeface="Cambria Math"/>
                            </a:rPr>
                            <m:t>−</m:t>
                          </m:r>
                          <m:func>
                            <m:func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72000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(1+0,06)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cs-CZ" sz="2000" b="0" dirty="0" smtClean="0"/>
              </a:p>
              <a:p>
                <a:endParaRPr lang="cs-CZ" sz="2000" dirty="0"/>
              </a:p>
              <a:p>
                <a:r>
                  <a:rPr lang="cs-CZ" sz="2000" b="0" dirty="0" smtClean="0"/>
                  <a:t>Vypočítáme přibližnou hodnotu n.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=5,637724776</m:t>
                      </m:r>
                    </m:oMath>
                  </m:oMathPara>
                </a14:m>
                <a:endParaRPr lang="cs-CZ" sz="2000" b="0" dirty="0" smtClean="0"/>
              </a:p>
              <a:p>
                <a:endParaRPr lang="cs-CZ" sz="2000" dirty="0"/>
              </a:p>
              <a:p>
                <a:r>
                  <a:rPr lang="cs-CZ" sz="2000" b="0" dirty="0" smtClean="0"/>
                  <a:t>Jde tedy o 5 let a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360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∙0,637724776</m:t>
                    </m:r>
                  </m:oMath>
                </a14:m>
                <a:endParaRPr lang="cs-CZ" sz="2000" b="0" dirty="0" smtClean="0"/>
              </a:p>
              <a:p>
                <a:endParaRPr lang="cs-CZ" sz="2000" dirty="0">
                  <a:solidFill>
                    <a:srgbClr val="FF0000"/>
                  </a:solidFill>
                </a:endParaRPr>
              </a:p>
              <a:p>
                <a:r>
                  <a:rPr lang="cs-CZ" sz="2000" b="0" dirty="0" smtClean="0">
                    <a:solidFill>
                      <a:srgbClr val="FF0000"/>
                    </a:solidFill>
                  </a:rPr>
                  <a:t>Vklad by se úročil 5 let a 230 dní.</a:t>
                </a: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1700808"/>
                <a:ext cx="7135938" cy="3193631"/>
              </a:xfrm>
              <a:prstGeom prst="rect">
                <a:avLst/>
              </a:prstGeom>
              <a:blipFill rotWithShape="1">
                <a:blip r:embed="rId3"/>
                <a:stretch>
                  <a:fillRect l="-940" b="-248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Šipka doprava 12">
            <a:hlinkClick r:id="rId4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c</a:t>
            </a:r>
            <a:endParaRPr lang="cs-CZ" dirty="0"/>
          </a:p>
        </p:txBody>
      </p:sp>
      <p:sp>
        <p:nvSpPr>
          <p:cNvPr id="14" name="Šipka nahoru 13">
            <a:hlinkClick r:id="rId5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432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291117" y="715056"/>
            <a:ext cx="70637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Do banky vložíme 700 000 Kč. Kolik let a dní by se tento vklad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musel úročit při 8% </a:t>
            </a:r>
            <a:r>
              <a:rPr lang="cs-CZ" sz="2000" dirty="0" err="1" smtClean="0">
                <a:solidFill>
                  <a:schemeClr val="accent1"/>
                </a:solidFill>
              </a:rPr>
              <a:t>p.a</a:t>
            </a:r>
            <a:r>
              <a:rPr lang="cs-CZ" sz="2000" dirty="0" smtClean="0">
                <a:solidFill>
                  <a:schemeClr val="accent1"/>
                </a:solidFill>
              </a:rPr>
              <a:t>. jestliže chceme získat 1 000 000 Kč?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Platíme navíc z úroků 15% daň.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313287" y="1856223"/>
                <a:ext cx="7139968" cy="11991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Použijeme vzorec, vyjádřený v předchozím příkladu: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𝑛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000" i="1">
                            <a:latin typeface="Cambria Math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cs-CZ" sz="2000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sz="200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cs-CZ" sz="2000" i="1">
                                <a:latin typeface="Cambria Math"/>
                              </a:rPr>
                              <m:t>𝐾</m:t>
                            </m:r>
                          </m:e>
                        </m:func>
                        <m:r>
                          <a:rPr lang="cs-CZ" sz="2000" i="1">
                            <a:latin typeface="Cambria Math"/>
                          </a:rPr>
                          <m:t>−</m:t>
                        </m:r>
                        <m:func>
                          <m:funcPr>
                            <m:ctrlPr>
                              <a:rPr lang="cs-CZ" sz="2000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sz="200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cs-CZ" sz="2000" i="1">
                                <a:latin typeface="Cambria Math"/>
                              </a:rPr>
                              <m:t>𝑃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cs-CZ" sz="2000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sz="200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cs-CZ" sz="2000" i="1">
                                <a:latin typeface="Cambria Math"/>
                              </a:rPr>
                              <m:t>(1+</m:t>
                            </m:r>
                            <m:r>
                              <a:rPr lang="cs-CZ" sz="2000" i="1">
                                <a:latin typeface="Cambria Math"/>
                              </a:rPr>
                              <m:t>𝑖</m:t>
                            </m:r>
                            <m:r>
                              <a:rPr lang="cs-CZ" sz="2000" i="1">
                                <a:latin typeface="Cambria Math"/>
                              </a:rPr>
                              <m:t>)</m:t>
                            </m:r>
                          </m:e>
                        </m:func>
                      </m:den>
                    </m:f>
                  </m:oMath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287" y="1856223"/>
                <a:ext cx="7139968" cy="1199174"/>
              </a:xfrm>
              <a:prstGeom prst="rect">
                <a:avLst/>
              </a:prstGeom>
              <a:blipFill rotWithShape="1">
                <a:blip r:embed="rId2"/>
                <a:stretch>
                  <a:fillRect l="-85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578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291117" y="715056"/>
            <a:ext cx="70637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Do banky vložíme 700 000 Kč. Kolik let a dní by se tento vklad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musel úročit při 8% </a:t>
            </a:r>
            <a:r>
              <a:rPr lang="cs-CZ" sz="2000" dirty="0" err="1" smtClean="0">
                <a:solidFill>
                  <a:schemeClr val="accent1"/>
                </a:solidFill>
              </a:rPr>
              <a:t>p.a</a:t>
            </a:r>
            <a:r>
              <a:rPr lang="cs-CZ" sz="2000" dirty="0" smtClean="0">
                <a:solidFill>
                  <a:schemeClr val="accent1"/>
                </a:solidFill>
              </a:rPr>
              <a:t>. jestliže chceme získat 1 000 000 Kč?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Platíme navíc z úroků 15% daň.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313287" y="1856223"/>
                <a:ext cx="7139968" cy="24302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Použijeme vzorec, vyjádřený v předchozím příkladu: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𝑛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000" i="1">
                            <a:latin typeface="Cambria Math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cs-CZ" sz="2000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sz="200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cs-CZ" sz="2000" i="1">
                                <a:latin typeface="Cambria Math"/>
                              </a:rPr>
                              <m:t>𝐾</m:t>
                            </m:r>
                          </m:e>
                        </m:func>
                        <m:r>
                          <a:rPr lang="cs-CZ" sz="2000" i="1">
                            <a:latin typeface="Cambria Math"/>
                          </a:rPr>
                          <m:t>−</m:t>
                        </m:r>
                        <m:func>
                          <m:funcPr>
                            <m:ctrlPr>
                              <a:rPr lang="cs-CZ" sz="2000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sz="200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cs-CZ" sz="2000" i="1">
                                <a:latin typeface="Cambria Math"/>
                              </a:rPr>
                              <m:t>𝑃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cs-CZ" sz="2000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sz="200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cs-CZ" sz="2000" i="1">
                                <a:latin typeface="Cambria Math"/>
                              </a:rPr>
                              <m:t>(1+</m:t>
                            </m:r>
                            <m:r>
                              <a:rPr lang="cs-CZ" sz="2000" i="1">
                                <a:latin typeface="Cambria Math"/>
                              </a:rPr>
                              <m:t>𝑖</m:t>
                            </m:r>
                            <m:r>
                              <a:rPr lang="cs-CZ" sz="2000" i="1">
                                <a:latin typeface="Cambria Math"/>
                              </a:rPr>
                              <m:t>)</m:t>
                            </m:r>
                          </m:e>
                        </m:func>
                      </m:den>
                    </m:f>
                  </m:oMath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Jestliže navíc nyní platíme daň z úroků, tuto daň promítneme i do</a:t>
                </a:r>
              </a:p>
              <a:p>
                <a:r>
                  <a:rPr lang="cs-CZ" sz="2000" dirty="0" smtClean="0"/>
                  <a:t>vzorce tak, že úrokovou míru vynásobíme číslem 0,85. Tím </a:t>
                </a:r>
              </a:p>
              <a:p>
                <a:r>
                  <a:rPr lang="cs-CZ" sz="2000" dirty="0" smtClean="0"/>
                  <a:t>máme čistý úrok bez daně.</a:t>
                </a:r>
              </a:p>
              <a:p>
                <a:endParaRPr lang="cs-CZ" sz="2000" dirty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287" y="1856223"/>
                <a:ext cx="7139968" cy="2430281"/>
              </a:xfrm>
              <a:prstGeom prst="rect">
                <a:avLst/>
              </a:prstGeom>
              <a:blipFill rotWithShape="1">
                <a:blip r:embed="rId2"/>
                <a:stretch>
                  <a:fillRect l="-85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614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291117" y="715056"/>
            <a:ext cx="70637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Do banky vložíme 700 000 Kč. Kolik let a dní by se tento vklad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musel úročit při 8% </a:t>
            </a:r>
            <a:r>
              <a:rPr lang="cs-CZ" sz="2000" dirty="0" err="1" smtClean="0">
                <a:solidFill>
                  <a:schemeClr val="accent1"/>
                </a:solidFill>
              </a:rPr>
              <a:t>p.a</a:t>
            </a:r>
            <a:r>
              <a:rPr lang="cs-CZ" sz="2000" dirty="0" smtClean="0">
                <a:solidFill>
                  <a:schemeClr val="accent1"/>
                </a:solidFill>
              </a:rPr>
              <a:t>. jestliže chceme získat 1 000 000 Kč?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Platíme navíc z úroků 15% daň.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313287" y="1856223"/>
                <a:ext cx="7139968" cy="36849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Použijeme vzorec, vyjádřený v předchozím příkladu: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𝑛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000" i="1">
                            <a:latin typeface="Cambria Math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cs-CZ" sz="2000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sz="200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cs-CZ" sz="2000" i="1">
                                <a:latin typeface="Cambria Math"/>
                              </a:rPr>
                              <m:t>𝐾</m:t>
                            </m:r>
                          </m:e>
                        </m:func>
                        <m:r>
                          <a:rPr lang="cs-CZ" sz="2000" i="1">
                            <a:latin typeface="Cambria Math"/>
                          </a:rPr>
                          <m:t>−</m:t>
                        </m:r>
                        <m:func>
                          <m:funcPr>
                            <m:ctrlPr>
                              <a:rPr lang="cs-CZ" sz="2000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sz="200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cs-CZ" sz="2000" i="1">
                                <a:latin typeface="Cambria Math"/>
                              </a:rPr>
                              <m:t>𝑃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cs-CZ" sz="2000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cs-CZ" sz="200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cs-CZ" sz="2000" i="1">
                                <a:latin typeface="Cambria Math"/>
                              </a:rPr>
                              <m:t>(1+</m:t>
                            </m:r>
                            <m:r>
                              <a:rPr lang="cs-CZ" sz="2000" i="1">
                                <a:latin typeface="Cambria Math"/>
                              </a:rPr>
                              <m:t>𝑖</m:t>
                            </m:r>
                            <m:r>
                              <a:rPr lang="cs-CZ" sz="2000" i="1">
                                <a:latin typeface="Cambria Math"/>
                              </a:rPr>
                              <m:t>)</m:t>
                            </m:r>
                          </m:e>
                        </m:func>
                      </m:den>
                    </m:f>
                  </m:oMath>
                </a14:m>
                <a:endParaRPr lang="cs-CZ" sz="2000" dirty="0" smtClean="0"/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Jestliže navíc nyní platíme daň z úroků, tuto daň promítneme i do</a:t>
                </a:r>
              </a:p>
              <a:p>
                <a:r>
                  <a:rPr lang="cs-CZ" sz="2000" dirty="0" smtClean="0"/>
                  <a:t>vzorce tak, že úrokovou míru vynásobíme číslem 0,85. Tím </a:t>
                </a:r>
              </a:p>
              <a:p>
                <a:r>
                  <a:rPr lang="cs-CZ" sz="2000" dirty="0" smtClean="0"/>
                  <a:t>máme čistý úrok bez daně.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i="1">
                          <a:latin typeface="Cambria Math"/>
                        </a:rPr>
                        <m:t>𝑛</m:t>
                      </m:r>
                      <m:r>
                        <a:rPr lang="cs-CZ" sz="20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𝐾</m:t>
                              </m:r>
                            </m:e>
                          </m:func>
                          <m:r>
                            <a:rPr lang="cs-CZ" sz="2000" i="1">
                              <a:latin typeface="Cambria Math"/>
                            </a:rPr>
                            <m:t>−</m:t>
                          </m:r>
                          <m:func>
                            <m:func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𝑃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(1+</m:t>
                              </m:r>
                              <m:r>
                                <a:rPr lang="cs-CZ" sz="2000" b="0" i="1" smtClean="0">
                                  <a:latin typeface="Cambria Math"/>
                                </a:rPr>
                                <m:t>0,85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cs-CZ" sz="2000" i="1">
                                  <a:latin typeface="Cambria Math"/>
                                </a:rPr>
                                <m:t>𝑖</m:t>
                              </m:r>
                              <m:r>
                                <a:rPr lang="cs-CZ" sz="2000" i="1">
                                  <a:latin typeface="Cambria Math"/>
                                </a:rPr>
                                <m:t>)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Do tohoto vzorce nyní dosadíme.</a:t>
                </a:r>
                <a:endParaRPr lang="cs-CZ" sz="2000" dirty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287" y="1856223"/>
                <a:ext cx="7139968" cy="3684920"/>
              </a:xfrm>
              <a:prstGeom prst="rect">
                <a:avLst/>
              </a:prstGeom>
              <a:blipFill rotWithShape="1">
                <a:blip r:embed="rId2"/>
                <a:stretch>
                  <a:fillRect l="-85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329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291117" y="715056"/>
            <a:ext cx="70637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Do banky vložíme 700 000 Kč. Kolik let a dní by se tento vklad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musel úročit při 8% </a:t>
            </a:r>
            <a:r>
              <a:rPr lang="cs-CZ" sz="2000" dirty="0" err="1" smtClean="0">
                <a:solidFill>
                  <a:schemeClr val="accent1"/>
                </a:solidFill>
              </a:rPr>
              <a:t>p.a</a:t>
            </a:r>
            <a:r>
              <a:rPr lang="cs-CZ" sz="2000" dirty="0" smtClean="0">
                <a:solidFill>
                  <a:schemeClr val="accent1"/>
                </a:solidFill>
              </a:rPr>
              <a:t>. jestliže chceme získat 1 000 000 Kč?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Platíme navíc z úroků 15% daň.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313286" y="1856223"/>
                <a:ext cx="6715097" cy="1962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i="1" smtClean="0">
                          <a:latin typeface="Cambria Math"/>
                        </a:rPr>
                        <m:t>𝑛</m:t>
                      </m:r>
                      <m:r>
                        <a:rPr lang="cs-CZ" sz="200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1000000</m:t>
                              </m:r>
                            </m:e>
                          </m:func>
                          <m:r>
                            <a:rPr lang="cs-CZ" sz="2000" i="1">
                              <a:latin typeface="Cambria Math"/>
                            </a:rPr>
                            <m:t>−</m:t>
                          </m:r>
                          <m:func>
                            <m:func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700000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(1+</m:t>
                              </m:r>
                              <m:r>
                                <a:rPr lang="cs-CZ" sz="2000" b="0" i="1" smtClean="0">
                                  <a:latin typeface="Cambria Math"/>
                                </a:rPr>
                                <m:t>0,85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∙0,08</m:t>
                              </m:r>
                              <m:r>
                                <a:rPr lang="cs-CZ" sz="2000" i="1">
                                  <a:latin typeface="Cambria Math"/>
                                </a:rPr>
                                <m:t>)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Dopočítáme n ze vzorce.</a:t>
                </a:r>
              </a:p>
              <a:p>
                <a:endParaRPr lang="cs-CZ" sz="2000" dirty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286" y="1856223"/>
                <a:ext cx="6715097" cy="1962525"/>
              </a:xfrm>
              <a:prstGeom prst="rect">
                <a:avLst/>
              </a:prstGeom>
              <a:blipFill rotWithShape="1">
                <a:blip r:embed="rId2"/>
                <a:stretch>
                  <a:fillRect l="-90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9778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291117" y="715056"/>
            <a:ext cx="70637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Do banky vložíme 700 000 Kč. Kolik let a dní by se tento vklad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musel úročit při 8% </a:t>
            </a:r>
            <a:r>
              <a:rPr lang="cs-CZ" sz="2000" dirty="0" err="1" smtClean="0">
                <a:solidFill>
                  <a:schemeClr val="accent1"/>
                </a:solidFill>
              </a:rPr>
              <a:t>p.a</a:t>
            </a:r>
            <a:r>
              <a:rPr lang="cs-CZ" sz="2000" dirty="0" smtClean="0">
                <a:solidFill>
                  <a:schemeClr val="accent1"/>
                </a:solidFill>
              </a:rPr>
              <a:t>. jestliže chceme získat 1 000 000 Kč?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Platíme navíc z úroků 15% daň.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313286" y="1856223"/>
                <a:ext cx="6715097" cy="2270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i="1" smtClean="0">
                          <a:latin typeface="Cambria Math"/>
                        </a:rPr>
                        <m:t>𝑛</m:t>
                      </m:r>
                      <m:r>
                        <a:rPr lang="cs-CZ" sz="200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1000000</m:t>
                              </m:r>
                            </m:e>
                          </m:func>
                          <m:r>
                            <a:rPr lang="cs-CZ" sz="2000" i="1">
                              <a:latin typeface="Cambria Math"/>
                            </a:rPr>
                            <m:t>−</m:t>
                          </m:r>
                          <m:func>
                            <m:func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700000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(1+</m:t>
                              </m:r>
                              <m:r>
                                <a:rPr lang="cs-CZ" sz="2000" b="0" i="1" smtClean="0">
                                  <a:latin typeface="Cambria Math"/>
                                </a:rPr>
                                <m:t>0,85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∙0,08</m:t>
                              </m:r>
                              <m:r>
                                <a:rPr lang="cs-CZ" sz="2000" i="1">
                                  <a:latin typeface="Cambria Math"/>
                                </a:rPr>
                                <m:t>)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Dopočítáme n ze vzorce.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=5,421602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286" y="1856223"/>
                <a:ext cx="6715097" cy="2270301"/>
              </a:xfrm>
              <a:prstGeom prst="rect">
                <a:avLst/>
              </a:prstGeom>
              <a:blipFill rotWithShape="1">
                <a:blip r:embed="rId2"/>
                <a:stretch>
                  <a:fillRect l="-90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112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291117" y="715056"/>
            <a:ext cx="70637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Do banky vložíme 700 000 Kč. Kolik let a dní by se tento vklad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musel úročit při 8% </a:t>
            </a:r>
            <a:r>
              <a:rPr lang="cs-CZ" sz="2000" dirty="0" err="1" smtClean="0">
                <a:solidFill>
                  <a:schemeClr val="accent1"/>
                </a:solidFill>
              </a:rPr>
              <a:t>p.a</a:t>
            </a:r>
            <a:r>
              <a:rPr lang="cs-CZ" sz="2000" dirty="0" smtClean="0">
                <a:solidFill>
                  <a:schemeClr val="accent1"/>
                </a:solidFill>
              </a:rPr>
              <a:t>. jestliže chceme získat 1 000 000 Kč?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Platíme navíc z úroků 15% daň.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313286" y="1856223"/>
                <a:ext cx="6715097" cy="3193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i="1" smtClean="0">
                          <a:latin typeface="Cambria Math"/>
                        </a:rPr>
                        <m:t>𝑛</m:t>
                      </m:r>
                      <m:r>
                        <a:rPr lang="cs-CZ" sz="200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1000000</m:t>
                              </m:r>
                            </m:e>
                          </m:func>
                          <m:r>
                            <a:rPr lang="cs-CZ" sz="2000" i="1">
                              <a:latin typeface="Cambria Math"/>
                            </a:rPr>
                            <m:t>−</m:t>
                          </m:r>
                          <m:func>
                            <m:func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700000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(1+</m:t>
                              </m:r>
                              <m:r>
                                <a:rPr lang="cs-CZ" sz="2000" b="0" i="1" smtClean="0">
                                  <a:latin typeface="Cambria Math"/>
                                </a:rPr>
                                <m:t>0,85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∙0,08</m:t>
                              </m:r>
                              <m:r>
                                <a:rPr lang="cs-CZ" sz="2000" i="1">
                                  <a:latin typeface="Cambria Math"/>
                                </a:rPr>
                                <m:t>)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Dopočítáme n ze vzorce.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=5,421602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Tedy 5 let a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360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∙0,421602</m:t>
                    </m:r>
                  </m:oMath>
                </a14:m>
                <a:endParaRPr lang="cs-CZ" sz="2000" dirty="0" smtClean="0"/>
              </a:p>
              <a:p>
                <a:endParaRPr lang="cs-CZ" sz="2000" dirty="0">
                  <a:solidFill>
                    <a:srgbClr val="FF0000"/>
                  </a:solidFill>
                </a:endParaRP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286" y="1856223"/>
                <a:ext cx="6715097" cy="3193631"/>
              </a:xfrm>
              <a:prstGeom prst="rect">
                <a:avLst/>
              </a:prstGeom>
              <a:blipFill rotWithShape="1">
                <a:blip r:embed="rId2"/>
                <a:stretch>
                  <a:fillRect l="-90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6979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2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291117" y="715056"/>
            <a:ext cx="70637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Do banky vložíme 700 000 Kč. Kolik let a dní by se tento vklad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musel úročit při 8% </a:t>
            </a:r>
            <a:r>
              <a:rPr lang="cs-CZ" sz="2000" dirty="0" err="1" smtClean="0">
                <a:solidFill>
                  <a:schemeClr val="accent1"/>
                </a:solidFill>
              </a:rPr>
              <a:t>p.a</a:t>
            </a:r>
            <a:r>
              <a:rPr lang="cs-CZ" sz="2000" dirty="0" smtClean="0">
                <a:solidFill>
                  <a:schemeClr val="accent1"/>
                </a:solidFill>
              </a:rPr>
              <a:t>. jestliže chceme získat 1 000 000 Kč?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Platíme navíc z úroků 15% daň.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313286" y="1856223"/>
                <a:ext cx="6715097" cy="35014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i="1" smtClean="0">
                          <a:latin typeface="Cambria Math"/>
                        </a:rPr>
                        <m:t>𝑛</m:t>
                      </m:r>
                      <m:r>
                        <a:rPr lang="cs-CZ" sz="200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1000000</m:t>
                              </m:r>
                            </m:e>
                          </m:func>
                          <m:r>
                            <a:rPr lang="cs-CZ" sz="2000" i="1">
                              <a:latin typeface="Cambria Math"/>
                            </a:rPr>
                            <m:t>−</m:t>
                          </m:r>
                          <m:func>
                            <m:func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700000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cs-CZ" sz="2000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i="1">
                                  <a:latin typeface="Cambria Math"/>
                                </a:rPr>
                                <m:t>(1+</m:t>
                              </m:r>
                              <m:r>
                                <a:rPr lang="cs-CZ" sz="2000" b="0" i="1" smtClean="0">
                                  <a:latin typeface="Cambria Math"/>
                                </a:rPr>
                                <m:t>0,85</m:t>
                              </m:r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∙0,08</m:t>
                              </m:r>
                              <m:r>
                                <a:rPr lang="cs-CZ" sz="2000" i="1">
                                  <a:latin typeface="Cambria Math"/>
                                </a:rPr>
                                <m:t>)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Dopočítáme n ze vzorce.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=5,421602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Tedy 5 let a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360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∙0,421602</m:t>
                    </m:r>
                  </m:oMath>
                </a14:m>
                <a:endParaRPr lang="cs-CZ" sz="2000" dirty="0" smtClean="0"/>
              </a:p>
              <a:p>
                <a:endParaRPr lang="cs-CZ" sz="2000" dirty="0">
                  <a:solidFill>
                    <a:srgbClr val="FF0000"/>
                  </a:solidFill>
                </a:endParaRPr>
              </a:p>
              <a:p>
                <a:r>
                  <a:rPr lang="cs-CZ" sz="2000" dirty="0" smtClean="0">
                    <a:solidFill>
                      <a:srgbClr val="FF0000"/>
                    </a:solidFill>
                  </a:rPr>
                  <a:t>Vklad se zúročí za 5 let a 152 dní.</a:t>
                </a:r>
                <a:endParaRPr lang="cs-CZ" sz="2000" dirty="0">
                  <a:solidFill>
                    <a:srgbClr val="FF0000"/>
                  </a:solidFill>
                </a:endParaRP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286" y="1856223"/>
                <a:ext cx="6715097" cy="3501408"/>
              </a:xfrm>
              <a:prstGeom prst="rect">
                <a:avLst/>
              </a:prstGeom>
              <a:blipFill rotWithShape="1">
                <a:blip r:embed="rId2"/>
                <a:stretch>
                  <a:fillRect l="-90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nahoru 11">
            <a:hlinkClick r:id="rId3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Šipka doprava 14">
            <a:hlinkClick r:id="rId4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c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0056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403648" y="715056"/>
            <a:ext cx="67883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Paní </a:t>
            </a:r>
            <a:r>
              <a:rPr lang="cs-CZ" sz="2000" dirty="0" err="1" smtClean="0">
                <a:solidFill>
                  <a:schemeClr val="accent1"/>
                </a:solidFill>
              </a:rPr>
              <a:t>Maloušková</a:t>
            </a:r>
            <a:r>
              <a:rPr lang="cs-CZ" sz="2000" dirty="0" smtClean="0">
                <a:solidFill>
                  <a:schemeClr val="accent1"/>
                </a:solidFill>
              </a:rPr>
              <a:t> uložila začátkem roku na bankovní účet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částku 60 000 Kč s úrokovou mírou 3%. Vypočítejte výši kapitálu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na vkladní knížce za rok, jestliže úrokovací období je 1 měsíc.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1141569" y="2042375"/>
            <a:ext cx="76642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Úrokovací období je nyní měsíční. Takže počet úrokovacích období je 12.</a:t>
            </a:r>
          </a:p>
        </p:txBody>
      </p:sp>
    </p:spTree>
    <p:extLst>
      <p:ext uri="{BB962C8B-B14F-4D97-AF65-F5344CB8AC3E}">
        <p14:creationId xmlns:p14="http://schemas.microsoft.com/office/powerpoint/2010/main" val="157693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Šipka doprava 45">
            <a:hlinkClick r:id="" action="ppaction://hlinkshowjump?jump=nextslide"/>
          </p:cNvPr>
          <p:cNvSpPr/>
          <p:nvPr/>
        </p:nvSpPr>
        <p:spPr>
          <a:xfrm>
            <a:off x="8392723" y="1419984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   </a:t>
            </a:r>
            <a:endParaRPr lang="cs-CZ" dirty="0"/>
          </a:p>
        </p:txBody>
      </p:sp>
      <p:sp>
        <p:nvSpPr>
          <p:cNvPr id="51" name="Šipka doprava 50">
            <a:hlinkClick r:id="rId2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2" name="TextovéPole 1"/>
          <p:cNvSpPr txBox="1"/>
          <p:nvPr/>
        </p:nvSpPr>
        <p:spPr>
          <a:xfrm>
            <a:off x="2267744" y="366759"/>
            <a:ext cx="3796342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Příklady na složené úročení 2</a:t>
            </a:r>
            <a:endParaRPr lang="cs-CZ" sz="24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rId3" action="ppaction://hlinksldjump"/>
          </p:cNvPr>
          <p:cNvSpPr/>
          <p:nvPr/>
        </p:nvSpPr>
        <p:spPr>
          <a:xfrm>
            <a:off x="8392723" y="4558841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23" name="Šipka doprava 22">
            <a:hlinkClick r:id="rId4" action="ppaction://hlinksldjump"/>
          </p:cNvPr>
          <p:cNvSpPr/>
          <p:nvPr/>
        </p:nvSpPr>
        <p:spPr>
          <a:xfrm>
            <a:off x="8441042" y="3051719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043608" y="1246061"/>
                <a:ext cx="724249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Př.1: Kolik let a dní by se úročil vklad 72 000 Kč, abychom při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6</m:t>
                    </m:r>
                  </m:oMath>
                </a14:m>
                <a:r>
                  <a:rPr lang="cs-CZ" sz="2000" dirty="0" smtClean="0"/>
                  <a:t>% </a:t>
                </a:r>
                <a:r>
                  <a:rPr lang="cs-CZ" sz="2000" dirty="0" err="1" smtClean="0"/>
                  <a:t>p.a</a:t>
                </a:r>
                <a:r>
                  <a:rPr lang="cs-CZ" sz="2000" dirty="0" smtClean="0"/>
                  <a:t>.</a:t>
                </a:r>
              </a:p>
              <a:p>
                <a:r>
                  <a:rPr lang="cs-CZ" sz="2000" dirty="0" smtClean="0"/>
                  <a:t>získali 100 000 Kč?</a:t>
                </a:r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1246061"/>
                <a:ext cx="7242495" cy="707886"/>
              </a:xfrm>
              <a:prstGeom prst="rect">
                <a:avLst/>
              </a:prstGeom>
              <a:blipFill rotWithShape="1">
                <a:blip r:embed="rId5"/>
                <a:stretch>
                  <a:fillRect l="-842" t="-4274" r="-84" b="-1367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ovéPole 3"/>
          <p:cNvSpPr txBox="1"/>
          <p:nvPr/>
        </p:nvSpPr>
        <p:spPr>
          <a:xfrm>
            <a:off x="1043608" y="2564904"/>
            <a:ext cx="70637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Př.2: Do banky vložíme 700 000 Kč. Kolik let a dní by se tento vklad</a:t>
            </a:r>
          </a:p>
          <a:p>
            <a:r>
              <a:rPr lang="cs-CZ" sz="2000" dirty="0" smtClean="0"/>
              <a:t>musel úročit při 8% </a:t>
            </a:r>
            <a:r>
              <a:rPr lang="cs-CZ" sz="2000" dirty="0" err="1" smtClean="0"/>
              <a:t>p.a</a:t>
            </a:r>
            <a:r>
              <a:rPr lang="cs-CZ" sz="2000" dirty="0" smtClean="0"/>
              <a:t>. jestliže chceme získat 1 000 000 Kč? </a:t>
            </a:r>
          </a:p>
          <a:p>
            <a:r>
              <a:rPr lang="cs-CZ" sz="2000" dirty="0" smtClean="0"/>
              <a:t>Platíme navíc z úroků 15% daň.</a:t>
            </a:r>
            <a:endParaRPr lang="cs-CZ" sz="20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1046956" y="4164571"/>
            <a:ext cx="67883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Př.3: Paní </a:t>
            </a:r>
            <a:r>
              <a:rPr lang="cs-CZ" sz="2000" dirty="0" err="1" smtClean="0"/>
              <a:t>Maloušková</a:t>
            </a:r>
            <a:r>
              <a:rPr lang="cs-CZ" sz="2000" dirty="0" smtClean="0"/>
              <a:t> uložila začátkem roku na bankovní účet </a:t>
            </a:r>
          </a:p>
          <a:p>
            <a:r>
              <a:rPr lang="cs-CZ" sz="2000" dirty="0" smtClean="0"/>
              <a:t>částku 60 000 Kč s úrokovou mírou 3%. Vypočítejte výši kapitálu</a:t>
            </a:r>
          </a:p>
          <a:p>
            <a:r>
              <a:rPr lang="cs-CZ" sz="2000" dirty="0" smtClean="0"/>
              <a:t>na vkladní knížce za rok, jestliže úrokovací období je 1 měsíc.</a:t>
            </a: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403648" y="715056"/>
            <a:ext cx="67883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Paní </a:t>
            </a:r>
            <a:r>
              <a:rPr lang="cs-CZ" sz="2000" dirty="0" err="1" smtClean="0">
                <a:solidFill>
                  <a:schemeClr val="accent1"/>
                </a:solidFill>
              </a:rPr>
              <a:t>Maloušková</a:t>
            </a:r>
            <a:r>
              <a:rPr lang="cs-CZ" sz="2000" dirty="0" smtClean="0">
                <a:solidFill>
                  <a:schemeClr val="accent1"/>
                </a:solidFill>
              </a:rPr>
              <a:t> uložila začátkem roku na bankovní účet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částku 60 000 Kč s úrokovou mírou 3%. Vypočítejte výši kapitálu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na vkladní knížce za rok, jestliže úrokovací období je 1 měsíc.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141569" y="2042375"/>
                <a:ext cx="7664278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Úrokovací období je nyní měsíční. Takže počet úrokovacích období je 12.</a:t>
                </a:r>
              </a:p>
              <a:p>
                <a:r>
                  <a:rPr lang="cs-CZ" sz="2000" dirty="0" smtClean="0"/>
                  <a:t>Dosadíme do původního vzorce: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𝐾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(1+</m:t>
                        </m:r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)</m:t>
                        </m:r>
                      </m:e>
                      <m:sup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𝑛</m:t>
                        </m:r>
                      </m:sup>
                    </m:sSup>
                  </m:oMath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1569" y="2042375"/>
                <a:ext cx="7664278" cy="1015663"/>
              </a:xfrm>
              <a:prstGeom prst="rect">
                <a:avLst/>
              </a:prstGeom>
              <a:blipFill rotWithShape="1">
                <a:blip r:embed="rId2"/>
                <a:stretch>
                  <a:fillRect l="-795" t="-299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1708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403648" y="715056"/>
            <a:ext cx="67883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Paní </a:t>
            </a:r>
            <a:r>
              <a:rPr lang="cs-CZ" sz="2000" dirty="0" err="1" smtClean="0">
                <a:solidFill>
                  <a:schemeClr val="accent1"/>
                </a:solidFill>
              </a:rPr>
              <a:t>Maloušková</a:t>
            </a:r>
            <a:r>
              <a:rPr lang="cs-CZ" sz="2000" dirty="0" smtClean="0">
                <a:solidFill>
                  <a:schemeClr val="accent1"/>
                </a:solidFill>
              </a:rPr>
              <a:t> uložila začátkem roku na bankovní účet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částku 60 000 Kč s úrokovou mírou 3%. Vypočítejte výši kapitálu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na vkladní knížce za rok, jestliže úrokovací období je 1 měsíc.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141569" y="2042375"/>
                <a:ext cx="7664278" cy="16312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Úrokovací období je nyní měsíční. Takže počet úrokovacích období je 12.</a:t>
                </a:r>
              </a:p>
              <a:p>
                <a:r>
                  <a:rPr lang="cs-CZ" sz="2000" dirty="0" smtClean="0"/>
                  <a:t>Dosadíme do původního vzorce: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𝐾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(1+</m:t>
                        </m:r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)</m:t>
                        </m:r>
                      </m:e>
                      <m:sup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𝑛</m:t>
                        </m:r>
                      </m:sup>
                    </m:sSup>
                  </m:oMath>
                </a14:m>
                <a:endParaRPr lang="cs-CZ" sz="2000" dirty="0" smtClean="0"/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=60000∙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1+0,03</m:t>
                              </m:r>
                            </m:e>
                          </m:d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12</m:t>
                          </m:r>
                        </m:sup>
                      </m:sSup>
                    </m:oMath>
                  </m:oMathPara>
                </a14:m>
                <a:endParaRPr lang="cs-CZ" sz="2000" b="0" dirty="0" smtClean="0">
                  <a:ea typeface="Cambria Math"/>
                </a:endParaRPr>
              </a:p>
              <a:p>
                <a:endParaRPr lang="cs-CZ" sz="2000" dirty="0" smtClean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1569" y="2042375"/>
                <a:ext cx="7664278" cy="1631216"/>
              </a:xfrm>
              <a:prstGeom prst="rect">
                <a:avLst/>
              </a:prstGeom>
              <a:blipFill rotWithShape="1">
                <a:blip r:embed="rId2"/>
                <a:stretch>
                  <a:fillRect l="-795" t="-186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307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403648" y="715056"/>
            <a:ext cx="67883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Paní </a:t>
            </a:r>
            <a:r>
              <a:rPr lang="cs-CZ" sz="2000" dirty="0" err="1" smtClean="0">
                <a:solidFill>
                  <a:schemeClr val="accent1"/>
                </a:solidFill>
              </a:rPr>
              <a:t>Maloušková</a:t>
            </a:r>
            <a:r>
              <a:rPr lang="cs-CZ" sz="2000" dirty="0" smtClean="0">
                <a:solidFill>
                  <a:schemeClr val="accent1"/>
                </a:solidFill>
              </a:rPr>
              <a:t> uložila začátkem roku na bankovní účet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částku 60 000 Kč s úrokovou mírou 3%. Vypočítejte výši kapitálu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na vkladní knížce za rok, jestliže úrokovací období je 1 měsíc.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141569" y="2042375"/>
                <a:ext cx="7664278" cy="22467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Úrokovací období je nyní měsíční. Takže počet úrokovacích období je 12.</a:t>
                </a:r>
              </a:p>
              <a:p>
                <a:r>
                  <a:rPr lang="cs-CZ" sz="2000" dirty="0" smtClean="0"/>
                  <a:t>Dosadíme do původního vzorce: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𝐾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(1+</m:t>
                        </m:r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)</m:t>
                        </m:r>
                      </m:e>
                      <m:sup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𝑛</m:t>
                        </m:r>
                      </m:sup>
                    </m:sSup>
                  </m:oMath>
                </a14:m>
                <a:endParaRPr lang="cs-CZ" sz="2000" dirty="0" smtClean="0"/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=60000∙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1+0,03</m:t>
                              </m:r>
                            </m:e>
                          </m:d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12</m:t>
                          </m:r>
                        </m:sup>
                      </m:sSup>
                    </m:oMath>
                  </m:oMathPara>
                </a14:m>
                <a:endParaRPr lang="cs-CZ" sz="2000" b="0" dirty="0" smtClean="0">
                  <a:ea typeface="Cambria Math"/>
                </a:endParaRPr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=60000∙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1,03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12</m:t>
                          </m:r>
                        </m:sup>
                      </m:sSup>
                    </m:oMath>
                  </m:oMathPara>
                </a14:m>
                <a:endParaRPr lang="cs-CZ" sz="2000" b="0" dirty="0" smtClean="0">
                  <a:ea typeface="Cambria Math"/>
                </a:endParaRPr>
              </a:p>
              <a:p>
                <a:endParaRPr lang="cs-CZ" sz="2000" dirty="0" smtClean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1569" y="2042375"/>
                <a:ext cx="7664278" cy="2246769"/>
              </a:xfrm>
              <a:prstGeom prst="rect">
                <a:avLst/>
              </a:prstGeom>
              <a:blipFill rotWithShape="1">
                <a:blip r:embed="rId2"/>
                <a:stretch>
                  <a:fillRect l="-795" t="-13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6009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403648" y="715056"/>
            <a:ext cx="67883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Paní </a:t>
            </a:r>
            <a:r>
              <a:rPr lang="cs-CZ" sz="2000" dirty="0" err="1" smtClean="0">
                <a:solidFill>
                  <a:schemeClr val="accent1"/>
                </a:solidFill>
              </a:rPr>
              <a:t>Maloušková</a:t>
            </a:r>
            <a:r>
              <a:rPr lang="cs-CZ" sz="2000" dirty="0" smtClean="0">
                <a:solidFill>
                  <a:schemeClr val="accent1"/>
                </a:solidFill>
              </a:rPr>
              <a:t> uložila začátkem roku na bankovní účet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částku 60 000 Kč s úrokovou mírou 3%. Vypočítejte výši kapitálu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na vkladní knížce za rok, jestliže úrokovací období je 1 měsíc.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141569" y="2042375"/>
                <a:ext cx="7664278" cy="28623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Úrokovací období je nyní měsíční. Takže počet úrokovacích období je 12.</a:t>
                </a:r>
              </a:p>
              <a:p>
                <a:r>
                  <a:rPr lang="cs-CZ" sz="2000" dirty="0" smtClean="0"/>
                  <a:t>Dosadíme do původního vzorce: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𝐾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(1+</m:t>
                        </m:r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)</m:t>
                        </m:r>
                      </m:e>
                      <m:sup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𝑛</m:t>
                        </m:r>
                      </m:sup>
                    </m:sSup>
                  </m:oMath>
                </a14:m>
                <a:endParaRPr lang="cs-CZ" sz="2000" dirty="0" smtClean="0"/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=60000∙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1+0,03</m:t>
                              </m:r>
                            </m:e>
                          </m:d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12</m:t>
                          </m:r>
                        </m:sup>
                      </m:sSup>
                    </m:oMath>
                  </m:oMathPara>
                </a14:m>
                <a:endParaRPr lang="cs-CZ" sz="2000" b="0" dirty="0" smtClean="0">
                  <a:ea typeface="Cambria Math"/>
                </a:endParaRPr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=60000∙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1,03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12</m:t>
                          </m:r>
                        </m:sup>
                      </m:sSup>
                    </m:oMath>
                  </m:oMathPara>
                </a14:m>
                <a:endParaRPr lang="cs-CZ" sz="2000" b="0" dirty="0" smtClean="0">
                  <a:ea typeface="Cambria Math"/>
                </a:endParaRPr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≐85546 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1569" y="2042375"/>
                <a:ext cx="7664278" cy="2862322"/>
              </a:xfrm>
              <a:prstGeom prst="rect">
                <a:avLst/>
              </a:prstGeom>
              <a:blipFill rotWithShape="1">
                <a:blip r:embed="rId2"/>
                <a:stretch>
                  <a:fillRect l="-795" t="-10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1073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3: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1403648" y="715056"/>
            <a:ext cx="67883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Paní </a:t>
            </a:r>
            <a:r>
              <a:rPr lang="cs-CZ" sz="2000" dirty="0" err="1" smtClean="0">
                <a:solidFill>
                  <a:schemeClr val="accent1"/>
                </a:solidFill>
              </a:rPr>
              <a:t>Maloušková</a:t>
            </a:r>
            <a:r>
              <a:rPr lang="cs-CZ" sz="2000" dirty="0" smtClean="0">
                <a:solidFill>
                  <a:schemeClr val="accent1"/>
                </a:solidFill>
              </a:rPr>
              <a:t> uložila začátkem roku na bankovní účet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částku 60 000 Kč s úrokovou mírou 3%. Vypočítejte výši kapitálu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na vkladní knížce za rok, jestliže úrokovací období je 1 měsíc.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141569" y="2042375"/>
                <a:ext cx="7664278" cy="31700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Úrokovací období je nyní měsíční. Takže počet úrokovacích období je 12.</a:t>
                </a:r>
              </a:p>
              <a:p>
                <a:r>
                  <a:rPr lang="cs-CZ" sz="2000" dirty="0" smtClean="0"/>
                  <a:t>Dosadíme do původního vzorce: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𝐾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(1+</m:t>
                        </m:r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)</m:t>
                        </m:r>
                      </m:e>
                      <m:sup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𝑛</m:t>
                        </m:r>
                      </m:sup>
                    </m:sSup>
                  </m:oMath>
                </a14:m>
                <a:endParaRPr lang="cs-CZ" sz="2000" dirty="0" smtClean="0"/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=60000∙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1+0,03</m:t>
                              </m:r>
                            </m:e>
                          </m:d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12</m:t>
                          </m:r>
                        </m:sup>
                      </m:sSup>
                    </m:oMath>
                  </m:oMathPara>
                </a14:m>
                <a:endParaRPr lang="cs-CZ" sz="2000" b="0" dirty="0" smtClean="0">
                  <a:ea typeface="Cambria Math"/>
                </a:endParaRPr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=60000∙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1,03</m:t>
                          </m:r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12</m:t>
                          </m:r>
                        </m:sup>
                      </m:sSup>
                    </m:oMath>
                  </m:oMathPara>
                </a14:m>
                <a:endParaRPr lang="cs-CZ" sz="2000" b="0" dirty="0" smtClean="0">
                  <a:ea typeface="Cambria Math"/>
                </a:endParaRPr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≐85546 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>
                  <a:solidFill>
                    <a:srgbClr val="FF0000"/>
                  </a:solidFill>
                </a:endParaRPr>
              </a:p>
              <a:p>
                <a:r>
                  <a:rPr lang="cs-CZ" sz="2000" dirty="0" smtClean="0">
                    <a:solidFill>
                      <a:srgbClr val="FF0000"/>
                    </a:solidFill>
                  </a:rPr>
                  <a:t>Výše kapitálu za rok je 85 546 Kč.</a:t>
                </a:r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1569" y="2042375"/>
                <a:ext cx="7664278" cy="3170099"/>
              </a:xfrm>
              <a:prstGeom prst="rect">
                <a:avLst/>
              </a:prstGeom>
              <a:blipFill rotWithShape="1">
                <a:blip r:embed="rId2"/>
                <a:stretch>
                  <a:fillRect l="-795" t="-962" b="-250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Šipka doprava 12">
            <a:hlinkClick r:id="rId3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c</a:t>
            </a:r>
            <a:endParaRPr lang="cs-CZ" dirty="0"/>
          </a:p>
        </p:txBody>
      </p:sp>
      <p:sp>
        <p:nvSpPr>
          <p:cNvPr id="14" name="Šipka nahoru 13">
            <a:hlinkClick r:id="rId4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902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Matematika pro gymnázia-Posloupnosti a řady, Prometheus, 1995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187624" y="848901"/>
                <a:ext cx="724249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Kolik let a dní by se úročil vklad 72 000 Kč, abychom při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6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% </a:t>
                </a:r>
                <a:r>
                  <a:rPr lang="cs-CZ" sz="2000" dirty="0" err="1" smtClean="0">
                    <a:solidFill>
                      <a:schemeClr val="accent1"/>
                    </a:solidFill>
                  </a:rPr>
                  <a:t>p.a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získali 100 000 Kč?</a:t>
                </a:r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848901"/>
                <a:ext cx="7242495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926" t="-4310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187624" y="1700808"/>
                <a:ext cx="7135938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Platí vzorec: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𝐾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r>
                      <a:rPr lang="cs-CZ" sz="2000" b="0" i="1" smtClean="0">
                        <a:latin typeface="Cambria Math"/>
                      </a:rPr>
                      <m:t>𝑃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(1+</m:t>
                        </m:r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)</m:t>
                        </m:r>
                      </m:e>
                      <m: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𝑛</m:t>
                        </m:r>
                      </m:sup>
                    </m:sSup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Kde: K… konečná jistina,</a:t>
                </a:r>
              </a:p>
              <a:p>
                <a:r>
                  <a:rPr lang="cs-CZ" sz="2000" dirty="0" smtClean="0"/>
                  <a:t> P… počáteční jistina,</a:t>
                </a:r>
              </a:p>
              <a:p>
                <a:r>
                  <a:rPr lang="cs-CZ" sz="2000" dirty="0" smtClean="0"/>
                  <a:t> i… úroková míra,</a:t>
                </a:r>
              </a:p>
              <a:p>
                <a:r>
                  <a:rPr lang="cs-CZ" sz="2000" dirty="0" smtClean="0"/>
                  <a:t> n… počet období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Vyjádříme neznámou n ze vzorce.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1700808"/>
                <a:ext cx="7135938" cy="2554545"/>
              </a:xfrm>
              <a:prstGeom prst="rect">
                <a:avLst/>
              </a:prstGeom>
              <a:blipFill rotWithShape="1">
                <a:blip r:embed="rId3"/>
                <a:stretch>
                  <a:fillRect l="-940" t="-119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9372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187624" y="848901"/>
                <a:ext cx="724249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Kolik let a dní by se úročil vklad 72 000 Kč, abychom při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6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% </a:t>
                </a:r>
                <a:r>
                  <a:rPr lang="cs-CZ" sz="2000" dirty="0" err="1" smtClean="0">
                    <a:solidFill>
                      <a:schemeClr val="accent1"/>
                    </a:solidFill>
                  </a:rPr>
                  <a:t>p.a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získali 100 000 Kč?</a:t>
                </a:r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848901"/>
                <a:ext cx="7242495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926" t="-4310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187624" y="1700808"/>
                <a:ext cx="7135938" cy="37442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000" dirty="0" smtClean="0"/>
                  <a:t>Platí vzorec: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𝐾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r>
                      <a:rPr lang="cs-CZ" sz="2000" b="0" i="1" smtClean="0">
                        <a:latin typeface="Cambria Math"/>
                      </a:rPr>
                      <m:t>𝑃</m:t>
                    </m:r>
                    <m:r>
                      <a:rPr lang="cs-CZ" sz="2000" b="0" i="1" smtClean="0"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cs-CZ" sz="20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(1+</m:t>
                        </m:r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𝑖</m:t>
                        </m:r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)</m:t>
                        </m:r>
                      </m:e>
                      <m:sup>
                        <m:r>
                          <a:rPr lang="cs-CZ" sz="2000" b="0" i="1" smtClean="0">
                            <a:latin typeface="Cambria Math"/>
                            <a:ea typeface="Cambria Math"/>
                          </a:rPr>
                          <m:t>𝑛</m:t>
                        </m:r>
                      </m:sup>
                    </m:sSup>
                  </m:oMath>
                </a14:m>
                <a:endParaRPr lang="cs-CZ" sz="2000" dirty="0" smtClean="0"/>
              </a:p>
              <a:p>
                <a:r>
                  <a:rPr lang="cs-CZ" sz="2000" dirty="0" smtClean="0"/>
                  <a:t>Kde: K… konečná jistina,</a:t>
                </a:r>
              </a:p>
              <a:p>
                <a:r>
                  <a:rPr lang="cs-CZ" sz="2000" dirty="0" smtClean="0"/>
                  <a:t> P… počáteční jistina,</a:t>
                </a:r>
              </a:p>
              <a:p>
                <a:r>
                  <a:rPr lang="cs-CZ" sz="2000" dirty="0" smtClean="0"/>
                  <a:t> i… úroková míra,</a:t>
                </a:r>
              </a:p>
              <a:p>
                <a:r>
                  <a:rPr lang="cs-CZ" sz="2000" dirty="0" smtClean="0"/>
                  <a:t> n… počet období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Vyjádříme neznámou n ze vzorce.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𝐾</m:t>
                          </m:r>
                        </m:num>
                        <m:den>
                          <m:r>
                            <a:rPr lang="cs-CZ" sz="2000" b="0" i="1" smtClean="0">
                              <a:latin typeface="Cambria Math"/>
                            </a:rPr>
                            <m:t>𝑃</m:t>
                          </m:r>
                        </m:den>
                      </m:f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1+</m:t>
                              </m:r>
                              <m:r>
                                <a:rPr lang="cs-CZ" sz="2000" b="0" i="1" smtClean="0">
                                  <a:latin typeface="Cambria Math"/>
                                </a:rPr>
                                <m:t>𝑖</m:t>
                              </m:r>
                            </m:e>
                          </m:d>
                        </m:e>
                        <m:sup>
                          <m:r>
                            <a:rPr lang="cs-CZ" sz="2000" b="0" i="1" smtClean="0">
                              <a:latin typeface="Cambria Math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cs-CZ" sz="2000" b="0" dirty="0" smtClean="0"/>
              </a:p>
              <a:p>
                <a:endParaRPr lang="cs-CZ" sz="2000" dirty="0"/>
              </a:p>
              <a:p>
                <a:r>
                  <a:rPr lang="cs-CZ" sz="2000" b="0" dirty="0" smtClean="0"/>
                  <a:t>Obě strany rovnice zlogaritmujeme.</a:t>
                </a: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1700808"/>
                <a:ext cx="7135938" cy="3744295"/>
              </a:xfrm>
              <a:prstGeom prst="rect">
                <a:avLst/>
              </a:prstGeom>
              <a:blipFill rotWithShape="1">
                <a:blip r:embed="rId3"/>
                <a:stretch>
                  <a:fillRect l="-940" t="-814" b="-195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0743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187624" y="848901"/>
                <a:ext cx="724249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Kolik let a dní by se úročil vklad 72 000 Kč, abychom při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6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% </a:t>
                </a:r>
                <a:r>
                  <a:rPr lang="cs-CZ" sz="2000" dirty="0" err="1" smtClean="0">
                    <a:solidFill>
                      <a:schemeClr val="accent1"/>
                    </a:solidFill>
                  </a:rPr>
                  <a:t>p.a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získali 100 000 Kč?</a:t>
                </a:r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848901"/>
                <a:ext cx="7242495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926" t="-4310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187624" y="1700808"/>
                <a:ext cx="7135938" cy="15898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cs-CZ" sz="2000" i="0" smtClean="0">
                              <a:latin typeface="Cambria Math"/>
                            </a:rPr>
                            <m:t>log</m:t>
                          </m:r>
                        </m:fName>
                        <m:e>
                          <m:f>
                            <m:fPr>
                              <m:ctrlPr>
                                <a:rPr lang="cs-CZ" sz="200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𝐾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𝑃</m:t>
                              </m:r>
                            </m:den>
                          </m:f>
                          <m:r>
                            <a:rPr lang="cs-CZ" sz="2000" b="0" i="1" smtClean="0">
                              <a:latin typeface="Cambria Math"/>
                            </a:rPr>
                            <m:t>=</m:t>
                          </m:r>
                          <m:func>
                            <m:func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sSup>
                                <m:sSupPr>
                                  <m:ctrlPr>
                                    <a:rPr lang="cs-CZ" sz="2000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2000" b="0" i="1" smtClean="0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2000" b="0" i="1" smtClean="0">
                                          <a:latin typeface="Cambria Math"/>
                                        </a:rPr>
                                        <m:t>1+</m:t>
                                      </m:r>
                                      <m:r>
                                        <a:rPr lang="cs-CZ" sz="2000" b="0" i="1" smtClean="0">
                                          <a:latin typeface="Cambria Math"/>
                                        </a:rPr>
                                        <m:t>𝑖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2000" b="0" i="1" smtClean="0">
                                      <a:latin typeface="Cambria Math"/>
                                    </a:rPr>
                                    <m:t>𝑛</m:t>
                                  </m:r>
                                </m:sup>
                              </m:sSup>
                            </m:e>
                          </m:func>
                        </m:e>
                      </m:func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b="0" dirty="0" smtClean="0"/>
                  <a:t>Upravíme podle pravidel počítání s logaritmy</a:t>
                </a:r>
              </a:p>
              <a:p>
                <a:endParaRPr lang="cs-CZ" sz="2000" b="0" dirty="0" smtClean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1700808"/>
                <a:ext cx="7135938" cy="1589859"/>
              </a:xfrm>
              <a:prstGeom prst="rect">
                <a:avLst/>
              </a:prstGeom>
              <a:blipFill rotWithShape="1">
                <a:blip r:embed="rId3"/>
                <a:stretch>
                  <a:fillRect l="-94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1780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187624" y="848901"/>
                <a:ext cx="724249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Kolik let a dní by se úročil vklad 72 000 Kč, abychom při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6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% </a:t>
                </a:r>
                <a:r>
                  <a:rPr lang="cs-CZ" sz="2000" dirty="0" err="1" smtClean="0">
                    <a:solidFill>
                      <a:schemeClr val="accent1"/>
                    </a:solidFill>
                  </a:rPr>
                  <a:t>p.a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získali 100 000 Kč?</a:t>
                </a:r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848901"/>
                <a:ext cx="7242495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926" t="-4310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187624" y="1700808"/>
                <a:ext cx="7135938" cy="28209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cs-CZ" sz="2000" i="0" smtClean="0">
                              <a:latin typeface="Cambria Math"/>
                            </a:rPr>
                            <m:t>log</m:t>
                          </m:r>
                        </m:fName>
                        <m:e>
                          <m:f>
                            <m:fPr>
                              <m:ctrlPr>
                                <a:rPr lang="cs-CZ" sz="200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𝐾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𝑃</m:t>
                              </m:r>
                            </m:den>
                          </m:f>
                          <m:r>
                            <a:rPr lang="cs-CZ" sz="2000" b="0" i="1" smtClean="0">
                              <a:latin typeface="Cambria Math"/>
                            </a:rPr>
                            <m:t>=</m:t>
                          </m:r>
                          <m:func>
                            <m:func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sSup>
                                <m:sSupPr>
                                  <m:ctrlPr>
                                    <a:rPr lang="cs-CZ" sz="2000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2000" b="0" i="1" smtClean="0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2000" b="0" i="1" smtClean="0">
                                          <a:latin typeface="Cambria Math"/>
                                        </a:rPr>
                                        <m:t>1+</m:t>
                                      </m:r>
                                      <m:r>
                                        <a:rPr lang="cs-CZ" sz="2000" b="0" i="1" smtClean="0">
                                          <a:latin typeface="Cambria Math"/>
                                        </a:rPr>
                                        <m:t>𝑖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2000" b="0" i="1" smtClean="0">
                                      <a:latin typeface="Cambria Math"/>
                                    </a:rPr>
                                    <m:t>𝑛</m:t>
                                  </m:r>
                                </m:sup>
                              </m:sSup>
                            </m:e>
                          </m:func>
                        </m:e>
                      </m:func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b="0" dirty="0" smtClean="0"/>
                  <a:t>Upravíme podle pravidel počítání s logaritmy</a:t>
                </a:r>
              </a:p>
              <a:p>
                <a:endParaRPr lang="cs-C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cs-CZ" sz="2000" b="0" i="0" smtClean="0">
                              <a:latin typeface="Cambria Math"/>
                            </a:rPr>
                            <m:t>log</m:t>
                          </m:r>
                        </m:fName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𝐾</m:t>
                          </m:r>
                        </m:e>
                      </m:func>
                      <m:r>
                        <a:rPr lang="cs-CZ" sz="2000" b="0" i="1" smtClean="0">
                          <a:latin typeface="Cambria Math"/>
                        </a:rPr>
                        <m:t>−</m:t>
                      </m:r>
                      <m:func>
                        <m:func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cs-CZ" sz="2000" b="0" i="0" smtClean="0">
                              <a:latin typeface="Cambria Math"/>
                            </a:rPr>
                            <m:t>log</m:t>
                          </m:r>
                        </m:fName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𝑃</m:t>
                          </m:r>
                        </m:e>
                      </m:func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func>
                        <m:func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cs-CZ" sz="2000" b="0" i="0" smtClean="0">
                              <a:latin typeface="Cambria Math"/>
                              <a:ea typeface="Cambria Math"/>
                            </a:rPr>
                            <m:t>log</m:t>
                          </m:r>
                        </m:fName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(1+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cs-CZ" sz="2000" b="0" dirty="0" smtClean="0"/>
              </a:p>
              <a:p>
                <a:endParaRPr lang="cs-CZ" sz="2000" b="0" dirty="0" smtClean="0"/>
              </a:p>
              <a:p>
                <a:r>
                  <a:rPr lang="cs-CZ" sz="2000" dirty="0" smtClean="0"/>
                  <a:t>Vyjádříme neznámou n.</a:t>
                </a:r>
              </a:p>
              <a:p>
                <a:endParaRPr lang="cs-CZ" sz="2000" b="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1700808"/>
                <a:ext cx="7135938" cy="2820965"/>
              </a:xfrm>
              <a:prstGeom prst="rect">
                <a:avLst/>
              </a:prstGeom>
              <a:blipFill rotWithShape="1">
                <a:blip r:embed="rId3"/>
                <a:stretch>
                  <a:fillRect l="-94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887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187624" y="848901"/>
                <a:ext cx="724249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Kolik let a dní by se úročil vklad 72 000 Kč, abychom při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6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% </a:t>
                </a:r>
                <a:r>
                  <a:rPr lang="cs-CZ" sz="2000" dirty="0" err="1" smtClean="0">
                    <a:solidFill>
                      <a:schemeClr val="accent1"/>
                    </a:solidFill>
                  </a:rPr>
                  <a:t>p.a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získali 100 000 Kč?</a:t>
                </a:r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848901"/>
                <a:ext cx="7242495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926" t="-4310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187624" y="1700808"/>
                <a:ext cx="7135938" cy="40756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cs-CZ" sz="20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cs-CZ" sz="2000" i="0" smtClean="0">
                              <a:latin typeface="Cambria Math"/>
                            </a:rPr>
                            <m:t>log</m:t>
                          </m:r>
                        </m:fName>
                        <m:e>
                          <m:f>
                            <m:fPr>
                              <m:ctrlPr>
                                <a:rPr lang="cs-CZ" sz="200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𝐾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𝑃</m:t>
                              </m:r>
                            </m:den>
                          </m:f>
                          <m:r>
                            <a:rPr lang="cs-CZ" sz="2000" b="0" i="1" smtClean="0">
                              <a:latin typeface="Cambria Math"/>
                            </a:rPr>
                            <m:t>=</m:t>
                          </m:r>
                          <m:func>
                            <m:func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sSup>
                                <m:sSupPr>
                                  <m:ctrlPr>
                                    <a:rPr lang="cs-CZ" sz="2000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2000" b="0" i="1" smtClean="0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2000" b="0" i="1" smtClean="0">
                                          <a:latin typeface="Cambria Math"/>
                                        </a:rPr>
                                        <m:t>1+</m:t>
                                      </m:r>
                                      <m:r>
                                        <a:rPr lang="cs-CZ" sz="2000" b="0" i="1" smtClean="0">
                                          <a:latin typeface="Cambria Math"/>
                                        </a:rPr>
                                        <m:t>𝑖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2000" b="0" i="1" smtClean="0">
                                      <a:latin typeface="Cambria Math"/>
                                    </a:rPr>
                                    <m:t>𝑛</m:t>
                                  </m:r>
                                </m:sup>
                              </m:sSup>
                            </m:e>
                          </m:func>
                        </m:e>
                      </m:func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b="0" dirty="0" smtClean="0"/>
                  <a:t>Upravíme podle pravidel počítání s logaritmy</a:t>
                </a:r>
              </a:p>
              <a:p>
                <a:endParaRPr lang="cs-CZ" sz="20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cs-CZ" sz="2000" b="0" i="0" smtClean="0">
                              <a:latin typeface="Cambria Math"/>
                            </a:rPr>
                            <m:t>log</m:t>
                          </m:r>
                        </m:fName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𝐾</m:t>
                          </m:r>
                        </m:e>
                      </m:func>
                      <m:r>
                        <a:rPr lang="cs-CZ" sz="2000" b="0" i="1" smtClean="0">
                          <a:latin typeface="Cambria Math"/>
                        </a:rPr>
                        <m:t>−</m:t>
                      </m:r>
                      <m:func>
                        <m:func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cs-CZ" sz="2000" b="0" i="0" smtClean="0">
                              <a:latin typeface="Cambria Math"/>
                            </a:rPr>
                            <m:t>log</m:t>
                          </m:r>
                        </m:fName>
                        <m:e>
                          <m:r>
                            <a:rPr lang="cs-CZ" sz="2000" b="0" i="1" smtClean="0">
                              <a:latin typeface="Cambria Math"/>
                            </a:rPr>
                            <m:t>𝑃</m:t>
                          </m:r>
                        </m:e>
                      </m:func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func>
                        <m:func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cs-CZ" sz="2000" b="0" i="0" smtClean="0">
                              <a:latin typeface="Cambria Math"/>
                              <a:ea typeface="Cambria Math"/>
                            </a:rPr>
                            <m:t>log</m:t>
                          </m:r>
                        </m:fName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(1+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cs-CZ" sz="2000" b="0" dirty="0" smtClean="0"/>
              </a:p>
              <a:p>
                <a:endParaRPr lang="cs-CZ" sz="2000" b="0" dirty="0" smtClean="0"/>
              </a:p>
              <a:p>
                <a:r>
                  <a:rPr lang="cs-CZ" sz="2000" dirty="0" smtClean="0"/>
                  <a:t>Vyjádříme neznámou n.</a:t>
                </a:r>
              </a:p>
              <a:p>
                <a:endParaRPr lang="cs-CZ" sz="2000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</m:func>
                          <m:r>
                            <a:rPr lang="cs-CZ" sz="2000" b="0" i="1" smtClean="0">
                              <a:latin typeface="Cambria Math"/>
                            </a:rPr>
                            <m:t>−</m:t>
                          </m:r>
                          <m:func>
                            <m:func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𝑃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(1+</m:t>
                              </m:r>
                              <m:r>
                                <a:rPr lang="cs-CZ" sz="2000" b="0" i="1" smtClean="0">
                                  <a:latin typeface="Cambria Math"/>
                                </a:rPr>
                                <m:t>𝑖</m:t>
                              </m:r>
                              <m:r>
                                <a:rPr lang="cs-CZ" sz="2000" b="0" i="1" smtClean="0">
                                  <a:latin typeface="Cambria Math"/>
                                </a:rPr>
                                <m:t>)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cs-CZ" sz="2000" b="0" dirty="0" smtClean="0"/>
              </a:p>
              <a:p>
                <a:endParaRPr lang="cs-CZ" sz="2000" dirty="0"/>
              </a:p>
              <a:p>
                <a:r>
                  <a:rPr lang="cs-CZ" sz="2000" b="0" dirty="0" smtClean="0"/>
                  <a:t>Do tohoto vztahu nyní dosadíme.</a:t>
                </a: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1700808"/>
                <a:ext cx="7135938" cy="4075603"/>
              </a:xfrm>
              <a:prstGeom prst="rect">
                <a:avLst/>
              </a:prstGeom>
              <a:blipFill rotWithShape="1">
                <a:blip r:embed="rId3"/>
                <a:stretch>
                  <a:fillRect l="-940" b="-164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459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187624" y="848901"/>
                <a:ext cx="724249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Kolik let a dní by se úročil vklad 72 000 Kč, abychom při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6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% </a:t>
                </a:r>
                <a:r>
                  <a:rPr lang="cs-CZ" sz="2000" dirty="0" err="1" smtClean="0">
                    <a:solidFill>
                      <a:schemeClr val="accent1"/>
                    </a:solidFill>
                  </a:rPr>
                  <a:t>p.a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získali 100 000 Kč?</a:t>
                </a:r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848901"/>
                <a:ext cx="7242495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926" t="-4310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187624" y="1700808"/>
                <a:ext cx="7135938" cy="16547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100000</m:t>
                              </m:r>
                            </m:e>
                          </m:func>
                          <m:r>
                            <a:rPr lang="cs-CZ" sz="2000" b="0" i="1" smtClean="0">
                              <a:latin typeface="Cambria Math"/>
                            </a:rPr>
                            <m:t>−</m:t>
                          </m:r>
                          <m:func>
                            <m:func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72000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(1+0,06)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cs-CZ" sz="2000" b="0" dirty="0" smtClean="0"/>
              </a:p>
              <a:p>
                <a:endParaRPr lang="cs-CZ" sz="2000" dirty="0"/>
              </a:p>
              <a:p>
                <a:r>
                  <a:rPr lang="cs-CZ" sz="2000" b="0" dirty="0" smtClean="0"/>
                  <a:t>Vypočítáme přibližnou hodnotu n.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1700808"/>
                <a:ext cx="7135938" cy="1654748"/>
              </a:xfrm>
              <a:prstGeom prst="rect">
                <a:avLst/>
              </a:prstGeom>
              <a:blipFill rotWithShape="1">
                <a:blip r:embed="rId3"/>
                <a:stretch>
                  <a:fillRect l="-94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506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1: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1187624" y="848901"/>
                <a:ext cx="724249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Př.1: Kolik let a dní by se úročil vklad 72 000 Kč, abychom při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solidFill>
                          <a:schemeClr val="accent1"/>
                        </a:solidFill>
                        <a:latin typeface="Cambria Math"/>
                      </a:rPr>
                      <m:t>6</m:t>
                    </m:r>
                  </m:oMath>
                </a14:m>
                <a:r>
                  <a:rPr lang="cs-CZ" sz="2000" dirty="0" smtClean="0">
                    <a:solidFill>
                      <a:schemeClr val="accent1"/>
                    </a:solidFill>
                  </a:rPr>
                  <a:t>% </a:t>
                </a:r>
                <a:r>
                  <a:rPr lang="cs-CZ" sz="2000" dirty="0" err="1" smtClean="0">
                    <a:solidFill>
                      <a:schemeClr val="accent1"/>
                    </a:solidFill>
                  </a:rPr>
                  <a:t>p.a</a:t>
                </a:r>
                <a:r>
                  <a:rPr lang="cs-CZ" sz="2000" dirty="0" smtClean="0">
                    <a:solidFill>
                      <a:schemeClr val="accent1"/>
                    </a:solidFill>
                  </a:rPr>
                  <a:t>.</a:t>
                </a:r>
              </a:p>
              <a:p>
                <a:r>
                  <a:rPr lang="cs-CZ" sz="2000" dirty="0" smtClean="0">
                    <a:solidFill>
                      <a:schemeClr val="accent1"/>
                    </a:solidFill>
                  </a:rPr>
                  <a:t>získali 100 000 Kč?</a:t>
                </a:r>
                <a:endParaRPr lang="cs-CZ" sz="20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848901"/>
                <a:ext cx="7242495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926" t="-4310" b="-146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1187624" y="1700808"/>
                <a:ext cx="7135938" cy="2270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100000</m:t>
                              </m:r>
                            </m:e>
                          </m:func>
                          <m:r>
                            <a:rPr lang="cs-CZ" sz="2000" b="0" i="1" smtClean="0">
                              <a:latin typeface="Cambria Math"/>
                            </a:rPr>
                            <m:t>−</m:t>
                          </m:r>
                          <m:func>
                            <m:func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72000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cs-CZ" sz="2000" b="0" i="0" smtClean="0">
                                  <a:latin typeface="Cambria Math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(1+0,06)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cs-CZ" sz="2000" b="0" dirty="0" smtClean="0"/>
              </a:p>
              <a:p>
                <a:endParaRPr lang="cs-CZ" sz="2000" dirty="0"/>
              </a:p>
              <a:p>
                <a:r>
                  <a:rPr lang="cs-CZ" sz="2000" b="0" dirty="0" smtClean="0"/>
                  <a:t>Vypočítáme přibližnou hodnotu n.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𝑛</m:t>
                      </m:r>
                      <m:r>
                        <a:rPr lang="cs-CZ" sz="2000" b="0" i="1" smtClean="0">
                          <a:latin typeface="Cambria Math"/>
                        </a:rPr>
                        <m:t>=5,637724776</m:t>
                      </m:r>
                    </m:oMath>
                  </m:oMathPara>
                </a14:m>
                <a:endParaRPr lang="cs-CZ" sz="2000" b="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1700808"/>
                <a:ext cx="7135938" cy="2270301"/>
              </a:xfrm>
              <a:prstGeom prst="rect">
                <a:avLst/>
              </a:prstGeom>
              <a:blipFill rotWithShape="1">
                <a:blip r:embed="rId3"/>
                <a:stretch>
                  <a:fillRect l="-94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3387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10762</TotalTime>
  <Words>1790</Words>
  <Application>Microsoft Office PowerPoint</Application>
  <PresentationFormat>Předvádění na obrazovce (4:3)</PresentationFormat>
  <Paragraphs>239</Paragraphs>
  <Slides>25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26" baseType="lpstr">
      <vt:lpstr>Motiv sady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Uživatel</cp:lastModifiedBy>
  <cp:revision>387</cp:revision>
  <dcterms:created xsi:type="dcterms:W3CDTF">2013-03-10T17:32:36Z</dcterms:created>
  <dcterms:modified xsi:type="dcterms:W3CDTF">2013-06-26T20:37:37Z</dcterms:modified>
</cp:coreProperties>
</file>