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861" r:id="rId4"/>
    <p:sldId id="862" r:id="rId5"/>
    <p:sldId id="863" r:id="rId6"/>
    <p:sldId id="864" r:id="rId7"/>
    <p:sldId id="865" r:id="rId8"/>
    <p:sldId id="866" r:id="rId9"/>
    <p:sldId id="867" r:id="rId10"/>
    <p:sldId id="868" r:id="rId11"/>
    <p:sldId id="870" r:id="rId12"/>
    <p:sldId id="869" r:id="rId13"/>
    <p:sldId id="871" r:id="rId14"/>
    <p:sldId id="872" r:id="rId15"/>
    <p:sldId id="873" r:id="rId16"/>
    <p:sldId id="874" r:id="rId17"/>
    <p:sldId id="875" r:id="rId18"/>
    <p:sldId id="876" r:id="rId19"/>
    <p:sldId id="877" r:id="rId20"/>
    <p:sldId id="878" r:id="rId21"/>
    <p:sldId id="879" r:id="rId22"/>
    <p:sldId id="880" r:id="rId23"/>
    <p:sldId id="881" r:id="rId24"/>
    <p:sldId id="882" r:id="rId25"/>
    <p:sldId id="883" r:id="rId26"/>
    <p:sldId id="884" r:id="rId27"/>
    <p:sldId id="885" r:id="rId28"/>
    <p:sldId id="886" r:id="rId29"/>
    <p:sldId id="887" r:id="rId30"/>
    <p:sldId id="288" r:id="rId31"/>
  </p:sldIdLst>
  <p:sldSz cx="9144000" cy="6858000" type="screen4x3"/>
  <p:notesSz cx="6858000" cy="9144000"/>
  <p:defaultTextStyle>
    <a:defPPr>
      <a:defRPr lang="cs-CZ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1200" y="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82296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95536" y="2132856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ŠKOLA:			</a:t>
            </a:r>
            <a:r>
              <a:rPr lang="cs-CZ" dirty="0" smtClean="0"/>
              <a:t>Městská </a:t>
            </a:r>
            <a:r>
              <a:rPr lang="cs-CZ" dirty="0"/>
              <a:t>střední odborná škola, Klobouky u Brna,    </a:t>
            </a:r>
          </a:p>
          <a:p>
            <a:r>
              <a:rPr lang="cs-CZ" dirty="0"/>
              <a:t>			</a:t>
            </a:r>
            <a:r>
              <a:rPr lang="cs-CZ" dirty="0" smtClean="0"/>
              <a:t>nám</a:t>
            </a:r>
            <a:r>
              <a:rPr lang="cs-CZ" dirty="0"/>
              <a:t>. Míru 6, příspěvková </a:t>
            </a:r>
            <a:r>
              <a:rPr lang="cs-CZ" dirty="0" smtClean="0"/>
              <a:t>organizace</a:t>
            </a:r>
          </a:p>
          <a:p>
            <a:r>
              <a:rPr lang="cs-CZ" dirty="0"/>
              <a:t>ČÍSLO PROJEKTU:		CZ.1.07/1.5.00/34.1020</a:t>
            </a:r>
          </a:p>
          <a:p>
            <a:r>
              <a:rPr lang="cs-CZ" dirty="0"/>
              <a:t>NÁZEV PROJEKTU:		Peníze do škol</a:t>
            </a:r>
          </a:p>
          <a:p>
            <a:r>
              <a:rPr lang="cs-CZ" dirty="0"/>
              <a:t>ČÍSLO ŠABLONY:		III/2 Inovace a zkvalitnění výuky prostřednictvím ICT</a:t>
            </a:r>
          </a:p>
          <a:p>
            <a:r>
              <a:rPr lang="cs-CZ" dirty="0"/>
              <a:t>AUTOR:			</a:t>
            </a:r>
            <a:r>
              <a:rPr lang="cs-CZ" dirty="0" smtClean="0"/>
              <a:t>Mgr. Vítězslav Kurz</a:t>
            </a:r>
            <a:r>
              <a:rPr lang="cs-CZ" dirty="0"/>
              <a:t>	</a:t>
            </a:r>
          </a:p>
          <a:p>
            <a:r>
              <a:rPr lang="cs-CZ" dirty="0"/>
              <a:t>TEMATICKÁ OBLAST: 	</a:t>
            </a:r>
            <a:r>
              <a:rPr lang="cs-CZ" dirty="0" smtClean="0"/>
              <a:t>Posloupnosti a finanční matematika</a:t>
            </a:r>
          </a:p>
          <a:p>
            <a:r>
              <a:rPr lang="cs-CZ" dirty="0" smtClean="0"/>
              <a:t>NÁZEV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b="1" dirty="0" smtClean="0"/>
              <a:t>Pravidelné platby, spoření</a:t>
            </a:r>
            <a:endParaRPr lang="cs-CZ" b="1" dirty="0"/>
          </a:p>
          <a:p>
            <a:r>
              <a:rPr lang="cs-CZ" dirty="0" smtClean="0"/>
              <a:t>POŘADOVÉ </a:t>
            </a:r>
            <a:r>
              <a:rPr lang="cs-CZ" dirty="0"/>
              <a:t>ČÍSLO </a:t>
            </a:r>
            <a:r>
              <a:rPr lang="cs-CZ" dirty="0" err="1"/>
              <a:t>DUMu</a:t>
            </a:r>
            <a:r>
              <a:rPr lang="cs-CZ" dirty="0"/>
              <a:t>:	</a:t>
            </a:r>
            <a:r>
              <a:rPr lang="cs-CZ" dirty="0" smtClean="0"/>
              <a:t>19</a:t>
            </a:r>
            <a:endParaRPr lang="cs-CZ" dirty="0"/>
          </a:p>
          <a:p>
            <a:r>
              <a:rPr lang="cs-CZ" dirty="0"/>
              <a:t>KÓD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dirty="0" smtClean="0"/>
              <a:t>VY_32_INOVACE_2_1_19_KUR</a:t>
            </a:r>
            <a:endParaRPr lang="cs-CZ" dirty="0"/>
          </a:p>
          <a:p>
            <a:r>
              <a:rPr lang="cs-CZ" dirty="0"/>
              <a:t>DATUM TVORBY:		</a:t>
            </a:r>
            <a:r>
              <a:rPr lang="cs-CZ" dirty="0" smtClean="0"/>
              <a:t>26.6. </a:t>
            </a:r>
            <a:r>
              <a:rPr lang="cs-CZ" dirty="0"/>
              <a:t>2013</a:t>
            </a:r>
          </a:p>
          <a:p>
            <a:r>
              <a:rPr lang="cs-CZ" dirty="0"/>
              <a:t>ANOTACE (ROČNÍK</a:t>
            </a:r>
            <a:r>
              <a:rPr lang="cs-CZ" dirty="0" smtClean="0"/>
              <a:t>):</a:t>
            </a:r>
            <a:r>
              <a:rPr lang="cs-CZ" dirty="0"/>
              <a:t>	Prezentace je určena pro použití v předmětu </a:t>
            </a:r>
            <a:r>
              <a:rPr lang="cs-CZ" dirty="0" smtClean="0"/>
              <a:t>Seminář 				z</a:t>
            </a:r>
            <a:r>
              <a:rPr lang="cs-CZ" dirty="0"/>
              <a:t> matematiky, který je vyučován </a:t>
            </a:r>
            <a:r>
              <a:rPr lang="cs-CZ" dirty="0" smtClean="0"/>
              <a:t>ve </a:t>
            </a:r>
            <a:r>
              <a:rPr lang="cs-CZ" dirty="0"/>
              <a:t>3. a 4. ročníku.  Je </a:t>
            </a:r>
            <a:r>
              <a:rPr lang="cs-CZ" dirty="0" smtClean="0"/>
              <a:t>				vytvořena </a:t>
            </a:r>
            <a:r>
              <a:rPr lang="cs-CZ" dirty="0"/>
              <a:t>k použití </a:t>
            </a:r>
            <a:r>
              <a:rPr lang="cs-CZ" dirty="0" smtClean="0"/>
              <a:t>ve vyučovací </a:t>
            </a:r>
            <a:r>
              <a:rPr lang="cs-CZ" dirty="0"/>
              <a:t>hodině, je možno ji však </a:t>
            </a:r>
            <a:r>
              <a:rPr lang="cs-CZ" dirty="0" smtClean="0"/>
              <a:t>				použít i </a:t>
            </a:r>
            <a:r>
              <a:rPr lang="cs-CZ" dirty="0"/>
              <a:t>k samostudiu při přípravě k maturitě.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9632" y="1932801"/>
            <a:ext cx="68816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Druhý rok počítáme úroky z jistiny 110 000 Kč. Úroky máme tedy</a:t>
            </a:r>
          </a:p>
          <a:p>
            <a:r>
              <a:rPr lang="cs-CZ" sz="2000" dirty="0" smtClean="0"/>
              <a:t>celkem 11 000 Kč a na konci roku tedy na účtu 121 000 Kč.</a:t>
            </a:r>
            <a:endParaRPr lang="cs-CZ" sz="2000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556975"/>
              </p:ext>
            </p:extLst>
          </p:nvPr>
        </p:nvGraphicFramePr>
        <p:xfrm>
          <a:off x="1963872" y="3101464"/>
          <a:ext cx="5200416" cy="27037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046"/>
                <a:gridCol w="1956120"/>
                <a:gridCol w="2099250"/>
              </a:tblGrid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úroky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10 000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110 000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655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9632" y="1932801"/>
            <a:ext cx="68816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Druhý rok počítáme úroky z jistiny 110 000 Kč. Úroky máme tedy</a:t>
            </a:r>
          </a:p>
          <a:p>
            <a:r>
              <a:rPr lang="cs-CZ" sz="2000" dirty="0" smtClean="0"/>
              <a:t>celkem 11 000 Kč a na konci roku tedy na účtu 121 000 Kč.</a:t>
            </a:r>
            <a:endParaRPr lang="cs-CZ" sz="2000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496562"/>
              </p:ext>
            </p:extLst>
          </p:nvPr>
        </p:nvGraphicFramePr>
        <p:xfrm>
          <a:off x="1963872" y="3101464"/>
          <a:ext cx="5200416" cy="27037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046"/>
                <a:gridCol w="1956120"/>
                <a:gridCol w="2099250"/>
              </a:tblGrid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úroky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10 000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110 000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2.rok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11 000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121 000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10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9632" y="1932801"/>
            <a:ext cx="67806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Pokaždé počítáme 10% z jistiny předchozího roku. Třetí rok tedy</a:t>
            </a:r>
          </a:p>
          <a:p>
            <a:r>
              <a:rPr lang="cs-CZ" sz="2000" dirty="0" smtClean="0"/>
              <a:t>Z částky 121 000 Kč, což je 12 100, celkem tedy 133 100 Kč.</a:t>
            </a:r>
            <a:endParaRPr lang="cs-CZ" sz="2000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41938"/>
              </p:ext>
            </p:extLst>
          </p:nvPr>
        </p:nvGraphicFramePr>
        <p:xfrm>
          <a:off x="1963872" y="3101464"/>
          <a:ext cx="5200416" cy="27037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046"/>
                <a:gridCol w="1956120"/>
                <a:gridCol w="2099250"/>
              </a:tblGrid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úroky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10 000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110 000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2.rok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11 000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121 000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093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9632" y="1932801"/>
            <a:ext cx="67806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Pokaždé počítáme 10% z jistiny předchozího roku. Třetí rok tedy</a:t>
            </a:r>
          </a:p>
          <a:p>
            <a:r>
              <a:rPr lang="cs-CZ" sz="2000" dirty="0" smtClean="0"/>
              <a:t>Z částky 121 000 Kč, což je 12 100, celkem tedy 133 100 Kč.</a:t>
            </a:r>
            <a:endParaRPr lang="cs-CZ" sz="2000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778636"/>
              </p:ext>
            </p:extLst>
          </p:nvPr>
        </p:nvGraphicFramePr>
        <p:xfrm>
          <a:off x="1963872" y="3101464"/>
          <a:ext cx="5200416" cy="27037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046"/>
                <a:gridCol w="1956120"/>
                <a:gridCol w="2099250"/>
              </a:tblGrid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úroky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10 000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110 000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2.rok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11 000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121 000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3.rok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12 100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133 100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893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9632" y="1932801"/>
            <a:ext cx="55638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Dopočítáme také zbylé dva roky stejným způsobem.</a:t>
            </a:r>
            <a:endParaRPr lang="cs-CZ" sz="2000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987923"/>
              </p:ext>
            </p:extLst>
          </p:nvPr>
        </p:nvGraphicFramePr>
        <p:xfrm>
          <a:off x="1963872" y="3101464"/>
          <a:ext cx="5200416" cy="27037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046"/>
                <a:gridCol w="1956120"/>
                <a:gridCol w="2099250"/>
              </a:tblGrid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úroky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10 000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110 000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2.rok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11 000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121 000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3.rok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12 100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133 100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794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9632" y="1932801"/>
            <a:ext cx="55638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Dopočítáme také zbylé dva roky stejným způsobem.</a:t>
            </a:r>
            <a:endParaRPr lang="cs-CZ" sz="2000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936481"/>
              </p:ext>
            </p:extLst>
          </p:nvPr>
        </p:nvGraphicFramePr>
        <p:xfrm>
          <a:off x="1963872" y="3101464"/>
          <a:ext cx="5200416" cy="22531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046"/>
                <a:gridCol w="1956120"/>
                <a:gridCol w="2099250"/>
              </a:tblGrid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úroky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10 000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110 000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2.rok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11 000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121 000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3.rok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12 100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133 100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4.rok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13 310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146 410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361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9632" y="1932801"/>
            <a:ext cx="55638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Dopočítáme také zbylé dva roky stejným způsobem.</a:t>
            </a:r>
            <a:endParaRPr lang="cs-CZ" sz="2000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637642"/>
              </p:ext>
            </p:extLst>
          </p:nvPr>
        </p:nvGraphicFramePr>
        <p:xfrm>
          <a:off x="1963872" y="3101464"/>
          <a:ext cx="5200416" cy="27037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046"/>
                <a:gridCol w="1956120"/>
                <a:gridCol w="2099250"/>
              </a:tblGrid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úroky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10 000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110 000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2.rok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11 000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121 000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3.rok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12 100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133 100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4.rok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13 310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146 410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5.rok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14 641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161 051 Kč</a:t>
                      </a:r>
                      <a:endParaRPr lang="cs-CZ" sz="24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Šipka doprava 13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5" name="Šipka nahoru 14">
            <a:hlinkClick r:id="rId3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06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402879" y="757235"/>
            <a:ext cx="6911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za pět let </a:t>
            </a:r>
            <a:r>
              <a:rPr lang="cs-CZ" sz="2000" dirty="0" smtClean="0">
                <a:solidFill>
                  <a:schemeClr val="accent1"/>
                </a:solidFill>
              </a:rPr>
              <a:t>100 000 Kč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po dobu pěti let dostávat </a:t>
            </a:r>
            <a:r>
              <a:rPr lang="cs-CZ" sz="2000" dirty="0" smtClean="0">
                <a:solidFill>
                  <a:schemeClr val="accent1"/>
                </a:solidFill>
              </a:rPr>
              <a:t>18 000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přehlednou tabulku úroků v jednotlivých letech.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187624" y="2123761"/>
            <a:ext cx="69922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Nejdříve spočítáme, kolik bychom získali pokud bychom každý rok</a:t>
            </a:r>
          </a:p>
          <a:p>
            <a:r>
              <a:rPr lang="cs-CZ" sz="2000" dirty="0" smtClean="0"/>
              <a:t>ukládali 18 000 Kč při úrokové míře 10%.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99446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402879" y="757235"/>
            <a:ext cx="6911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za pět let </a:t>
            </a:r>
            <a:r>
              <a:rPr lang="cs-CZ" sz="2000" dirty="0" smtClean="0">
                <a:solidFill>
                  <a:schemeClr val="accent1"/>
                </a:solidFill>
              </a:rPr>
              <a:t>100 000 Kč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po dobu pěti let dostávat </a:t>
            </a:r>
            <a:r>
              <a:rPr lang="cs-CZ" sz="2000" dirty="0" smtClean="0">
                <a:solidFill>
                  <a:schemeClr val="accent1"/>
                </a:solidFill>
              </a:rPr>
              <a:t>18 000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přehlednou tabulku úroků v jednotlivých letech.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87624" y="2123761"/>
                <a:ext cx="6992235" cy="37626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spočítáme, kolik bychom získali pokud bychom každý rok</a:t>
                </a:r>
              </a:p>
              <a:p>
                <a:r>
                  <a:rPr lang="cs-CZ" sz="2000" dirty="0" smtClean="0"/>
                  <a:t>ukládali 18 000 Kč při úrokové míře 10%.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𝑎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𝑛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Kde: K… konečná jistina</a:t>
                </a:r>
              </a:p>
              <a:p>
                <a:r>
                  <a:rPr lang="cs-CZ" sz="2000" dirty="0" smtClean="0"/>
                  <a:t>a… anuita (pravidelný roční vklad – 18 000)</a:t>
                </a:r>
              </a:p>
              <a:p>
                <a:r>
                  <a:rPr lang="cs-CZ" sz="2000" dirty="0" smtClean="0"/>
                  <a:t>i… úroková míra</a:t>
                </a:r>
              </a:p>
              <a:p>
                <a:r>
                  <a:rPr lang="cs-CZ" sz="2000" dirty="0" smtClean="0"/>
                  <a:t>n… počet období (let)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Dosadíme do vzorce</a:t>
                </a:r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123761"/>
                <a:ext cx="6992235" cy="3762633"/>
              </a:xfrm>
              <a:prstGeom prst="rect">
                <a:avLst/>
              </a:prstGeom>
              <a:blipFill rotWithShape="1">
                <a:blip r:embed="rId2"/>
                <a:stretch>
                  <a:fillRect l="-959" t="-809" b="-178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203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402879" y="757235"/>
            <a:ext cx="6911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za pět let </a:t>
            </a:r>
            <a:r>
              <a:rPr lang="cs-CZ" sz="2000" dirty="0" smtClean="0">
                <a:solidFill>
                  <a:schemeClr val="accent1"/>
                </a:solidFill>
              </a:rPr>
              <a:t>100 000 Kč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po dobu pěti let dostávat </a:t>
            </a:r>
            <a:r>
              <a:rPr lang="cs-CZ" sz="2000" dirty="0" smtClean="0">
                <a:solidFill>
                  <a:schemeClr val="accent1"/>
                </a:solidFill>
              </a:rPr>
              <a:t>18 000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přehlednou tabulku úroků v jednotlivých letech.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87624" y="2123761"/>
                <a:ext cx="3488391" cy="10546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=18000∙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1+0,1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0,1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123761"/>
                <a:ext cx="3488391" cy="105464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0829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Šipka doprava 45">
            <a:hlinkClick r:id="" action="ppaction://hlinkshowjump?jump=nextslide"/>
          </p:cNvPr>
          <p:cNvSpPr/>
          <p:nvPr/>
        </p:nvSpPr>
        <p:spPr>
          <a:xfrm>
            <a:off x="8369463" y="1634255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51" name="Šipka doprava 50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2267744" y="366759"/>
            <a:ext cx="3405017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Pravidelné platby, spoření</a:t>
            </a:r>
            <a:endParaRPr lang="cs-CZ" sz="2400" dirty="0">
              <a:solidFill>
                <a:schemeClr val="tx2"/>
              </a:solidFill>
            </a:endParaRPr>
          </a:p>
        </p:txBody>
      </p:sp>
      <p:sp>
        <p:nvSpPr>
          <p:cNvPr id="23" name="Šipka doprava 22">
            <a:hlinkClick r:id="rId3" action="ppaction://hlinksldjump"/>
          </p:cNvPr>
          <p:cNvSpPr/>
          <p:nvPr/>
        </p:nvSpPr>
        <p:spPr>
          <a:xfrm>
            <a:off x="8344418" y="3707404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715725" y="1179859"/>
            <a:ext cx="77676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Př. 1: </a:t>
            </a:r>
            <a:r>
              <a:rPr lang="cs-CZ" sz="2400" dirty="0"/>
              <a:t>Je pro nás výhodnější obdržet od firmy nyní </a:t>
            </a:r>
            <a:r>
              <a:rPr lang="cs-CZ" sz="2400" dirty="0" smtClean="0"/>
              <a:t>100 000 </a:t>
            </a:r>
            <a:r>
              <a:rPr lang="cs-CZ" sz="2400" dirty="0"/>
              <a:t>Kč </a:t>
            </a:r>
            <a:endParaRPr lang="cs-CZ" sz="2400" dirty="0" smtClean="0"/>
          </a:p>
          <a:p>
            <a:r>
              <a:rPr lang="cs-CZ" sz="2400" dirty="0" smtClean="0"/>
              <a:t>nebo </a:t>
            </a:r>
            <a:r>
              <a:rPr lang="cs-CZ" sz="2400" dirty="0"/>
              <a:t>za pět let </a:t>
            </a:r>
            <a:r>
              <a:rPr lang="cs-CZ" sz="2400" dirty="0" smtClean="0"/>
              <a:t>200 000 </a:t>
            </a:r>
            <a:r>
              <a:rPr lang="cs-CZ" sz="2400" dirty="0"/>
              <a:t>Kč? Úroková míra je 10%. </a:t>
            </a:r>
            <a:endParaRPr lang="cs-CZ" sz="2400" dirty="0" smtClean="0"/>
          </a:p>
          <a:p>
            <a:r>
              <a:rPr lang="cs-CZ" sz="2400" dirty="0" smtClean="0"/>
              <a:t>Vyhotovte dále přehlednou tabulku úroků v jednotlivých</a:t>
            </a:r>
          </a:p>
          <a:p>
            <a:r>
              <a:rPr lang="cs-CZ" sz="2400" dirty="0" smtClean="0"/>
              <a:t>letech.</a:t>
            </a:r>
            <a:endParaRPr lang="cs-CZ" sz="24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650996" y="3282614"/>
            <a:ext cx="75750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/>
              <a:t>Př.2: </a:t>
            </a:r>
            <a:r>
              <a:rPr lang="cs-CZ" sz="2400" dirty="0"/>
              <a:t>Je pro nás výhodnější obdržet od firmy za pět </a:t>
            </a:r>
            <a:r>
              <a:rPr lang="cs-CZ" sz="2400" dirty="0" smtClean="0"/>
              <a:t>let</a:t>
            </a:r>
          </a:p>
          <a:p>
            <a:r>
              <a:rPr lang="cs-CZ" sz="2400" dirty="0" smtClean="0"/>
              <a:t>100 000 Kč nebo </a:t>
            </a:r>
            <a:r>
              <a:rPr lang="cs-CZ" sz="2400" dirty="0"/>
              <a:t>po dobu pěti let dostávat </a:t>
            </a:r>
            <a:r>
              <a:rPr lang="cs-CZ" sz="2400" dirty="0" smtClean="0"/>
              <a:t>18 000 </a:t>
            </a:r>
            <a:r>
              <a:rPr lang="cs-CZ" sz="2400" dirty="0"/>
              <a:t>Kč</a:t>
            </a:r>
            <a:r>
              <a:rPr lang="cs-CZ" sz="2400" dirty="0" smtClean="0"/>
              <a:t>?</a:t>
            </a:r>
          </a:p>
          <a:p>
            <a:r>
              <a:rPr lang="cs-CZ" sz="2400" dirty="0" smtClean="0"/>
              <a:t>Úroková </a:t>
            </a:r>
            <a:r>
              <a:rPr lang="cs-CZ" sz="2400" dirty="0"/>
              <a:t>míra je 10%. </a:t>
            </a:r>
            <a:r>
              <a:rPr lang="cs-CZ" sz="2400" dirty="0" smtClean="0"/>
              <a:t> Vyhotovte přehlednou tabulku úroků</a:t>
            </a:r>
          </a:p>
          <a:p>
            <a:r>
              <a:rPr lang="cs-CZ" sz="2400" dirty="0" smtClean="0"/>
              <a:t>v jednotlivých letech.</a:t>
            </a:r>
            <a:endParaRPr lang="cs-CZ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402879" y="757235"/>
            <a:ext cx="6911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za pět let </a:t>
            </a:r>
            <a:r>
              <a:rPr lang="cs-CZ" sz="2000" dirty="0" smtClean="0">
                <a:solidFill>
                  <a:schemeClr val="accent1"/>
                </a:solidFill>
              </a:rPr>
              <a:t>100 000 Kč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po dobu pěti let dostávat </a:t>
            </a:r>
            <a:r>
              <a:rPr lang="cs-CZ" sz="2000" dirty="0" smtClean="0">
                <a:solidFill>
                  <a:schemeClr val="accent1"/>
                </a:solidFill>
              </a:rPr>
              <a:t>18 000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přehlednou tabulku úroků v jednotlivých letech.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87624" y="2123761"/>
                <a:ext cx="6923177" cy="16702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=18000∙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1+0,1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0,1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=18000∙6,1051=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109 891 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123761"/>
                <a:ext cx="6923177" cy="167020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107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402879" y="757235"/>
            <a:ext cx="6911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za pět let </a:t>
            </a:r>
            <a:r>
              <a:rPr lang="cs-CZ" sz="2000" dirty="0" smtClean="0">
                <a:solidFill>
                  <a:schemeClr val="accent1"/>
                </a:solidFill>
              </a:rPr>
              <a:t>100 000 Kč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po dobu pěti let dostávat </a:t>
            </a:r>
            <a:r>
              <a:rPr lang="cs-CZ" sz="2000" dirty="0" smtClean="0">
                <a:solidFill>
                  <a:schemeClr val="accent1"/>
                </a:solidFill>
              </a:rPr>
              <a:t>18 000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přehlednou tabulku úroků v jednotlivých letech.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87624" y="2123761"/>
                <a:ext cx="6908751" cy="19779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=18000∙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cs-CZ" sz="2000" b="0" i="1" smtClean="0">
                                      <a:latin typeface="Cambria Math"/>
                                      <a:ea typeface="Cambria Math"/>
                                    </a:rPr>
                                    <m:t>1+0,1</m:t>
                                  </m:r>
                                </m:e>
                              </m:d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5</m:t>
                              </m:r>
                            </m:sup>
                          </m:s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−1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0,1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=18000∙6,1051=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109 891 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Tedy je pro nás výhodnější po dobu pěti let dostávat 18 000 Kč.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123761"/>
                <a:ext cx="6908751" cy="1977977"/>
              </a:xfrm>
              <a:prstGeom prst="rect">
                <a:avLst/>
              </a:prstGeom>
              <a:blipFill rotWithShape="1">
                <a:blip r:embed="rId2"/>
                <a:stretch>
                  <a:fillRect l="-97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036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402879" y="757235"/>
            <a:ext cx="6911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za pět let </a:t>
            </a:r>
            <a:r>
              <a:rPr lang="cs-CZ" sz="2000" dirty="0" smtClean="0">
                <a:solidFill>
                  <a:schemeClr val="accent1"/>
                </a:solidFill>
              </a:rPr>
              <a:t>100 000 Kč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po dobu pěti let dostávat </a:t>
            </a:r>
            <a:r>
              <a:rPr lang="cs-CZ" sz="2000" dirty="0" smtClean="0">
                <a:solidFill>
                  <a:schemeClr val="accent1"/>
                </a:solidFill>
              </a:rPr>
              <a:t>18 000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přehlednou tabulku úroků v jednotlivých letech.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442204" y="1817338"/>
            <a:ext cx="61402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sz="2000" dirty="0" smtClean="0"/>
          </a:p>
          <a:p>
            <a:r>
              <a:rPr lang="cs-CZ" sz="2000" dirty="0" smtClean="0"/>
              <a:t>Vytvoříme nyní tabulku pro přehled v jednotlivých letech.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85330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402879" y="757235"/>
            <a:ext cx="6911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za pět let </a:t>
            </a:r>
            <a:r>
              <a:rPr lang="cs-CZ" sz="2000" dirty="0" smtClean="0">
                <a:solidFill>
                  <a:schemeClr val="accent1"/>
                </a:solidFill>
              </a:rPr>
              <a:t>100 000 Kč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po dobu pěti let dostávat </a:t>
            </a:r>
            <a:r>
              <a:rPr lang="cs-CZ" sz="2000" dirty="0" smtClean="0">
                <a:solidFill>
                  <a:schemeClr val="accent1"/>
                </a:solidFill>
              </a:rPr>
              <a:t>18 000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přehlednou tabulku úroků v jednotlivých letech.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442204" y="1844824"/>
            <a:ext cx="6819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V prvním roce bude vklad 18 000 Kč z této částky bude na konci </a:t>
            </a:r>
          </a:p>
          <a:p>
            <a:r>
              <a:rPr lang="cs-CZ" sz="2000" dirty="0" smtClean="0"/>
              <a:t>roku jistina 18 000 </a:t>
            </a:r>
            <a:r>
              <a:rPr lang="cs-CZ" sz="2000" dirty="0"/>
              <a:t>K</a:t>
            </a:r>
            <a:r>
              <a:rPr lang="cs-CZ" sz="2000" dirty="0" smtClean="0"/>
              <a:t>č + 10% z 18 000 Kč tedy celkem 19 800 Kč.</a:t>
            </a:r>
            <a:endParaRPr lang="cs-CZ" sz="2000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644894"/>
              </p:ext>
            </p:extLst>
          </p:nvPr>
        </p:nvGraphicFramePr>
        <p:xfrm>
          <a:off x="1619672" y="3140968"/>
          <a:ext cx="5962803" cy="9361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12911"/>
                <a:gridCol w="2242889"/>
                <a:gridCol w="2407003"/>
              </a:tblGrid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vklad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1.rok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19 800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78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402879" y="757235"/>
            <a:ext cx="6911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za pět let </a:t>
            </a:r>
            <a:r>
              <a:rPr lang="cs-CZ" sz="2000" dirty="0" smtClean="0">
                <a:solidFill>
                  <a:schemeClr val="accent1"/>
                </a:solidFill>
              </a:rPr>
              <a:t>100 000 Kč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po dobu pěti let dostávat </a:t>
            </a:r>
            <a:r>
              <a:rPr lang="cs-CZ" sz="2000" dirty="0" smtClean="0">
                <a:solidFill>
                  <a:schemeClr val="accent1"/>
                </a:solidFill>
              </a:rPr>
              <a:t>18 000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přehlednou tabulku úroků v jednotlivých letech.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442204" y="1844824"/>
            <a:ext cx="70535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Druhý rok máme opět vklad 18 000 Kč + 19 800 Kč z minulého</a:t>
            </a:r>
          </a:p>
          <a:p>
            <a:r>
              <a:rPr lang="cs-CZ" sz="2000" dirty="0" smtClean="0"/>
              <a:t>roku + 10% z částky (18 000 Kč+19800 Kč), tedy celkem 41 580 Kč.</a:t>
            </a:r>
            <a:endParaRPr lang="cs-CZ" sz="2000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594689"/>
              </p:ext>
            </p:extLst>
          </p:nvPr>
        </p:nvGraphicFramePr>
        <p:xfrm>
          <a:off x="1619672" y="3140968"/>
          <a:ext cx="5962803" cy="9361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12911"/>
                <a:gridCol w="2242889"/>
                <a:gridCol w="2407003"/>
              </a:tblGrid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vklad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1.rok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19 800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571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402879" y="757235"/>
            <a:ext cx="6911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za pět let </a:t>
            </a:r>
            <a:r>
              <a:rPr lang="cs-CZ" sz="2000" dirty="0" smtClean="0">
                <a:solidFill>
                  <a:schemeClr val="accent1"/>
                </a:solidFill>
              </a:rPr>
              <a:t>100 000 Kč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po dobu pěti let dostávat </a:t>
            </a:r>
            <a:r>
              <a:rPr lang="cs-CZ" sz="2000" dirty="0" smtClean="0">
                <a:solidFill>
                  <a:schemeClr val="accent1"/>
                </a:solidFill>
              </a:rPr>
              <a:t>18 000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přehlednou tabulku úroků v jednotlivých letech.</a:t>
            </a:r>
            <a:endParaRPr lang="cs-CZ" sz="2000" dirty="0">
              <a:solidFill>
                <a:schemeClr val="accent1"/>
              </a:solidFill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428659"/>
              </p:ext>
            </p:extLst>
          </p:nvPr>
        </p:nvGraphicFramePr>
        <p:xfrm>
          <a:off x="1619672" y="3140968"/>
          <a:ext cx="5962803" cy="14041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12911"/>
                <a:gridCol w="2242889"/>
                <a:gridCol w="2407003"/>
              </a:tblGrid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vklad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1.rok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19 800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2.rok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41 580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ovéPole 12"/>
          <p:cNvSpPr txBox="1"/>
          <p:nvPr/>
        </p:nvSpPr>
        <p:spPr>
          <a:xfrm>
            <a:off x="1442204" y="1844824"/>
            <a:ext cx="70535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Druhý rok máme opět vklad 18 000 Kč + 19 800 Kč z minulého</a:t>
            </a:r>
          </a:p>
          <a:p>
            <a:r>
              <a:rPr lang="cs-CZ" sz="2000" dirty="0" smtClean="0"/>
              <a:t>roku + 10% z částky (18 000 Kč+19800 Kč), tedy celkem 41 580 Kč.</a:t>
            </a:r>
            <a:endParaRPr lang="cs-CZ" sz="2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1619672" y="5085184"/>
            <a:ext cx="60435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V dalších letech budeme postupovat stejně. </a:t>
            </a:r>
          </a:p>
          <a:p>
            <a:r>
              <a:rPr lang="cs-CZ" sz="2000" dirty="0" smtClean="0"/>
              <a:t>Přičteme 18 000 Kč k jistině z předchozího roku a k tomu</a:t>
            </a:r>
          </a:p>
          <a:p>
            <a:r>
              <a:rPr lang="cs-CZ" sz="2000" dirty="0" smtClean="0"/>
              <a:t>připočteme deset procent součtu těchto částek.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25718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402879" y="757235"/>
            <a:ext cx="6911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za pět let </a:t>
            </a:r>
            <a:r>
              <a:rPr lang="cs-CZ" sz="2000" dirty="0" smtClean="0">
                <a:solidFill>
                  <a:schemeClr val="accent1"/>
                </a:solidFill>
              </a:rPr>
              <a:t>100 000 Kč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po dobu pěti let dostávat </a:t>
            </a:r>
            <a:r>
              <a:rPr lang="cs-CZ" sz="2000" dirty="0" smtClean="0">
                <a:solidFill>
                  <a:schemeClr val="accent1"/>
                </a:solidFill>
              </a:rPr>
              <a:t>18 000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přehlednou tabulku úroků v jednotlivých letech.</a:t>
            </a:r>
            <a:endParaRPr lang="cs-CZ" sz="2000" dirty="0">
              <a:solidFill>
                <a:schemeClr val="accent1"/>
              </a:solidFill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727020"/>
              </p:ext>
            </p:extLst>
          </p:nvPr>
        </p:nvGraphicFramePr>
        <p:xfrm>
          <a:off x="1619672" y="3140968"/>
          <a:ext cx="5962803" cy="14041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12911"/>
                <a:gridCol w="2242889"/>
                <a:gridCol w="2407003"/>
              </a:tblGrid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vklad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1.rok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19 800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2.rok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41 580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ovéPole 12"/>
          <p:cNvSpPr txBox="1"/>
          <p:nvPr/>
        </p:nvSpPr>
        <p:spPr>
          <a:xfrm>
            <a:off x="1691680" y="2348880"/>
            <a:ext cx="2727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3 rok (dopočítejte sami).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84008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402879" y="757235"/>
            <a:ext cx="6911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za pět let </a:t>
            </a:r>
            <a:r>
              <a:rPr lang="cs-CZ" sz="2000" dirty="0" smtClean="0">
                <a:solidFill>
                  <a:schemeClr val="accent1"/>
                </a:solidFill>
              </a:rPr>
              <a:t>100 000 Kč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po dobu pěti let dostávat </a:t>
            </a:r>
            <a:r>
              <a:rPr lang="cs-CZ" sz="2000" dirty="0" smtClean="0">
                <a:solidFill>
                  <a:schemeClr val="accent1"/>
                </a:solidFill>
              </a:rPr>
              <a:t>18 000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přehlednou tabulku úroků v jednotlivých letech.</a:t>
            </a:r>
            <a:endParaRPr lang="cs-CZ" sz="2000" dirty="0">
              <a:solidFill>
                <a:schemeClr val="accent1"/>
              </a:solidFill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899965"/>
              </p:ext>
            </p:extLst>
          </p:nvPr>
        </p:nvGraphicFramePr>
        <p:xfrm>
          <a:off x="1619672" y="3140968"/>
          <a:ext cx="5962803" cy="28083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12911"/>
                <a:gridCol w="2242889"/>
                <a:gridCol w="2407003"/>
              </a:tblGrid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vklad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1.rok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19 800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2.rok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41 580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3.rok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65 538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ovéPole 12"/>
          <p:cNvSpPr txBox="1"/>
          <p:nvPr/>
        </p:nvSpPr>
        <p:spPr>
          <a:xfrm>
            <a:off x="1691680" y="2348880"/>
            <a:ext cx="2727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4</a:t>
            </a:r>
            <a:r>
              <a:rPr lang="cs-CZ" sz="2000" dirty="0" smtClean="0"/>
              <a:t> rok (dopočítejte sami).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18003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402879" y="757235"/>
            <a:ext cx="6911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za pět let </a:t>
            </a:r>
            <a:r>
              <a:rPr lang="cs-CZ" sz="2000" dirty="0" smtClean="0">
                <a:solidFill>
                  <a:schemeClr val="accent1"/>
                </a:solidFill>
              </a:rPr>
              <a:t>100 000 Kč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po dobu pěti let dostávat </a:t>
            </a:r>
            <a:r>
              <a:rPr lang="cs-CZ" sz="2000" dirty="0" smtClean="0">
                <a:solidFill>
                  <a:schemeClr val="accent1"/>
                </a:solidFill>
              </a:rPr>
              <a:t>18 000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přehlednou tabulku úroků v jednotlivých letech.</a:t>
            </a:r>
            <a:endParaRPr lang="cs-CZ" sz="2000" dirty="0">
              <a:solidFill>
                <a:schemeClr val="accent1"/>
              </a:solidFill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0160090"/>
              </p:ext>
            </p:extLst>
          </p:nvPr>
        </p:nvGraphicFramePr>
        <p:xfrm>
          <a:off x="1619672" y="3140968"/>
          <a:ext cx="5962803" cy="2340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12911"/>
                <a:gridCol w="2242889"/>
                <a:gridCol w="2407003"/>
              </a:tblGrid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vklad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1.rok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19 800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2.rok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41 580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3.rok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65 538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4.rok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91 892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ovéPole 12"/>
          <p:cNvSpPr txBox="1"/>
          <p:nvPr/>
        </p:nvSpPr>
        <p:spPr>
          <a:xfrm>
            <a:off x="1691680" y="2348880"/>
            <a:ext cx="2727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5 rok (dopočítejte sami).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67846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402879" y="757235"/>
            <a:ext cx="69115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za pět let </a:t>
            </a:r>
            <a:r>
              <a:rPr lang="cs-CZ" sz="2000" dirty="0" smtClean="0">
                <a:solidFill>
                  <a:schemeClr val="accent1"/>
                </a:solidFill>
              </a:rPr>
              <a:t>100 000 Kč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po dobu pěti let dostávat </a:t>
            </a:r>
            <a:r>
              <a:rPr lang="cs-CZ" sz="2000" dirty="0" smtClean="0">
                <a:solidFill>
                  <a:schemeClr val="accent1"/>
                </a:solidFill>
              </a:rPr>
              <a:t>18 000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10%.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přehlednou tabulku úroků v jednotlivých letech.</a:t>
            </a:r>
            <a:endParaRPr lang="cs-CZ" sz="2000" dirty="0">
              <a:solidFill>
                <a:schemeClr val="accent1"/>
              </a:solidFill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927190"/>
              </p:ext>
            </p:extLst>
          </p:nvPr>
        </p:nvGraphicFramePr>
        <p:xfrm>
          <a:off x="1619672" y="3140968"/>
          <a:ext cx="5962803" cy="28083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12911"/>
                <a:gridCol w="2242889"/>
                <a:gridCol w="2407003"/>
              </a:tblGrid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vklad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1.rok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19 800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2.rok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41 580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3.rok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65 538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4.rok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18 000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91 892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68052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5.rok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18 000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109 892 Kč</a:t>
                      </a:r>
                      <a:endParaRPr lang="cs-CZ" sz="24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ovéPole 12"/>
          <p:cNvSpPr txBox="1"/>
          <p:nvPr/>
        </p:nvSpPr>
        <p:spPr>
          <a:xfrm>
            <a:off x="1691680" y="2348880"/>
            <a:ext cx="2727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3 rok (dopočítejte sami).</a:t>
            </a:r>
            <a:endParaRPr lang="cs-CZ" sz="2000" dirty="0"/>
          </a:p>
        </p:txBody>
      </p:sp>
      <p:sp>
        <p:nvSpPr>
          <p:cNvPr id="15" name="Šipka nahoru 14">
            <a:hlinkClick r:id="rId2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Šipka doprava 15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27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9632" y="1932801"/>
            <a:ext cx="74569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Nejdříve vypočítáme, kolik bychom získali z vkladu 100 000 Kč za dobu</a:t>
            </a:r>
          </a:p>
          <a:p>
            <a:r>
              <a:rPr lang="cs-CZ" sz="2000" dirty="0" smtClean="0"/>
              <a:t>pěti let při úrokové míře 10 %.</a:t>
            </a:r>
          </a:p>
        </p:txBody>
      </p:sp>
    </p:spTree>
    <p:extLst>
      <p:ext uri="{BB962C8B-B14F-4D97-AF65-F5344CB8AC3E}">
        <p14:creationId xmlns:p14="http://schemas.microsoft.com/office/powerpoint/2010/main" val="307902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Matematika pro gymnázia-Posloupnosti a řady, Prometheus, 1995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259632" y="1932801"/>
                <a:ext cx="745697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vypočítáme, kolik bychom získali z vkladu 100 000 Kč za dobu</a:t>
                </a:r>
              </a:p>
              <a:p>
                <a:r>
                  <a:rPr lang="cs-CZ" sz="2000" dirty="0" smtClean="0"/>
                  <a:t>pěti let při úrokové míře 10 %.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1+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932801"/>
                <a:ext cx="7456978" cy="1323439"/>
              </a:xfrm>
              <a:prstGeom prst="rect">
                <a:avLst/>
              </a:prstGeom>
              <a:blipFill rotWithShape="1">
                <a:blip r:embed="rId2"/>
                <a:stretch>
                  <a:fillRect l="-899" t="-230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422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259632" y="1932801"/>
                <a:ext cx="7456978" cy="19425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vypočítáme, kolik bychom získali z vkladu 100 000 Kč za dobu</a:t>
                </a:r>
              </a:p>
              <a:p>
                <a:r>
                  <a:rPr lang="cs-CZ" sz="2000" dirty="0" smtClean="0"/>
                  <a:t>pěti let při úrokové míře 10 %.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1+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=100 000 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(1+0,1)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932801"/>
                <a:ext cx="7456978" cy="1942519"/>
              </a:xfrm>
              <a:prstGeom prst="rect">
                <a:avLst/>
              </a:prstGeom>
              <a:blipFill rotWithShape="1">
                <a:blip r:embed="rId2"/>
                <a:stretch>
                  <a:fillRect l="-899" t="-15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051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259632" y="1932801"/>
                <a:ext cx="7456978" cy="25580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vypočítáme, kolik bychom získali z vkladu 100 000 Kč za dobu</a:t>
                </a:r>
              </a:p>
              <a:p>
                <a:r>
                  <a:rPr lang="cs-CZ" sz="2000" dirty="0" smtClean="0"/>
                  <a:t>pěti let při úrokové míře 10 %.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1+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=100 000 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(1+0,1)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=161 051 </m:t>
                      </m:r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932801"/>
                <a:ext cx="7456978" cy="2558073"/>
              </a:xfrm>
              <a:prstGeom prst="rect">
                <a:avLst/>
              </a:prstGeom>
              <a:blipFill rotWithShape="1">
                <a:blip r:embed="rId2"/>
                <a:stretch>
                  <a:fillRect l="-899" t="-11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703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259632" y="1932801"/>
                <a:ext cx="7475573" cy="31736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Nejdříve vypočítáme, kolik bychom získali z vkladu 100 000 Kč za dobu</a:t>
                </a:r>
              </a:p>
              <a:p>
                <a:r>
                  <a:rPr lang="cs-CZ" sz="2000" dirty="0" smtClean="0"/>
                  <a:t>pěti let při úrokové míře 10 %.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1+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=100 000 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(1+0,1)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=161 051 </m:t>
                      </m:r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Za pět let bychom tedy získali méně než 180 000 Kč, </a:t>
                </a:r>
              </a:p>
              <a:p>
                <a:r>
                  <a:rPr lang="cs-CZ" sz="2000" dirty="0" smtClean="0"/>
                  <a:t>je pro nás tedy výhodnější vzít částku 180 000 Kč za pět let.</a:t>
                </a:r>
                <a:endParaRPr lang="cs-CZ" sz="2000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932801"/>
                <a:ext cx="7475573" cy="3173626"/>
              </a:xfrm>
              <a:prstGeom prst="rect">
                <a:avLst/>
              </a:prstGeom>
              <a:blipFill rotWithShape="1">
                <a:blip r:embed="rId2"/>
                <a:stretch>
                  <a:fillRect l="-897" t="-960" b="-249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67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9632" y="1932801"/>
            <a:ext cx="69202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Vyhotovíme ještě tabulku. Pro první rok bude situace následující:</a:t>
            </a:r>
          </a:p>
          <a:p>
            <a:r>
              <a:rPr lang="cs-CZ" sz="2000" dirty="0" smtClean="0"/>
              <a:t>Vklad 100 000 Kč – úroky 10% tedy na konci roku máme celkem</a:t>
            </a:r>
          </a:p>
          <a:p>
            <a:r>
              <a:rPr lang="cs-CZ" sz="2000" dirty="0" smtClean="0"/>
              <a:t>110 000 Kč.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82413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475656" y="718910"/>
            <a:ext cx="69152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 1: </a:t>
            </a:r>
            <a:r>
              <a:rPr lang="cs-CZ" sz="2000" dirty="0">
                <a:solidFill>
                  <a:schemeClr val="accent1"/>
                </a:solidFill>
              </a:rPr>
              <a:t>Je pro nás výhodnější obdržet od firmy nyní </a:t>
            </a:r>
            <a:r>
              <a:rPr lang="cs-CZ" sz="2000" dirty="0" smtClean="0">
                <a:solidFill>
                  <a:schemeClr val="accent1"/>
                </a:solidFill>
              </a:rPr>
              <a:t>100 000 </a:t>
            </a:r>
            <a:r>
              <a:rPr lang="cs-CZ" sz="2000" dirty="0">
                <a:solidFill>
                  <a:schemeClr val="accent1"/>
                </a:solidFill>
              </a:rPr>
              <a:t>Kč </a:t>
            </a:r>
            <a:endParaRPr lang="cs-CZ" sz="2000" dirty="0" smtClean="0">
              <a:solidFill>
                <a:schemeClr val="accent1"/>
              </a:solidFill>
            </a:endParaRPr>
          </a:p>
          <a:p>
            <a:r>
              <a:rPr lang="cs-CZ" sz="2000" dirty="0" smtClean="0">
                <a:solidFill>
                  <a:schemeClr val="accent1"/>
                </a:solidFill>
              </a:rPr>
              <a:t>nebo </a:t>
            </a:r>
            <a:r>
              <a:rPr lang="cs-CZ" sz="2000" dirty="0">
                <a:solidFill>
                  <a:schemeClr val="accent1"/>
                </a:solidFill>
              </a:rPr>
              <a:t>za pět let </a:t>
            </a:r>
            <a:r>
              <a:rPr lang="cs-CZ" sz="2000" dirty="0" smtClean="0">
                <a:solidFill>
                  <a:schemeClr val="accent1"/>
                </a:solidFill>
              </a:rPr>
              <a:t>180 000 </a:t>
            </a:r>
            <a:r>
              <a:rPr lang="cs-CZ" sz="2000" dirty="0">
                <a:solidFill>
                  <a:schemeClr val="accent1"/>
                </a:solidFill>
              </a:rPr>
              <a:t>Kč? Úroková míra je 10</a:t>
            </a:r>
            <a:r>
              <a:rPr lang="cs-CZ" sz="2000" dirty="0" smtClean="0">
                <a:solidFill>
                  <a:schemeClr val="accent1"/>
                </a:solidFill>
              </a:rPr>
              <a:t>%.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Vyhotovte dále přehlednou tabulku úroků v jednotlivých letech. 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59632" y="1932801"/>
            <a:ext cx="69202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Vyhotovíme ještě tabulku. Pro první rok bude situace následující:</a:t>
            </a:r>
          </a:p>
          <a:p>
            <a:r>
              <a:rPr lang="cs-CZ" sz="2000" dirty="0" smtClean="0"/>
              <a:t>Vklad 100 000 Kč – úroky 10% tedy na konci roku máme celkem</a:t>
            </a:r>
          </a:p>
          <a:p>
            <a:r>
              <a:rPr lang="cs-CZ" sz="2000" dirty="0" smtClean="0"/>
              <a:t>110 000 Kč.</a:t>
            </a:r>
            <a:endParaRPr lang="cs-CZ" sz="2000" dirty="0"/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855956"/>
              </p:ext>
            </p:extLst>
          </p:nvPr>
        </p:nvGraphicFramePr>
        <p:xfrm>
          <a:off x="1963872" y="3101464"/>
          <a:ext cx="5200416" cy="27037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046"/>
                <a:gridCol w="1956120"/>
                <a:gridCol w="2099250"/>
              </a:tblGrid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úroky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jistina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1.rok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10 000 Kč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>
                          <a:effectLst/>
                        </a:rPr>
                        <a:t>110 000 Kč</a:t>
                      </a:r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633"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114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10909</TotalTime>
  <Words>2205</Words>
  <Application>Microsoft Office PowerPoint</Application>
  <PresentationFormat>Předvádění na obrazovce (4:3)</PresentationFormat>
  <Paragraphs>374</Paragraphs>
  <Slides>30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30</vt:i4>
      </vt:variant>
    </vt:vector>
  </HeadingPairs>
  <TitlesOfParts>
    <vt:vector size="31" baseType="lpstr"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Uživatel</cp:lastModifiedBy>
  <cp:revision>396</cp:revision>
  <dcterms:created xsi:type="dcterms:W3CDTF">2013-03-10T17:32:36Z</dcterms:created>
  <dcterms:modified xsi:type="dcterms:W3CDTF">2013-06-26T20:34:34Z</dcterms:modified>
</cp:coreProperties>
</file>