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887" r:id="rId4"/>
    <p:sldId id="888" r:id="rId5"/>
    <p:sldId id="889" r:id="rId6"/>
    <p:sldId id="890" r:id="rId7"/>
    <p:sldId id="891" r:id="rId8"/>
    <p:sldId id="892" r:id="rId9"/>
    <p:sldId id="893" r:id="rId10"/>
    <p:sldId id="894" r:id="rId11"/>
    <p:sldId id="895" r:id="rId12"/>
    <p:sldId id="896" r:id="rId13"/>
    <p:sldId id="897" r:id="rId14"/>
    <p:sldId id="898" r:id="rId15"/>
    <p:sldId id="899" r:id="rId16"/>
    <p:sldId id="900" r:id="rId17"/>
    <p:sldId id="901" r:id="rId18"/>
    <p:sldId id="902" r:id="rId19"/>
    <p:sldId id="903" r:id="rId20"/>
    <p:sldId id="904" r:id="rId21"/>
    <p:sldId id="905" r:id="rId22"/>
    <p:sldId id="906" r:id="rId23"/>
    <p:sldId id="907" r:id="rId24"/>
    <p:sldId id="908" r:id="rId25"/>
    <p:sldId id="909" r:id="rId26"/>
    <p:sldId id="910" r:id="rId27"/>
    <p:sldId id="911" r:id="rId28"/>
    <p:sldId id="288" r:id="rId29"/>
  </p:sldIdLst>
  <p:sldSz cx="9144000" cy="6858000" type="screen4x3"/>
  <p:notesSz cx="6858000" cy="9144000"/>
  <p:defaultTextStyle>
    <a:defPPr>
      <a:defRPr lang="cs-CZ"/>
    </a:defPPr>
    <a:lvl1pPr marL="0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4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09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63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17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71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26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80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34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71" autoAdjust="0"/>
  </p:normalViewPr>
  <p:slideViewPr>
    <p:cSldViewPr>
      <p:cViewPr>
        <p:scale>
          <a:sx n="76" d="100"/>
          <a:sy n="76" d="100"/>
        </p:scale>
        <p:origin x="-1200" y="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1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54" indent="0">
              <a:buNone/>
              <a:defRPr sz="1200"/>
            </a:lvl2pPr>
            <a:lvl3pPr marL="914309" indent="0">
              <a:buNone/>
              <a:defRPr sz="1000"/>
            </a:lvl3pPr>
            <a:lvl4pPr marL="1371463" indent="0">
              <a:buNone/>
              <a:defRPr sz="900"/>
            </a:lvl4pPr>
            <a:lvl5pPr marL="1828617" indent="0">
              <a:buNone/>
              <a:defRPr sz="900"/>
            </a:lvl5pPr>
            <a:lvl6pPr marL="2285771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4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54" indent="0">
              <a:buNone/>
              <a:defRPr sz="1200"/>
            </a:lvl2pPr>
            <a:lvl3pPr marL="914309" indent="0">
              <a:buNone/>
              <a:defRPr sz="1000"/>
            </a:lvl3pPr>
            <a:lvl4pPr marL="1371463" indent="0">
              <a:buNone/>
              <a:defRPr sz="900"/>
            </a:lvl4pPr>
            <a:lvl5pPr marL="1828617" indent="0">
              <a:buNone/>
              <a:defRPr sz="900"/>
            </a:lvl5pPr>
            <a:lvl6pPr marL="2285771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4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1" y="274638"/>
            <a:ext cx="8229600" cy="1143000"/>
          </a:xfrm>
          <a:prstGeom prst="rect">
            <a:avLst/>
          </a:prstGeom>
        </p:spPr>
        <p:txBody>
          <a:bodyPr vert="horz" lIns="91431" tIns="45716" rIns="91431" bIns="45716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1" y="1600200"/>
            <a:ext cx="8229600" cy="4525963"/>
          </a:xfrm>
          <a:prstGeom prst="rect">
            <a:avLst/>
          </a:prstGeom>
        </p:spPr>
        <p:txBody>
          <a:bodyPr vert="horz" lIns="91431" tIns="45716" rIns="91431" bIns="45716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1" y="6356351"/>
            <a:ext cx="2133600" cy="365125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1" y="6356351"/>
            <a:ext cx="2133600" cy="365125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0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66" indent="-342866" algn="l" defTabSz="91430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76" indent="-285722" algn="l" defTabSz="914309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2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395536" y="2132856"/>
            <a:ext cx="84969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ŠKOLA:			</a:t>
            </a:r>
            <a:r>
              <a:rPr lang="cs-CZ" dirty="0" smtClean="0"/>
              <a:t>Městská </a:t>
            </a:r>
            <a:r>
              <a:rPr lang="cs-CZ" dirty="0"/>
              <a:t>střední odborná škola, Klobouky u Brna,    </a:t>
            </a:r>
          </a:p>
          <a:p>
            <a:r>
              <a:rPr lang="cs-CZ" dirty="0"/>
              <a:t>			</a:t>
            </a:r>
            <a:r>
              <a:rPr lang="cs-CZ" dirty="0" smtClean="0"/>
              <a:t>nám</a:t>
            </a:r>
            <a:r>
              <a:rPr lang="cs-CZ" dirty="0"/>
              <a:t>. Míru 6, příspěvková </a:t>
            </a:r>
            <a:r>
              <a:rPr lang="cs-CZ" dirty="0" smtClean="0"/>
              <a:t>organizace</a:t>
            </a:r>
          </a:p>
          <a:p>
            <a:r>
              <a:rPr lang="cs-CZ" dirty="0"/>
              <a:t>ČÍSLO PROJEKTU:		CZ.1.07/1.5.00/34.1020</a:t>
            </a:r>
          </a:p>
          <a:p>
            <a:r>
              <a:rPr lang="cs-CZ" dirty="0"/>
              <a:t>NÁZEV PROJEKTU:		Peníze do škol</a:t>
            </a:r>
          </a:p>
          <a:p>
            <a:r>
              <a:rPr lang="cs-CZ" dirty="0"/>
              <a:t>ČÍSLO ŠABLONY:		III/2 Inovace a zkvalitnění výuky prostřednictvím ICT</a:t>
            </a:r>
          </a:p>
          <a:p>
            <a:r>
              <a:rPr lang="cs-CZ" dirty="0"/>
              <a:t>AUTOR:			</a:t>
            </a:r>
            <a:r>
              <a:rPr lang="cs-CZ" dirty="0" smtClean="0"/>
              <a:t>Mgr. Vítězslav Kurz</a:t>
            </a:r>
            <a:r>
              <a:rPr lang="cs-CZ" dirty="0"/>
              <a:t>	</a:t>
            </a:r>
          </a:p>
          <a:p>
            <a:r>
              <a:rPr lang="cs-CZ" dirty="0"/>
              <a:t>TEMATICKÁ OBLAST: 	</a:t>
            </a:r>
            <a:r>
              <a:rPr lang="cs-CZ" dirty="0" smtClean="0"/>
              <a:t>Posloupnosti a finanční matematika</a:t>
            </a:r>
          </a:p>
          <a:p>
            <a:r>
              <a:rPr lang="cs-CZ" dirty="0" smtClean="0"/>
              <a:t>NÁZEV </a:t>
            </a:r>
            <a:r>
              <a:rPr lang="cs-CZ" dirty="0" err="1"/>
              <a:t>DUMu</a:t>
            </a:r>
            <a:r>
              <a:rPr lang="cs-CZ" dirty="0"/>
              <a:t>:		</a:t>
            </a:r>
            <a:r>
              <a:rPr lang="cs-CZ" b="1" dirty="0" smtClean="0"/>
              <a:t>Pravidelné platby, spoření 2</a:t>
            </a:r>
            <a:endParaRPr lang="cs-CZ" b="1" dirty="0"/>
          </a:p>
          <a:p>
            <a:r>
              <a:rPr lang="cs-CZ" dirty="0" smtClean="0"/>
              <a:t>POŘADOVÉ </a:t>
            </a:r>
            <a:r>
              <a:rPr lang="cs-CZ" dirty="0"/>
              <a:t>ČÍSLO </a:t>
            </a:r>
            <a:r>
              <a:rPr lang="cs-CZ" dirty="0" err="1"/>
              <a:t>DUMu</a:t>
            </a:r>
            <a:r>
              <a:rPr lang="cs-CZ" dirty="0"/>
              <a:t>:	</a:t>
            </a:r>
            <a:r>
              <a:rPr lang="cs-CZ" dirty="0" smtClean="0"/>
              <a:t>20</a:t>
            </a:r>
            <a:endParaRPr lang="cs-CZ" dirty="0"/>
          </a:p>
          <a:p>
            <a:r>
              <a:rPr lang="cs-CZ" dirty="0"/>
              <a:t>KÓD </a:t>
            </a:r>
            <a:r>
              <a:rPr lang="cs-CZ" dirty="0" err="1"/>
              <a:t>DUMu</a:t>
            </a:r>
            <a:r>
              <a:rPr lang="cs-CZ" dirty="0"/>
              <a:t>:		</a:t>
            </a:r>
            <a:r>
              <a:rPr lang="cs-CZ" dirty="0" smtClean="0"/>
              <a:t>VY_32_INOVACE_2_1_20_KUR</a:t>
            </a:r>
            <a:endParaRPr lang="cs-CZ" dirty="0"/>
          </a:p>
          <a:p>
            <a:r>
              <a:rPr lang="cs-CZ" dirty="0"/>
              <a:t>DATUM TVORBY:		</a:t>
            </a:r>
            <a:r>
              <a:rPr lang="cs-CZ" dirty="0" smtClean="0"/>
              <a:t>26.6. </a:t>
            </a:r>
            <a:r>
              <a:rPr lang="cs-CZ" dirty="0"/>
              <a:t>2013</a:t>
            </a:r>
          </a:p>
          <a:p>
            <a:r>
              <a:rPr lang="cs-CZ" dirty="0"/>
              <a:t>ANOTACE (ROČNÍK</a:t>
            </a:r>
            <a:r>
              <a:rPr lang="cs-CZ" dirty="0" smtClean="0"/>
              <a:t>):</a:t>
            </a:r>
            <a:r>
              <a:rPr lang="cs-CZ" dirty="0"/>
              <a:t>	Prezentace je určena pro použití v předmětu </a:t>
            </a:r>
            <a:r>
              <a:rPr lang="cs-CZ" dirty="0" smtClean="0"/>
              <a:t>Seminář 				z</a:t>
            </a:r>
            <a:r>
              <a:rPr lang="cs-CZ" dirty="0"/>
              <a:t> matematiky, který je vyučován </a:t>
            </a:r>
            <a:r>
              <a:rPr lang="cs-CZ" dirty="0" smtClean="0"/>
              <a:t>ve </a:t>
            </a:r>
            <a:r>
              <a:rPr lang="cs-CZ" dirty="0"/>
              <a:t>3. a 4. ročníku.  Je </a:t>
            </a:r>
            <a:r>
              <a:rPr lang="cs-CZ" dirty="0" smtClean="0"/>
              <a:t>				vytvořena </a:t>
            </a:r>
            <a:r>
              <a:rPr lang="cs-CZ" dirty="0"/>
              <a:t>k použití </a:t>
            </a:r>
            <a:r>
              <a:rPr lang="cs-CZ" dirty="0" smtClean="0"/>
              <a:t>ve vyučovací </a:t>
            </a:r>
            <a:r>
              <a:rPr lang="cs-CZ" dirty="0"/>
              <a:t>hodině, je možno ji však </a:t>
            </a:r>
            <a:r>
              <a:rPr lang="cs-CZ" dirty="0" smtClean="0"/>
              <a:t>				použít i </a:t>
            </a:r>
            <a:r>
              <a:rPr lang="cs-CZ" dirty="0"/>
              <a:t>k samostudiu při přípravě k maturitě.</a:t>
            </a:r>
          </a:p>
          <a:p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692696"/>
            <a:ext cx="5760720" cy="1258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2: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586812" y="711310"/>
            <a:ext cx="761727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</a:t>
            </a:r>
            <a:r>
              <a:rPr lang="cs-CZ" sz="2000" dirty="0">
                <a:solidFill>
                  <a:schemeClr val="accent1"/>
                </a:solidFill>
              </a:rPr>
              <a:t>V bance si půjčíme </a:t>
            </a:r>
            <a:r>
              <a:rPr lang="cs-CZ" sz="2000" dirty="0" smtClean="0">
                <a:solidFill>
                  <a:schemeClr val="accent1"/>
                </a:solidFill>
              </a:rPr>
              <a:t>1,5 </a:t>
            </a:r>
            <a:r>
              <a:rPr lang="cs-CZ" sz="2000" dirty="0">
                <a:solidFill>
                  <a:schemeClr val="accent1"/>
                </a:solidFill>
              </a:rPr>
              <a:t>mil. Kč na </a:t>
            </a:r>
            <a:r>
              <a:rPr lang="cs-CZ" sz="2000" dirty="0" smtClean="0">
                <a:solidFill>
                  <a:schemeClr val="accent1"/>
                </a:solidFill>
              </a:rPr>
              <a:t>5 let </a:t>
            </a:r>
            <a:r>
              <a:rPr lang="cs-CZ" sz="2000" dirty="0">
                <a:solidFill>
                  <a:schemeClr val="accent1"/>
                </a:solidFill>
              </a:rPr>
              <a:t>s </a:t>
            </a:r>
            <a:r>
              <a:rPr lang="cs-CZ" sz="2000" dirty="0" smtClean="0">
                <a:solidFill>
                  <a:schemeClr val="accent1"/>
                </a:solidFill>
              </a:rPr>
              <a:t>roční </a:t>
            </a:r>
            <a:r>
              <a:rPr lang="cs-CZ" sz="2000" dirty="0">
                <a:solidFill>
                  <a:schemeClr val="accent1"/>
                </a:solidFill>
              </a:rPr>
              <a:t>úrokovou mírou 12</a:t>
            </a:r>
            <a:r>
              <a:rPr lang="cs-CZ" sz="2000" dirty="0" smtClean="0">
                <a:solidFill>
                  <a:schemeClr val="accent1"/>
                </a:solidFill>
              </a:rPr>
              <a:t>%.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Jaká </a:t>
            </a:r>
            <a:r>
              <a:rPr lang="cs-CZ" sz="2000" dirty="0">
                <a:solidFill>
                  <a:schemeClr val="accent1"/>
                </a:solidFill>
              </a:rPr>
              <a:t>bude výše úroků a </a:t>
            </a:r>
            <a:r>
              <a:rPr lang="cs-CZ" sz="2000" dirty="0" smtClean="0">
                <a:solidFill>
                  <a:schemeClr val="accent1"/>
                </a:solidFill>
              </a:rPr>
              <a:t>úmorů </a:t>
            </a:r>
            <a:r>
              <a:rPr lang="cs-CZ" sz="2000" dirty="0">
                <a:solidFill>
                  <a:schemeClr val="accent1"/>
                </a:solidFill>
              </a:rPr>
              <a:t>v </a:t>
            </a:r>
            <a:r>
              <a:rPr lang="cs-CZ" sz="2000" dirty="0" smtClean="0">
                <a:solidFill>
                  <a:schemeClr val="accent1"/>
                </a:solidFill>
              </a:rPr>
              <a:t>jednotlivých ročních </a:t>
            </a:r>
            <a:r>
              <a:rPr lang="cs-CZ" sz="2000" dirty="0">
                <a:solidFill>
                  <a:schemeClr val="accent1"/>
                </a:solidFill>
              </a:rPr>
              <a:t>splátkách</a:t>
            </a:r>
            <a:r>
              <a:rPr lang="cs-CZ" sz="2000" dirty="0" smtClean="0">
                <a:solidFill>
                  <a:schemeClr val="accent1"/>
                </a:solidFill>
              </a:rPr>
              <a:t>?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Sestavte tabulku.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629653" y="1988840"/>
                <a:ext cx="8099974" cy="3508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Nejdříve vypočítáme výši pravidelných ročních splátek.</a:t>
                </a:r>
              </a:p>
              <a:p>
                <a:r>
                  <a:rPr lang="cs-CZ" sz="2000" dirty="0" smtClean="0"/>
                  <a:t>Použijme vzorec z předchozího příkladu s tím, že z něj vyjádříme „a“ (anuitu)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𝑎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𝑃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𝑖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1−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(1+</m:t>
                              </m:r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𝑖</m:t>
                              </m:r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𝑛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Do vzorce dosadíme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𝑎</m:t>
                      </m:r>
                      <m:r>
                        <a:rPr lang="cs-CZ" sz="2000" b="0" i="1" smtClean="0">
                          <a:latin typeface="Cambria Math"/>
                        </a:rPr>
                        <m:t>=1500000∙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0,12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1−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(1+0,12)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−5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653" y="1988840"/>
                <a:ext cx="8099974" cy="3508268"/>
              </a:xfrm>
              <a:prstGeom prst="rect">
                <a:avLst/>
              </a:prstGeom>
              <a:blipFill rotWithShape="1">
                <a:blip r:embed="rId2"/>
                <a:stretch>
                  <a:fillRect l="-752" t="-86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0530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2: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586812" y="711310"/>
            <a:ext cx="761727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</a:t>
            </a:r>
            <a:r>
              <a:rPr lang="cs-CZ" sz="2000" dirty="0">
                <a:solidFill>
                  <a:schemeClr val="accent1"/>
                </a:solidFill>
              </a:rPr>
              <a:t>V bance si půjčíme </a:t>
            </a:r>
            <a:r>
              <a:rPr lang="cs-CZ" sz="2000" dirty="0" smtClean="0">
                <a:solidFill>
                  <a:schemeClr val="accent1"/>
                </a:solidFill>
              </a:rPr>
              <a:t>1,5 </a:t>
            </a:r>
            <a:r>
              <a:rPr lang="cs-CZ" sz="2000" dirty="0">
                <a:solidFill>
                  <a:schemeClr val="accent1"/>
                </a:solidFill>
              </a:rPr>
              <a:t>mil. Kč na </a:t>
            </a:r>
            <a:r>
              <a:rPr lang="cs-CZ" sz="2000" dirty="0" smtClean="0">
                <a:solidFill>
                  <a:schemeClr val="accent1"/>
                </a:solidFill>
              </a:rPr>
              <a:t>5 let </a:t>
            </a:r>
            <a:r>
              <a:rPr lang="cs-CZ" sz="2000" dirty="0">
                <a:solidFill>
                  <a:schemeClr val="accent1"/>
                </a:solidFill>
              </a:rPr>
              <a:t>s </a:t>
            </a:r>
            <a:r>
              <a:rPr lang="cs-CZ" sz="2000" dirty="0" smtClean="0">
                <a:solidFill>
                  <a:schemeClr val="accent1"/>
                </a:solidFill>
              </a:rPr>
              <a:t>roční </a:t>
            </a:r>
            <a:r>
              <a:rPr lang="cs-CZ" sz="2000" dirty="0">
                <a:solidFill>
                  <a:schemeClr val="accent1"/>
                </a:solidFill>
              </a:rPr>
              <a:t>úrokovou mírou 12</a:t>
            </a:r>
            <a:r>
              <a:rPr lang="cs-CZ" sz="2000" dirty="0" smtClean="0">
                <a:solidFill>
                  <a:schemeClr val="accent1"/>
                </a:solidFill>
              </a:rPr>
              <a:t>%.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Jaká </a:t>
            </a:r>
            <a:r>
              <a:rPr lang="cs-CZ" sz="2000" dirty="0">
                <a:solidFill>
                  <a:schemeClr val="accent1"/>
                </a:solidFill>
              </a:rPr>
              <a:t>bude výše úroků a </a:t>
            </a:r>
            <a:r>
              <a:rPr lang="cs-CZ" sz="2000" dirty="0" smtClean="0">
                <a:solidFill>
                  <a:schemeClr val="accent1"/>
                </a:solidFill>
              </a:rPr>
              <a:t>úmorů </a:t>
            </a:r>
            <a:r>
              <a:rPr lang="cs-CZ" sz="2000" dirty="0">
                <a:solidFill>
                  <a:schemeClr val="accent1"/>
                </a:solidFill>
              </a:rPr>
              <a:t>v </a:t>
            </a:r>
            <a:r>
              <a:rPr lang="cs-CZ" sz="2000" dirty="0" smtClean="0">
                <a:solidFill>
                  <a:schemeClr val="accent1"/>
                </a:solidFill>
              </a:rPr>
              <a:t>jednotlivých ročních </a:t>
            </a:r>
            <a:r>
              <a:rPr lang="cs-CZ" sz="2000" dirty="0">
                <a:solidFill>
                  <a:schemeClr val="accent1"/>
                </a:solidFill>
              </a:rPr>
              <a:t>splátkách</a:t>
            </a:r>
            <a:r>
              <a:rPr lang="cs-CZ" sz="2000" dirty="0" smtClean="0">
                <a:solidFill>
                  <a:schemeClr val="accent1"/>
                </a:solidFill>
              </a:rPr>
              <a:t>?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Sestavte tabulku.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629653" y="1988840"/>
                <a:ext cx="8099974" cy="38160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Nejdříve vypočítáme výši pravidelných ročních splátek.</a:t>
                </a:r>
              </a:p>
              <a:p>
                <a:r>
                  <a:rPr lang="cs-CZ" sz="2000" dirty="0" smtClean="0"/>
                  <a:t>Použijme vzorec z předchozího příkladu s tím, že z něj vyjádříme „a“ (anuitu)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𝑎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𝑃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𝑖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1−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(1+</m:t>
                              </m:r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𝑖</m:t>
                              </m:r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𝑛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Do vzorce dosadíme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𝑎</m:t>
                      </m:r>
                      <m:r>
                        <a:rPr lang="cs-CZ" sz="2000" b="0" i="1" smtClean="0">
                          <a:latin typeface="Cambria Math"/>
                        </a:rPr>
                        <m:t>=1500000∙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0,12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1−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(1+0,12)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−5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𝑎</m:t>
                      </m:r>
                      <m:r>
                        <a:rPr lang="cs-CZ" sz="2000" b="0" i="1" smtClean="0">
                          <a:latin typeface="Cambria Math"/>
                        </a:rPr>
                        <m:t>=416 115 </m:t>
                      </m:r>
                      <m:r>
                        <a:rPr lang="cs-CZ" sz="2000" b="0" i="1" smtClean="0">
                          <a:latin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</a:rPr>
                        <m:t>č</m:t>
                      </m: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653" y="1988840"/>
                <a:ext cx="8099974" cy="3816045"/>
              </a:xfrm>
              <a:prstGeom prst="rect">
                <a:avLst/>
              </a:prstGeom>
              <a:blipFill rotWithShape="1">
                <a:blip r:embed="rId2"/>
                <a:stretch>
                  <a:fillRect l="-752" t="-799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2624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2: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586812" y="711310"/>
            <a:ext cx="761727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</a:t>
            </a:r>
            <a:r>
              <a:rPr lang="cs-CZ" sz="2000" dirty="0">
                <a:solidFill>
                  <a:schemeClr val="accent1"/>
                </a:solidFill>
              </a:rPr>
              <a:t>V bance si půjčíme </a:t>
            </a:r>
            <a:r>
              <a:rPr lang="cs-CZ" sz="2000" dirty="0" smtClean="0">
                <a:solidFill>
                  <a:schemeClr val="accent1"/>
                </a:solidFill>
              </a:rPr>
              <a:t>1,5 </a:t>
            </a:r>
            <a:r>
              <a:rPr lang="cs-CZ" sz="2000" dirty="0">
                <a:solidFill>
                  <a:schemeClr val="accent1"/>
                </a:solidFill>
              </a:rPr>
              <a:t>mil. Kč na </a:t>
            </a:r>
            <a:r>
              <a:rPr lang="cs-CZ" sz="2000" dirty="0" smtClean="0">
                <a:solidFill>
                  <a:schemeClr val="accent1"/>
                </a:solidFill>
              </a:rPr>
              <a:t>5 let </a:t>
            </a:r>
            <a:r>
              <a:rPr lang="cs-CZ" sz="2000" dirty="0">
                <a:solidFill>
                  <a:schemeClr val="accent1"/>
                </a:solidFill>
              </a:rPr>
              <a:t>s </a:t>
            </a:r>
            <a:r>
              <a:rPr lang="cs-CZ" sz="2000" dirty="0" smtClean="0">
                <a:solidFill>
                  <a:schemeClr val="accent1"/>
                </a:solidFill>
              </a:rPr>
              <a:t>roční </a:t>
            </a:r>
            <a:r>
              <a:rPr lang="cs-CZ" sz="2000" dirty="0">
                <a:solidFill>
                  <a:schemeClr val="accent1"/>
                </a:solidFill>
              </a:rPr>
              <a:t>úrokovou mírou 12</a:t>
            </a:r>
            <a:r>
              <a:rPr lang="cs-CZ" sz="2000" dirty="0" smtClean="0">
                <a:solidFill>
                  <a:schemeClr val="accent1"/>
                </a:solidFill>
              </a:rPr>
              <a:t>%.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Jaká </a:t>
            </a:r>
            <a:r>
              <a:rPr lang="cs-CZ" sz="2000" dirty="0">
                <a:solidFill>
                  <a:schemeClr val="accent1"/>
                </a:solidFill>
              </a:rPr>
              <a:t>bude výše úroků a </a:t>
            </a:r>
            <a:r>
              <a:rPr lang="cs-CZ" sz="2000" dirty="0" smtClean="0">
                <a:solidFill>
                  <a:schemeClr val="accent1"/>
                </a:solidFill>
              </a:rPr>
              <a:t>úmorů </a:t>
            </a:r>
            <a:r>
              <a:rPr lang="cs-CZ" sz="2000" dirty="0">
                <a:solidFill>
                  <a:schemeClr val="accent1"/>
                </a:solidFill>
              </a:rPr>
              <a:t>v </a:t>
            </a:r>
            <a:r>
              <a:rPr lang="cs-CZ" sz="2000" dirty="0" smtClean="0">
                <a:solidFill>
                  <a:schemeClr val="accent1"/>
                </a:solidFill>
              </a:rPr>
              <a:t>jednotlivých ročních </a:t>
            </a:r>
            <a:r>
              <a:rPr lang="cs-CZ" sz="2000" dirty="0">
                <a:solidFill>
                  <a:schemeClr val="accent1"/>
                </a:solidFill>
              </a:rPr>
              <a:t>splátkách</a:t>
            </a:r>
            <a:r>
              <a:rPr lang="cs-CZ" sz="2000" dirty="0" smtClean="0">
                <a:solidFill>
                  <a:schemeClr val="accent1"/>
                </a:solidFill>
              </a:rPr>
              <a:t>?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Sestavte tabulku.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629653" y="1988840"/>
                <a:ext cx="7385676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Z vypočítané částky roční splátky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𝑎</m:t>
                    </m:r>
                    <m:r>
                      <a:rPr lang="cs-CZ" sz="2000" b="0" i="1" smtClean="0">
                        <a:latin typeface="Cambria Math"/>
                      </a:rPr>
                      <m:t>=416 115 </m:t>
                    </m:r>
                    <m:r>
                      <a:rPr lang="cs-CZ" sz="2000" b="0" i="1" smtClean="0">
                        <a:latin typeface="Cambria Math"/>
                      </a:rPr>
                      <m:t>𝐾</m:t>
                    </m:r>
                    <m:r>
                      <a:rPr lang="cs-CZ" sz="2000" b="0" i="1" smtClean="0">
                        <a:latin typeface="Cambria Math"/>
                      </a:rPr>
                      <m:t>č</m:t>
                    </m:r>
                  </m:oMath>
                </a14:m>
                <a:r>
                  <a:rPr lang="cs-CZ" sz="2000" dirty="0" smtClean="0"/>
                  <a:t> sestavíme tabulku.</a:t>
                </a:r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653" y="1988840"/>
                <a:ext cx="7385676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825" t="-431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8086317"/>
              </p:ext>
            </p:extLst>
          </p:nvPr>
        </p:nvGraphicFramePr>
        <p:xfrm>
          <a:off x="641913" y="2921195"/>
          <a:ext cx="7681649" cy="306497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44202"/>
                <a:gridCol w="1412374"/>
                <a:gridCol w="1239553"/>
                <a:gridCol w="1239553"/>
                <a:gridCol w="1239553"/>
                <a:gridCol w="1406414"/>
              </a:tblGrid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Období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>
                          <a:effectLst/>
                        </a:rPr>
                        <a:t>Poč.dluh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>
                          <a:effectLst/>
                        </a:rPr>
                        <a:t>Úrok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>
                          <a:effectLst/>
                        </a:rPr>
                        <a:t>Splátka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>
                          <a:effectLst/>
                        </a:rPr>
                        <a:t>Úmor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>
                          <a:effectLst/>
                        </a:rPr>
                        <a:t>Kon.dluh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0.rok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1.rok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2.rok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3.rok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4.rok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5.rok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592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2: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586812" y="711310"/>
            <a:ext cx="761727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</a:t>
            </a:r>
            <a:r>
              <a:rPr lang="cs-CZ" sz="2000" dirty="0">
                <a:solidFill>
                  <a:schemeClr val="accent1"/>
                </a:solidFill>
              </a:rPr>
              <a:t>V bance si půjčíme </a:t>
            </a:r>
            <a:r>
              <a:rPr lang="cs-CZ" sz="2000" dirty="0" smtClean="0">
                <a:solidFill>
                  <a:schemeClr val="accent1"/>
                </a:solidFill>
              </a:rPr>
              <a:t>1,5 </a:t>
            </a:r>
            <a:r>
              <a:rPr lang="cs-CZ" sz="2000" dirty="0">
                <a:solidFill>
                  <a:schemeClr val="accent1"/>
                </a:solidFill>
              </a:rPr>
              <a:t>mil. Kč na </a:t>
            </a:r>
            <a:r>
              <a:rPr lang="cs-CZ" sz="2000" dirty="0" smtClean="0">
                <a:solidFill>
                  <a:schemeClr val="accent1"/>
                </a:solidFill>
              </a:rPr>
              <a:t>5 let </a:t>
            </a:r>
            <a:r>
              <a:rPr lang="cs-CZ" sz="2000" dirty="0">
                <a:solidFill>
                  <a:schemeClr val="accent1"/>
                </a:solidFill>
              </a:rPr>
              <a:t>s </a:t>
            </a:r>
            <a:r>
              <a:rPr lang="cs-CZ" sz="2000" dirty="0" smtClean="0">
                <a:solidFill>
                  <a:schemeClr val="accent1"/>
                </a:solidFill>
              </a:rPr>
              <a:t>roční </a:t>
            </a:r>
            <a:r>
              <a:rPr lang="cs-CZ" sz="2000" dirty="0">
                <a:solidFill>
                  <a:schemeClr val="accent1"/>
                </a:solidFill>
              </a:rPr>
              <a:t>úrokovou mírou 12</a:t>
            </a:r>
            <a:r>
              <a:rPr lang="cs-CZ" sz="2000" dirty="0" smtClean="0">
                <a:solidFill>
                  <a:schemeClr val="accent1"/>
                </a:solidFill>
              </a:rPr>
              <a:t>%.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Jaká </a:t>
            </a:r>
            <a:r>
              <a:rPr lang="cs-CZ" sz="2000" dirty="0">
                <a:solidFill>
                  <a:schemeClr val="accent1"/>
                </a:solidFill>
              </a:rPr>
              <a:t>bude výše úroků a </a:t>
            </a:r>
            <a:r>
              <a:rPr lang="cs-CZ" sz="2000" dirty="0" smtClean="0">
                <a:solidFill>
                  <a:schemeClr val="accent1"/>
                </a:solidFill>
              </a:rPr>
              <a:t>úmorů </a:t>
            </a:r>
            <a:r>
              <a:rPr lang="cs-CZ" sz="2000" dirty="0">
                <a:solidFill>
                  <a:schemeClr val="accent1"/>
                </a:solidFill>
              </a:rPr>
              <a:t>v </a:t>
            </a:r>
            <a:r>
              <a:rPr lang="cs-CZ" sz="2000" dirty="0" smtClean="0">
                <a:solidFill>
                  <a:schemeClr val="accent1"/>
                </a:solidFill>
              </a:rPr>
              <a:t>jednotlivých ročních </a:t>
            </a:r>
            <a:r>
              <a:rPr lang="cs-CZ" sz="2000" dirty="0">
                <a:solidFill>
                  <a:schemeClr val="accent1"/>
                </a:solidFill>
              </a:rPr>
              <a:t>splátkách</a:t>
            </a:r>
            <a:r>
              <a:rPr lang="cs-CZ" sz="2000" dirty="0" smtClean="0">
                <a:solidFill>
                  <a:schemeClr val="accent1"/>
                </a:solidFill>
              </a:rPr>
              <a:t>?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Sestavte tabulku.</a:t>
            </a:r>
            <a:endParaRPr lang="cs-CZ" sz="2000" dirty="0">
              <a:solidFill>
                <a:schemeClr val="accent1"/>
              </a:solidFill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629653" y="1988840"/>
            <a:ext cx="42133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0. rok bereme, kdy jsme si vzali půjčku.</a:t>
            </a:r>
          </a:p>
          <a:p>
            <a:endParaRPr lang="cs-CZ" sz="2000" dirty="0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0799131"/>
              </p:ext>
            </p:extLst>
          </p:nvPr>
        </p:nvGraphicFramePr>
        <p:xfrm>
          <a:off x="641913" y="2921195"/>
          <a:ext cx="7681649" cy="306497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44202"/>
                <a:gridCol w="1412374"/>
                <a:gridCol w="1239553"/>
                <a:gridCol w="1239553"/>
                <a:gridCol w="1239553"/>
                <a:gridCol w="1406414"/>
              </a:tblGrid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Období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>
                          <a:effectLst/>
                        </a:rPr>
                        <a:t>Poč.dluh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Úrok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>
                          <a:effectLst/>
                        </a:rPr>
                        <a:t>Splátka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>
                          <a:effectLst/>
                        </a:rPr>
                        <a:t>Úmor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>
                          <a:effectLst/>
                        </a:rPr>
                        <a:t>Kon.dluh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0.rok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1 500 000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0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0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0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1 500 000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1.rok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2.rok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3.rok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4.rok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5.rok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509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2: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586812" y="711310"/>
            <a:ext cx="761727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</a:t>
            </a:r>
            <a:r>
              <a:rPr lang="cs-CZ" sz="2000" dirty="0">
                <a:solidFill>
                  <a:schemeClr val="accent1"/>
                </a:solidFill>
              </a:rPr>
              <a:t>V bance si půjčíme </a:t>
            </a:r>
            <a:r>
              <a:rPr lang="cs-CZ" sz="2000" dirty="0" smtClean="0">
                <a:solidFill>
                  <a:schemeClr val="accent1"/>
                </a:solidFill>
              </a:rPr>
              <a:t>1,5 </a:t>
            </a:r>
            <a:r>
              <a:rPr lang="cs-CZ" sz="2000" dirty="0">
                <a:solidFill>
                  <a:schemeClr val="accent1"/>
                </a:solidFill>
              </a:rPr>
              <a:t>mil. Kč na </a:t>
            </a:r>
            <a:r>
              <a:rPr lang="cs-CZ" sz="2000" dirty="0" smtClean="0">
                <a:solidFill>
                  <a:schemeClr val="accent1"/>
                </a:solidFill>
              </a:rPr>
              <a:t>5 let </a:t>
            </a:r>
            <a:r>
              <a:rPr lang="cs-CZ" sz="2000" dirty="0">
                <a:solidFill>
                  <a:schemeClr val="accent1"/>
                </a:solidFill>
              </a:rPr>
              <a:t>s </a:t>
            </a:r>
            <a:r>
              <a:rPr lang="cs-CZ" sz="2000" dirty="0" smtClean="0">
                <a:solidFill>
                  <a:schemeClr val="accent1"/>
                </a:solidFill>
              </a:rPr>
              <a:t>roční </a:t>
            </a:r>
            <a:r>
              <a:rPr lang="cs-CZ" sz="2000" dirty="0">
                <a:solidFill>
                  <a:schemeClr val="accent1"/>
                </a:solidFill>
              </a:rPr>
              <a:t>úrokovou mírou 12</a:t>
            </a:r>
            <a:r>
              <a:rPr lang="cs-CZ" sz="2000" dirty="0" smtClean="0">
                <a:solidFill>
                  <a:schemeClr val="accent1"/>
                </a:solidFill>
              </a:rPr>
              <a:t>%.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Jaká </a:t>
            </a:r>
            <a:r>
              <a:rPr lang="cs-CZ" sz="2000" dirty="0">
                <a:solidFill>
                  <a:schemeClr val="accent1"/>
                </a:solidFill>
              </a:rPr>
              <a:t>bude výše úroků a </a:t>
            </a:r>
            <a:r>
              <a:rPr lang="cs-CZ" sz="2000" dirty="0" smtClean="0">
                <a:solidFill>
                  <a:schemeClr val="accent1"/>
                </a:solidFill>
              </a:rPr>
              <a:t>úmorů </a:t>
            </a:r>
            <a:r>
              <a:rPr lang="cs-CZ" sz="2000" dirty="0">
                <a:solidFill>
                  <a:schemeClr val="accent1"/>
                </a:solidFill>
              </a:rPr>
              <a:t>v </a:t>
            </a:r>
            <a:r>
              <a:rPr lang="cs-CZ" sz="2000" dirty="0" smtClean="0">
                <a:solidFill>
                  <a:schemeClr val="accent1"/>
                </a:solidFill>
              </a:rPr>
              <a:t>jednotlivých ročních </a:t>
            </a:r>
            <a:r>
              <a:rPr lang="cs-CZ" sz="2000" dirty="0">
                <a:solidFill>
                  <a:schemeClr val="accent1"/>
                </a:solidFill>
              </a:rPr>
              <a:t>splátkách</a:t>
            </a:r>
            <a:r>
              <a:rPr lang="cs-CZ" sz="2000" dirty="0" smtClean="0">
                <a:solidFill>
                  <a:schemeClr val="accent1"/>
                </a:solidFill>
              </a:rPr>
              <a:t>?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Sestavte tabulku.</a:t>
            </a:r>
            <a:endParaRPr lang="cs-CZ" sz="2000" dirty="0">
              <a:solidFill>
                <a:schemeClr val="accent1"/>
              </a:solidFill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617361" y="1979745"/>
            <a:ext cx="80800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Úrok činí 12 procent z 1 500 000 Kč tedy 180 000 Kč, splátka bude každý rok </a:t>
            </a:r>
          </a:p>
          <a:p>
            <a:r>
              <a:rPr lang="cs-CZ" sz="2000" dirty="0" smtClean="0"/>
              <a:t>stejná, tedy 416 115 Kč. A úmor vznikne rozdílem splátky a úroku. </a:t>
            </a:r>
          </a:p>
          <a:p>
            <a:r>
              <a:rPr lang="cs-CZ" sz="2000" dirty="0" smtClean="0"/>
              <a:t>Konečný dluh=Počáteční dluh-úmor.</a:t>
            </a:r>
          </a:p>
          <a:p>
            <a:endParaRPr lang="cs-CZ" sz="2000" dirty="0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1801218"/>
              </p:ext>
            </p:extLst>
          </p:nvPr>
        </p:nvGraphicFramePr>
        <p:xfrm>
          <a:off x="641913" y="2921195"/>
          <a:ext cx="7681649" cy="306497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44202"/>
                <a:gridCol w="1412374"/>
                <a:gridCol w="1239553"/>
                <a:gridCol w="1239553"/>
                <a:gridCol w="1239553"/>
                <a:gridCol w="1406414"/>
              </a:tblGrid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Období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>
                          <a:effectLst/>
                        </a:rPr>
                        <a:t>Poč.dluh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Úrok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>
                          <a:effectLst/>
                        </a:rPr>
                        <a:t>Splátka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>
                          <a:effectLst/>
                        </a:rPr>
                        <a:t>Úmor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>
                          <a:effectLst/>
                        </a:rPr>
                        <a:t>Kon.dluh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0.rok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1 500 000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0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0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0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1 500 000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1.rok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2.rok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3.rok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4.rok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5.rok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26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2: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586812" y="711310"/>
            <a:ext cx="761727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</a:t>
            </a:r>
            <a:r>
              <a:rPr lang="cs-CZ" sz="2000" dirty="0">
                <a:solidFill>
                  <a:schemeClr val="accent1"/>
                </a:solidFill>
              </a:rPr>
              <a:t>V bance si půjčíme </a:t>
            </a:r>
            <a:r>
              <a:rPr lang="cs-CZ" sz="2000" dirty="0" smtClean="0">
                <a:solidFill>
                  <a:schemeClr val="accent1"/>
                </a:solidFill>
              </a:rPr>
              <a:t>1,5 </a:t>
            </a:r>
            <a:r>
              <a:rPr lang="cs-CZ" sz="2000" dirty="0">
                <a:solidFill>
                  <a:schemeClr val="accent1"/>
                </a:solidFill>
              </a:rPr>
              <a:t>mil. Kč na </a:t>
            </a:r>
            <a:r>
              <a:rPr lang="cs-CZ" sz="2000" dirty="0" smtClean="0">
                <a:solidFill>
                  <a:schemeClr val="accent1"/>
                </a:solidFill>
              </a:rPr>
              <a:t>5 let </a:t>
            </a:r>
            <a:r>
              <a:rPr lang="cs-CZ" sz="2000" dirty="0">
                <a:solidFill>
                  <a:schemeClr val="accent1"/>
                </a:solidFill>
              </a:rPr>
              <a:t>s </a:t>
            </a:r>
            <a:r>
              <a:rPr lang="cs-CZ" sz="2000" dirty="0" smtClean="0">
                <a:solidFill>
                  <a:schemeClr val="accent1"/>
                </a:solidFill>
              </a:rPr>
              <a:t>roční </a:t>
            </a:r>
            <a:r>
              <a:rPr lang="cs-CZ" sz="2000" dirty="0">
                <a:solidFill>
                  <a:schemeClr val="accent1"/>
                </a:solidFill>
              </a:rPr>
              <a:t>úrokovou mírou 12</a:t>
            </a:r>
            <a:r>
              <a:rPr lang="cs-CZ" sz="2000" dirty="0" smtClean="0">
                <a:solidFill>
                  <a:schemeClr val="accent1"/>
                </a:solidFill>
              </a:rPr>
              <a:t>%.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Jaká </a:t>
            </a:r>
            <a:r>
              <a:rPr lang="cs-CZ" sz="2000" dirty="0">
                <a:solidFill>
                  <a:schemeClr val="accent1"/>
                </a:solidFill>
              </a:rPr>
              <a:t>bude výše úroků a </a:t>
            </a:r>
            <a:r>
              <a:rPr lang="cs-CZ" sz="2000" dirty="0" smtClean="0">
                <a:solidFill>
                  <a:schemeClr val="accent1"/>
                </a:solidFill>
              </a:rPr>
              <a:t>úmorů </a:t>
            </a:r>
            <a:r>
              <a:rPr lang="cs-CZ" sz="2000" dirty="0">
                <a:solidFill>
                  <a:schemeClr val="accent1"/>
                </a:solidFill>
              </a:rPr>
              <a:t>v </a:t>
            </a:r>
            <a:r>
              <a:rPr lang="cs-CZ" sz="2000" dirty="0" smtClean="0">
                <a:solidFill>
                  <a:schemeClr val="accent1"/>
                </a:solidFill>
              </a:rPr>
              <a:t>jednotlivých ročních </a:t>
            </a:r>
            <a:r>
              <a:rPr lang="cs-CZ" sz="2000" dirty="0">
                <a:solidFill>
                  <a:schemeClr val="accent1"/>
                </a:solidFill>
              </a:rPr>
              <a:t>splátkách</a:t>
            </a:r>
            <a:r>
              <a:rPr lang="cs-CZ" sz="2000" dirty="0" smtClean="0">
                <a:solidFill>
                  <a:schemeClr val="accent1"/>
                </a:solidFill>
              </a:rPr>
              <a:t>?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Sestavte tabulku.</a:t>
            </a:r>
            <a:endParaRPr lang="cs-CZ" sz="2000" dirty="0">
              <a:solidFill>
                <a:schemeClr val="accent1"/>
              </a:solidFill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617361" y="1979745"/>
            <a:ext cx="80800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Úrok činí 12 procent z 1 500 000 Kč tedy 180 000 Kč, splátka bude každý rok </a:t>
            </a:r>
          </a:p>
          <a:p>
            <a:r>
              <a:rPr lang="cs-CZ" sz="2000" dirty="0" smtClean="0"/>
              <a:t>stejná, tedy 416 115 Kč. A úmor vznikne rozdílem splátky a úroku. </a:t>
            </a:r>
          </a:p>
          <a:p>
            <a:r>
              <a:rPr lang="cs-CZ" sz="2000" dirty="0" smtClean="0"/>
              <a:t>Konečný dluh=Počáteční dluh-úmor.</a:t>
            </a:r>
          </a:p>
          <a:p>
            <a:endParaRPr lang="cs-CZ" sz="2000" dirty="0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4179625"/>
              </p:ext>
            </p:extLst>
          </p:nvPr>
        </p:nvGraphicFramePr>
        <p:xfrm>
          <a:off x="641913" y="2921195"/>
          <a:ext cx="7681649" cy="306497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44202"/>
                <a:gridCol w="1412374"/>
                <a:gridCol w="1239553"/>
                <a:gridCol w="1239553"/>
                <a:gridCol w="1239553"/>
                <a:gridCol w="1406414"/>
              </a:tblGrid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Období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>
                          <a:effectLst/>
                        </a:rPr>
                        <a:t>Poč.dluh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Úrok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>
                          <a:effectLst/>
                        </a:rPr>
                        <a:t>Splátka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>
                          <a:effectLst/>
                        </a:rPr>
                        <a:t>Úmor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>
                          <a:effectLst/>
                        </a:rPr>
                        <a:t>Kon.dluh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0.rok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1 500 000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0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0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0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1 500 000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1.rok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1 500 000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180 000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416 115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236 115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1 263 885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2.rok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3.rok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4.rok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5.rok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830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2: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586812" y="711310"/>
            <a:ext cx="761727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</a:t>
            </a:r>
            <a:r>
              <a:rPr lang="cs-CZ" sz="2000" dirty="0">
                <a:solidFill>
                  <a:schemeClr val="accent1"/>
                </a:solidFill>
              </a:rPr>
              <a:t>V bance si půjčíme </a:t>
            </a:r>
            <a:r>
              <a:rPr lang="cs-CZ" sz="2000" dirty="0" smtClean="0">
                <a:solidFill>
                  <a:schemeClr val="accent1"/>
                </a:solidFill>
              </a:rPr>
              <a:t>1,5 </a:t>
            </a:r>
            <a:r>
              <a:rPr lang="cs-CZ" sz="2000" dirty="0">
                <a:solidFill>
                  <a:schemeClr val="accent1"/>
                </a:solidFill>
              </a:rPr>
              <a:t>mil. Kč na </a:t>
            </a:r>
            <a:r>
              <a:rPr lang="cs-CZ" sz="2000" dirty="0" smtClean="0">
                <a:solidFill>
                  <a:schemeClr val="accent1"/>
                </a:solidFill>
              </a:rPr>
              <a:t>5 let </a:t>
            </a:r>
            <a:r>
              <a:rPr lang="cs-CZ" sz="2000" dirty="0">
                <a:solidFill>
                  <a:schemeClr val="accent1"/>
                </a:solidFill>
              </a:rPr>
              <a:t>s </a:t>
            </a:r>
            <a:r>
              <a:rPr lang="cs-CZ" sz="2000" dirty="0" smtClean="0">
                <a:solidFill>
                  <a:schemeClr val="accent1"/>
                </a:solidFill>
              </a:rPr>
              <a:t>roční </a:t>
            </a:r>
            <a:r>
              <a:rPr lang="cs-CZ" sz="2000" dirty="0">
                <a:solidFill>
                  <a:schemeClr val="accent1"/>
                </a:solidFill>
              </a:rPr>
              <a:t>úrokovou mírou 12</a:t>
            </a:r>
            <a:r>
              <a:rPr lang="cs-CZ" sz="2000" dirty="0" smtClean="0">
                <a:solidFill>
                  <a:schemeClr val="accent1"/>
                </a:solidFill>
              </a:rPr>
              <a:t>%.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Jaká </a:t>
            </a:r>
            <a:r>
              <a:rPr lang="cs-CZ" sz="2000" dirty="0">
                <a:solidFill>
                  <a:schemeClr val="accent1"/>
                </a:solidFill>
              </a:rPr>
              <a:t>bude výše úroků a </a:t>
            </a:r>
            <a:r>
              <a:rPr lang="cs-CZ" sz="2000" dirty="0" smtClean="0">
                <a:solidFill>
                  <a:schemeClr val="accent1"/>
                </a:solidFill>
              </a:rPr>
              <a:t>úmorů </a:t>
            </a:r>
            <a:r>
              <a:rPr lang="cs-CZ" sz="2000" dirty="0">
                <a:solidFill>
                  <a:schemeClr val="accent1"/>
                </a:solidFill>
              </a:rPr>
              <a:t>v </a:t>
            </a:r>
            <a:r>
              <a:rPr lang="cs-CZ" sz="2000" dirty="0" smtClean="0">
                <a:solidFill>
                  <a:schemeClr val="accent1"/>
                </a:solidFill>
              </a:rPr>
              <a:t>jednotlivých ročních </a:t>
            </a:r>
            <a:r>
              <a:rPr lang="cs-CZ" sz="2000" dirty="0">
                <a:solidFill>
                  <a:schemeClr val="accent1"/>
                </a:solidFill>
              </a:rPr>
              <a:t>splátkách</a:t>
            </a:r>
            <a:r>
              <a:rPr lang="cs-CZ" sz="2000" dirty="0" smtClean="0">
                <a:solidFill>
                  <a:schemeClr val="accent1"/>
                </a:solidFill>
              </a:rPr>
              <a:t>?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Sestavte tabulku.</a:t>
            </a:r>
            <a:endParaRPr lang="cs-CZ" sz="2000" dirty="0">
              <a:solidFill>
                <a:schemeClr val="accent1"/>
              </a:solidFill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617361" y="1979745"/>
            <a:ext cx="84905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Konečný dluh předchozího roku se stává počátečním dluhem následujícího roku.</a:t>
            </a:r>
          </a:p>
          <a:p>
            <a:r>
              <a:rPr lang="cs-CZ" sz="2000" dirty="0" smtClean="0"/>
              <a:t>Takto pokračujeme i v dalších letech. Dopočítejte další roky.</a:t>
            </a:r>
          </a:p>
          <a:p>
            <a:endParaRPr lang="cs-CZ" sz="2000" dirty="0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7072577"/>
              </p:ext>
            </p:extLst>
          </p:nvPr>
        </p:nvGraphicFramePr>
        <p:xfrm>
          <a:off x="641913" y="2921195"/>
          <a:ext cx="7681649" cy="306497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44202"/>
                <a:gridCol w="1412374"/>
                <a:gridCol w="1239553"/>
                <a:gridCol w="1239553"/>
                <a:gridCol w="1239553"/>
                <a:gridCol w="1406414"/>
              </a:tblGrid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Období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>
                          <a:effectLst/>
                        </a:rPr>
                        <a:t>Poč.dluh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Úrok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>
                          <a:effectLst/>
                        </a:rPr>
                        <a:t>Splátka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>
                          <a:effectLst/>
                        </a:rPr>
                        <a:t>Úmor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>
                          <a:effectLst/>
                        </a:rPr>
                        <a:t>Kon.dluh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0.rok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1 500 000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0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0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0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1 500 000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1.rok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1 500 000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180 000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416 115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236 115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1 263 885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2.rok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3.rok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4.rok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5.rok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0953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2: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586812" y="711310"/>
            <a:ext cx="761727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</a:t>
            </a:r>
            <a:r>
              <a:rPr lang="cs-CZ" sz="2000" dirty="0">
                <a:solidFill>
                  <a:schemeClr val="accent1"/>
                </a:solidFill>
              </a:rPr>
              <a:t>V bance si půjčíme </a:t>
            </a:r>
            <a:r>
              <a:rPr lang="cs-CZ" sz="2000" dirty="0" smtClean="0">
                <a:solidFill>
                  <a:schemeClr val="accent1"/>
                </a:solidFill>
              </a:rPr>
              <a:t>1,5 </a:t>
            </a:r>
            <a:r>
              <a:rPr lang="cs-CZ" sz="2000" dirty="0">
                <a:solidFill>
                  <a:schemeClr val="accent1"/>
                </a:solidFill>
              </a:rPr>
              <a:t>mil. Kč na </a:t>
            </a:r>
            <a:r>
              <a:rPr lang="cs-CZ" sz="2000" dirty="0" smtClean="0">
                <a:solidFill>
                  <a:schemeClr val="accent1"/>
                </a:solidFill>
              </a:rPr>
              <a:t>5 let </a:t>
            </a:r>
            <a:r>
              <a:rPr lang="cs-CZ" sz="2000" dirty="0">
                <a:solidFill>
                  <a:schemeClr val="accent1"/>
                </a:solidFill>
              </a:rPr>
              <a:t>s </a:t>
            </a:r>
            <a:r>
              <a:rPr lang="cs-CZ" sz="2000" dirty="0" smtClean="0">
                <a:solidFill>
                  <a:schemeClr val="accent1"/>
                </a:solidFill>
              </a:rPr>
              <a:t>roční </a:t>
            </a:r>
            <a:r>
              <a:rPr lang="cs-CZ" sz="2000" dirty="0">
                <a:solidFill>
                  <a:schemeClr val="accent1"/>
                </a:solidFill>
              </a:rPr>
              <a:t>úrokovou mírou 12</a:t>
            </a:r>
            <a:r>
              <a:rPr lang="cs-CZ" sz="2000" dirty="0" smtClean="0">
                <a:solidFill>
                  <a:schemeClr val="accent1"/>
                </a:solidFill>
              </a:rPr>
              <a:t>%.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Jaká </a:t>
            </a:r>
            <a:r>
              <a:rPr lang="cs-CZ" sz="2000" dirty="0">
                <a:solidFill>
                  <a:schemeClr val="accent1"/>
                </a:solidFill>
              </a:rPr>
              <a:t>bude výše úroků a </a:t>
            </a:r>
            <a:r>
              <a:rPr lang="cs-CZ" sz="2000" dirty="0" smtClean="0">
                <a:solidFill>
                  <a:schemeClr val="accent1"/>
                </a:solidFill>
              </a:rPr>
              <a:t>úmorů </a:t>
            </a:r>
            <a:r>
              <a:rPr lang="cs-CZ" sz="2000" dirty="0">
                <a:solidFill>
                  <a:schemeClr val="accent1"/>
                </a:solidFill>
              </a:rPr>
              <a:t>v </a:t>
            </a:r>
            <a:r>
              <a:rPr lang="cs-CZ" sz="2000" dirty="0" smtClean="0">
                <a:solidFill>
                  <a:schemeClr val="accent1"/>
                </a:solidFill>
              </a:rPr>
              <a:t>jednotlivých ročních </a:t>
            </a:r>
            <a:r>
              <a:rPr lang="cs-CZ" sz="2000" dirty="0">
                <a:solidFill>
                  <a:schemeClr val="accent1"/>
                </a:solidFill>
              </a:rPr>
              <a:t>splátkách</a:t>
            </a:r>
            <a:r>
              <a:rPr lang="cs-CZ" sz="2000" dirty="0" smtClean="0">
                <a:solidFill>
                  <a:schemeClr val="accent1"/>
                </a:solidFill>
              </a:rPr>
              <a:t>?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Sestavte tabulku.</a:t>
            </a:r>
            <a:endParaRPr lang="cs-CZ" sz="2000" dirty="0">
              <a:solidFill>
                <a:schemeClr val="accent1"/>
              </a:solidFill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617361" y="1979745"/>
            <a:ext cx="84905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Konečný dluh předchozího roku se stává počátečním dluhem následujícího roku.</a:t>
            </a:r>
          </a:p>
          <a:p>
            <a:r>
              <a:rPr lang="cs-CZ" sz="2000" dirty="0" smtClean="0"/>
              <a:t>Takto pokračujeme i v dalších letech. Dopočítejte další roky.</a:t>
            </a:r>
          </a:p>
          <a:p>
            <a:endParaRPr lang="cs-CZ" sz="2000" dirty="0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5345207"/>
              </p:ext>
            </p:extLst>
          </p:nvPr>
        </p:nvGraphicFramePr>
        <p:xfrm>
          <a:off x="641913" y="2921195"/>
          <a:ext cx="7681649" cy="306497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44202"/>
                <a:gridCol w="1412374"/>
                <a:gridCol w="1239553"/>
                <a:gridCol w="1239553"/>
                <a:gridCol w="1239553"/>
                <a:gridCol w="1406414"/>
              </a:tblGrid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Období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>
                          <a:effectLst/>
                        </a:rPr>
                        <a:t>Poč.dluh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Úrok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>
                          <a:effectLst/>
                        </a:rPr>
                        <a:t>Splátka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>
                          <a:effectLst/>
                        </a:rPr>
                        <a:t>Úmor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>
                          <a:effectLst/>
                        </a:rPr>
                        <a:t>Kon.dluh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0.rok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1 500 000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0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0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0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1 500 000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1.rok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1 500 000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180 000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416 115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236 115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1 263 885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2.rok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1 263 885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151 666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416 115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264 448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999 437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3.rok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4.rok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5.rok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728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2: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586812" y="711310"/>
            <a:ext cx="761727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</a:t>
            </a:r>
            <a:r>
              <a:rPr lang="cs-CZ" sz="2000" dirty="0">
                <a:solidFill>
                  <a:schemeClr val="accent1"/>
                </a:solidFill>
              </a:rPr>
              <a:t>V bance si půjčíme </a:t>
            </a:r>
            <a:r>
              <a:rPr lang="cs-CZ" sz="2000" dirty="0" smtClean="0">
                <a:solidFill>
                  <a:schemeClr val="accent1"/>
                </a:solidFill>
              </a:rPr>
              <a:t>1,5 </a:t>
            </a:r>
            <a:r>
              <a:rPr lang="cs-CZ" sz="2000" dirty="0">
                <a:solidFill>
                  <a:schemeClr val="accent1"/>
                </a:solidFill>
              </a:rPr>
              <a:t>mil. Kč na </a:t>
            </a:r>
            <a:r>
              <a:rPr lang="cs-CZ" sz="2000" dirty="0" smtClean="0">
                <a:solidFill>
                  <a:schemeClr val="accent1"/>
                </a:solidFill>
              </a:rPr>
              <a:t>5 let </a:t>
            </a:r>
            <a:r>
              <a:rPr lang="cs-CZ" sz="2000" dirty="0">
                <a:solidFill>
                  <a:schemeClr val="accent1"/>
                </a:solidFill>
              </a:rPr>
              <a:t>s </a:t>
            </a:r>
            <a:r>
              <a:rPr lang="cs-CZ" sz="2000" dirty="0" smtClean="0">
                <a:solidFill>
                  <a:schemeClr val="accent1"/>
                </a:solidFill>
              </a:rPr>
              <a:t>roční </a:t>
            </a:r>
            <a:r>
              <a:rPr lang="cs-CZ" sz="2000" dirty="0">
                <a:solidFill>
                  <a:schemeClr val="accent1"/>
                </a:solidFill>
              </a:rPr>
              <a:t>úrokovou mírou 12</a:t>
            </a:r>
            <a:r>
              <a:rPr lang="cs-CZ" sz="2000" dirty="0" smtClean="0">
                <a:solidFill>
                  <a:schemeClr val="accent1"/>
                </a:solidFill>
              </a:rPr>
              <a:t>%.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Jaká </a:t>
            </a:r>
            <a:r>
              <a:rPr lang="cs-CZ" sz="2000" dirty="0">
                <a:solidFill>
                  <a:schemeClr val="accent1"/>
                </a:solidFill>
              </a:rPr>
              <a:t>bude výše úroků a </a:t>
            </a:r>
            <a:r>
              <a:rPr lang="cs-CZ" sz="2000" dirty="0" smtClean="0">
                <a:solidFill>
                  <a:schemeClr val="accent1"/>
                </a:solidFill>
              </a:rPr>
              <a:t>úmorů </a:t>
            </a:r>
            <a:r>
              <a:rPr lang="cs-CZ" sz="2000" dirty="0">
                <a:solidFill>
                  <a:schemeClr val="accent1"/>
                </a:solidFill>
              </a:rPr>
              <a:t>v </a:t>
            </a:r>
            <a:r>
              <a:rPr lang="cs-CZ" sz="2000" dirty="0" smtClean="0">
                <a:solidFill>
                  <a:schemeClr val="accent1"/>
                </a:solidFill>
              </a:rPr>
              <a:t>jednotlivých ročních </a:t>
            </a:r>
            <a:r>
              <a:rPr lang="cs-CZ" sz="2000" dirty="0">
                <a:solidFill>
                  <a:schemeClr val="accent1"/>
                </a:solidFill>
              </a:rPr>
              <a:t>splátkách</a:t>
            </a:r>
            <a:r>
              <a:rPr lang="cs-CZ" sz="2000" dirty="0" smtClean="0">
                <a:solidFill>
                  <a:schemeClr val="accent1"/>
                </a:solidFill>
              </a:rPr>
              <a:t>?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Sestavte tabulku.</a:t>
            </a:r>
            <a:endParaRPr lang="cs-CZ" sz="2000" dirty="0">
              <a:solidFill>
                <a:schemeClr val="accent1"/>
              </a:solidFill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617361" y="1979745"/>
            <a:ext cx="84905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Konečný dluh předchozího roku se stává počátečním dluhem následujícího roku.</a:t>
            </a:r>
          </a:p>
          <a:p>
            <a:r>
              <a:rPr lang="cs-CZ" sz="2000" dirty="0" smtClean="0"/>
              <a:t>Takto pokračujeme i v dalších letech. Dopočítejte další roky.</a:t>
            </a:r>
          </a:p>
          <a:p>
            <a:endParaRPr lang="cs-CZ" sz="2000" dirty="0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6578073"/>
              </p:ext>
            </p:extLst>
          </p:nvPr>
        </p:nvGraphicFramePr>
        <p:xfrm>
          <a:off x="641913" y="2921195"/>
          <a:ext cx="7681649" cy="306497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44202"/>
                <a:gridCol w="1412374"/>
                <a:gridCol w="1239553"/>
                <a:gridCol w="1239553"/>
                <a:gridCol w="1239553"/>
                <a:gridCol w="1406414"/>
              </a:tblGrid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Období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>
                          <a:effectLst/>
                        </a:rPr>
                        <a:t>Poč.dluh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Úrok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>
                          <a:effectLst/>
                        </a:rPr>
                        <a:t>Splátka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>
                          <a:effectLst/>
                        </a:rPr>
                        <a:t>Úmor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>
                          <a:effectLst/>
                        </a:rPr>
                        <a:t>Kon.dluh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0.rok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1 500 000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0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0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0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1 500 000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1.rok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1 500 000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180 000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416 115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236 115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1 263 885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2.rok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1 263 885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151 666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416 115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264 448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999 437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3.rok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999 437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119 932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416 115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296 182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703 255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4.rok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5.rok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0885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2: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586812" y="711310"/>
            <a:ext cx="761727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</a:t>
            </a:r>
            <a:r>
              <a:rPr lang="cs-CZ" sz="2000" dirty="0">
                <a:solidFill>
                  <a:schemeClr val="accent1"/>
                </a:solidFill>
              </a:rPr>
              <a:t>V bance si půjčíme </a:t>
            </a:r>
            <a:r>
              <a:rPr lang="cs-CZ" sz="2000" dirty="0" smtClean="0">
                <a:solidFill>
                  <a:schemeClr val="accent1"/>
                </a:solidFill>
              </a:rPr>
              <a:t>1,5 </a:t>
            </a:r>
            <a:r>
              <a:rPr lang="cs-CZ" sz="2000" dirty="0">
                <a:solidFill>
                  <a:schemeClr val="accent1"/>
                </a:solidFill>
              </a:rPr>
              <a:t>mil. Kč na </a:t>
            </a:r>
            <a:r>
              <a:rPr lang="cs-CZ" sz="2000" dirty="0" smtClean="0">
                <a:solidFill>
                  <a:schemeClr val="accent1"/>
                </a:solidFill>
              </a:rPr>
              <a:t>5 let </a:t>
            </a:r>
            <a:r>
              <a:rPr lang="cs-CZ" sz="2000" dirty="0">
                <a:solidFill>
                  <a:schemeClr val="accent1"/>
                </a:solidFill>
              </a:rPr>
              <a:t>s </a:t>
            </a:r>
            <a:r>
              <a:rPr lang="cs-CZ" sz="2000" dirty="0" smtClean="0">
                <a:solidFill>
                  <a:schemeClr val="accent1"/>
                </a:solidFill>
              </a:rPr>
              <a:t>roční </a:t>
            </a:r>
            <a:r>
              <a:rPr lang="cs-CZ" sz="2000" dirty="0">
                <a:solidFill>
                  <a:schemeClr val="accent1"/>
                </a:solidFill>
              </a:rPr>
              <a:t>úrokovou mírou 12</a:t>
            </a:r>
            <a:r>
              <a:rPr lang="cs-CZ" sz="2000" dirty="0" smtClean="0">
                <a:solidFill>
                  <a:schemeClr val="accent1"/>
                </a:solidFill>
              </a:rPr>
              <a:t>%.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Jaká </a:t>
            </a:r>
            <a:r>
              <a:rPr lang="cs-CZ" sz="2000" dirty="0">
                <a:solidFill>
                  <a:schemeClr val="accent1"/>
                </a:solidFill>
              </a:rPr>
              <a:t>bude výše úroků a </a:t>
            </a:r>
            <a:r>
              <a:rPr lang="cs-CZ" sz="2000" dirty="0" smtClean="0">
                <a:solidFill>
                  <a:schemeClr val="accent1"/>
                </a:solidFill>
              </a:rPr>
              <a:t>úmorů </a:t>
            </a:r>
            <a:r>
              <a:rPr lang="cs-CZ" sz="2000" dirty="0">
                <a:solidFill>
                  <a:schemeClr val="accent1"/>
                </a:solidFill>
              </a:rPr>
              <a:t>v </a:t>
            </a:r>
            <a:r>
              <a:rPr lang="cs-CZ" sz="2000" dirty="0" smtClean="0">
                <a:solidFill>
                  <a:schemeClr val="accent1"/>
                </a:solidFill>
              </a:rPr>
              <a:t>jednotlivých ročních </a:t>
            </a:r>
            <a:r>
              <a:rPr lang="cs-CZ" sz="2000" dirty="0">
                <a:solidFill>
                  <a:schemeClr val="accent1"/>
                </a:solidFill>
              </a:rPr>
              <a:t>splátkách</a:t>
            </a:r>
            <a:r>
              <a:rPr lang="cs-CZ" sz="2000" dirty="0" smtClean="0">
                <a:solidFill>
                  <a:schemeClr val="accent1"/>
                </a:solidFill>
              </a:rPr>
              <a:t>?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Sestavte tabulku.</a:t>
            </a:r>
            <a:endParaRPr lang="cs-CZ" sz="2000" dirty="0">
              <a:solidFill>
                <a:schemeClr val="accent1"/>
              </a:solidFill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617361" y="1979745"/>
            <a:ext cx="84905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Konečný dluh předchozího roku se stává počátečním dluhem následujícího roku.</a:t>
            </a:r>
          </a:p>
          <a:p>
            <a:r>
              <a:rPr lang="cs-CZ" sz="2000" dirty="0" smtClean="0"/>
              <a:t>Takto pokračujeme i v dalších letech. Dopočítejte další roky.</a:t>
            </a:r>
          </a:p>
          <a:p>
            <a:endParaRPr lang="cs-CZ" sz="2000" dirty="0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0713655"/>
              </p:ext>
            </p:extLst>
          </p:nvPr>
        </p:nvGraphicFramePr>
        <p:xfrm>
          <a:off x="641913" y="2921195"/>
          <a:ext cx="7681649" cy="306497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44202"/>
                <a:gridCol w="1412374"/>
                <a:gridCol w="1239553"/>
                <a:gridCol w="1239553"/>
                <a:gridCol w="1239553"/>
                <a:gridCol w="1406414"/>
              </a:tblGrid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Období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>
                          <a:effectLst/>
                        </a:rPr>
                        <a:t>Poč.dluh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Úrok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>
                          <a:effectLst/>
                        </a:rPr>
                        <a:t>Splátka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>
                          <a:effectLst/>
                        </a:rPr>
                        <a:t>Úmor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>
                          <a:effectLst/>
                        </a:rPr>
                        <a:t>Kon.dluh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0.rok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1 500 000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0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0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0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1 500 000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1.rok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1 500 000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180 000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416 115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236 115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1 263 885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2.rok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1 263 885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151 666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416 115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264 448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999 437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3.rok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999 437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119 932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416 115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296 182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703 255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4.rok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703 255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84 391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416 115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331 724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371 531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5.rok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128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Šipka doprava 45">
            <a:hlinkClick r:id="" action="ppaction://hlinkshowjump?jump=nextslide"/>
          </p:cNvPr>
          <p:cNvSpPr/>
          <p:nvPr/>
        </p:nvSpPr>
        <p:spPr>
          <a:xfrm>
            <a:off x="8369463" y="1634255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cs-CZ" dirty="0" smtClean="0"/>
              <a:t>   </a:t>
            </a:r>
            <a:endParaRPr lang="cs-CZ" dirty="0"/>
          </a:p>
        </p:txBody>
      </p:sp>
      <p:sp>
        <p:nvSpPr>
          <p:cNvPr id="51" name="Šipka doprava 50">
            <a:hlinkClick r:id="rId2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2" name="TextovéPole 1"/>
          <p:cNvSpPr txBox="1"/>
          <p:nvPr/>
        </p:nvSpPr>
        <p:spPr>
          <a:xfrm>
            <a:off x="2267744" y="366759"/>
            <a:ext cx="3629437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Pravidelné platby</a:t>
            </a:r>
            <a:r>
              <a:rPr lang="cs-CZ" sz="2400" smtClean="0">
                <a:solidFill>
                  <a:schemeClr val="tx2"/>
                </a:solidFill>
              </a:rPr>
              <a:t>, spoření 2</a:t>
            </a:r>
            <a:endParaRPr lang="cs-CZ" sz="2400" dirty="0">
              <a:solidFill>
                <a:schemeClr val="tx2"/>
              </a:solidFill>
            </a:endParaRPr>
          </a:p>
        </p:txBody>
      </p:sp>
      <p:sp>
        <p:nvSpPr>
          <p:cNvPr id="23" name="Šipka doprava 22">
            <a:hlinkClick r:id="rId3" action="ppaction://hlinksldjump"/>
          </p:cNvPr>
          <p:cNvSpPr/>
          <p:nvPr/>
        </p:nvSpPr>
        <p:spPr>
          <a:xfrm>
            <a:off x="8344418" y="2948358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6" name="TextovéPole 5"/>
          <p:cNvSpPr txBox="1"/>
          <p:nvPr/>
        </p:nvSpPr>
        <p:spPr>
          <a:xfrm>
            <a:off x="715725" y="1179859"/>
            <a:ext cx="74971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 smtClean="0"/>
              <a:t>Př. 1: </a:t>
            </a:r>
            <a:r>
              <a:rPr lang="cs-CZ" sz="2400" dirty="0"/>
              <a:t>Je pro nás výhodnější mít nyní </a:t>
            </a:r>
            <a:r>
              <a:rPr lang="cs-CZ" sz="2400" dirty="0" smtClean="0"/>
              <a:t>50 000 </a:t>
            </a:r>
            <a:r>
              <a:rPr lang="cs-CZ" sz="2400" dirty="0"/>
              <a:t>Kč nebo </a:t>
            </a:r>
            <a:endParaRPr lang="cs-CZ" sz="2400" dirty="0" smtClean="0"/>
          </a:p>
          <a:p>
            <a:r>
              <a:rPr lang="cs-CZ" sz="2400" dirty="0" smtClean="0"/>
              <a:t>dostávat </a:t>
            </a:r>
            <a:r>
              <a:rPr lang="cs-CZ" sz="2400" dirty="0"/>
              <a:t>po dobu pěti let </a:t>
            </a:r>
            <a:r>
              <a:rPr lang="cs-CZ" sz="2400" dirty="0" smtClean="0"/>
              <a:t>15 000 </a:t>
            </a:r>
            <a:r>
              <a:rPr lang="cs-CZ" sz="2400" dirty="0"/>
              <a:t>Kč? Úroková míra je 10%. </a:t>
            </a:r>
          </a:p>
        </p:txBody>
      </p:sp>
      <p:sp>
        <p:nvSpPr>
          <p:cNvPr id="7" name="TextovéPole 6"/>
          <p:cNvSpPr txBox="1"/>
          <p:nvPr/>
        </p:nvSpPr>
        <p:spPr>
          <a:xfrm>
            <a:off x="715725" y="2528214"/>
            <a:ext cx="67628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 smtClean="0"/>
              <a:t>Př.2: </a:t>
            </a:r>
            <a:r>
              <a:rPr lang="cs-CZ" sz="2400" dirty="0"/>
              <a:t>V bance si půjčíme </a:t>
            </a:r>
            <a:r>
              <a:rPr lang="cs-CZ" sz="2400" dirty="0" smtClean="0"/>
              <a:t>1,5 </a:t>
            </a:r>
            <a:r>
              <a:rPr lang="cs-CZ" sz="2400" dirty="0"/>
              <a:t>mil. Kč na </a:t>
            </a:r>
            <a:r>
              <a:rPr lang="cs-CZ" sz="2400" dirty="0" smtClean="0"/>
              <a:t>5 let </a:t>
            </a:r>
            <a:r>
              <a:rPr lang="cs-CZ" sz="2400" dirty="0"/>
              <a:t>s </a:t>
            </a:r>
            <a:r>
              <a:rPr lang="cs-CZ" sz="2400" dirty="0" smtClean="0"/>
              <a:t>roční</a:t>
            </a:r>
          </a:p>
          <a:p>
            <a:r>
              <a:rPr lang="cs-CZ" sz="2400" dirty="0" smtClean="0"/>
              <a:t> </a:t>
            </a:r>
            <a:r>
              <a:rPr lang="cs-CZ" sz="2400" dirty="0"/>
              <a:t>úrokovou mírou 12%. Jaká bude výše úroků a </a:t>
            </a:r>
            <a:r>
              <a:rPr lang="cs-CZ" sz="2400" dirty="0" smtClean="0"/>
              <a:t>úmorů</a:t>
            </a:r>
          </a:p>
          <a:p>
            <a:r>
              <a:rPr lang="cs-CZ" sz="2400" dirty="0" smtClean="0"/>
              <a:t> </a:t>
            </a:r>
            <a:r>
              <a:rPr lang="cs-CZ" sz="2400" dirty="0"/>
              <a:t>v </a:t>
            </a:r>
            <a:r>
              <a:rPr lang="cs-CZ" sz="2400" dirty="0" smtClean="0"/>
              <a:t>jednotlivých ročních </a:t>
            </a:r>
            <a:r>
              <a:rPr lang="cs-CZ" sz="2400" dirty="0"/>
              <a:t>splátkách? </a:t>
            </a:r>
            <a:r>
              <a:rPr lang="cs-CZ" sz="2400" dirty="0" smtClean="0"/>
              <a:t>Sestavte tabulku.</a:t>
            </a:r>
            <a:endParaRPr lang="cs-CZ" sz="2400" dirty="0"/>
          </a:p>
        </p:txBody>
      </p:sp>
      <p:sp>
        <p:nvSpPr>
          <p:cNvPr id="18" name="Šipka doprava 17">
            <a:hlinkClick r:id="rId4" action="ppaction://hlinksldjump"/>
          </p:cNvPr>
          <p:cNvSpPr/>
          <p:nvPr/>
        </p:nvSpPr>
        <p:spPr>
          <a:xfrm>
            <a:off x="8310424" y="4685588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9" name="TextovéPole 18"/>
          <p:cNvSpPr txBox="1"/>
          <p:nvPr/>
        </p:nvSpPr>
        <p:spPr>
          <a:xfrm>
            <a:off x="715724" y="4052971"/>
            <a:ext cx="706481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 smtClean="0"/>
              <a:t>Př.3: </a:t>
            </a:r>
            <a:r>
              <a:rPr lang="cs-CZ" sz="2400" dirty="0"/>
              <a:t>Chcete si dnes pořídit </a:t>
            </a:r>
            <a:r>
              <a:rPr lang="cs-CZ" sz="2400" dirty="0" smtClean="0"/>
              <a:t>automatickou pračku </a:t>
            </a:r>
            <a:r>
              <a:rPr lang="cs-CZ" sz="2400" dirty="0"/>
              <a:t>v </a:t>
            </a:r>
            <a:r>
              <a:rPr lang="cs-CZ" sz="2400" dirty="0" smtClean="0"/>
              <a:t>ceně</a:t>
            </a:r>
          </a:p>
          <a:p>
            <a:r>
              <a:rPr lang="cs-CZ" sz="2400" dirty="0"/>
              <a:t>1</a:t>
            </a:r>
            <a:r>
              <a:rPr lang="cs-CZ" sz="2400" dirty="0" smtClean="0"/>
              <a:t>5 </a:t>
            </a:r>
            <a:r>
              <a:rPr lang="cs-CZ" sz="2400" dirty="0"/>
              <a:t>000,- </a:t>
            </a:r>
            <a:r>
              <a:rPr lang="cs-CZ" sz="2400" dirty="0" smtClean="0"/>
              <a:t>Kč na </a:t>
            </a:r>
            <a:r>
              <a:rPr lang="cs-CZ" sz="2400" dirty="0"/>
              <a:t>splátky. Akontace je 10 % a </a:t>
            </a:r>
            <a:r>
              <a:rPr lang="cs-CZ" sz="2400" dirty="0" smtClean="0"/>
              <a:t>prodejna</a:t>
            </a:r>
          </a:p>
          <a:p>
            <a:r>
              <a:rPr lang="cs-CZ" sz="2400" dirty="0" smtClean="0"/>
              <a:t> </a:t>
            </a:r>
            <a:r>
              <a:rPr lang="cs-CZ" sz="2400" dirty="0"/>
              <a:t>po vás </a:t>
            </a:r>
            <a:r>
              <a:rPr lang="cs-CZ" sz="2400" dirty="0" smtClean="0"/>
              <a:t>požaduje 5 </a:t>
            </a:r>
            <a:r>
              <a:rPr lang="cs-CZ" sz="2400" dirty="0"/>
              <a:t>% čtvrtletní úrokovou míru</a:t>
            </a:r>
            <a:r>
              <a:rPr lang="cs-CZ" sz="2400" dirty="0" smtClean="0"/>
              <a:t>.</a:t>
            </a:r>
          </a:p>
          <a:p>
            <a:r>
              <a:rPr lang="cs-CZ" sz="2400" dirty="0" smtClean="0"/>
              <a:t>Kolik </a:t>
            </a:r>
            <a:r>
              <a:rPr lang="cs-CZ" sz="2400" dirty="0"/>
              <a:t>budete čtvrtletně </a:t>
            </a:r>
            <a:r>
              <a:rPr lang="cs-CZ" sz="2400" dirty="0" smtClean="0"/>
              <a:t>splácet</a:t>
            </a:r>
            <a:r>
              <a:rPr lang="cs-CZ" sz="2400" dirty="0"/>
              <a:t>, máte-li splatit </a:t>
            </a:r>
            <a:r>
              <a:rPr lang="cs-CZ" sz="2400" dirty="0" smtClean="0"/>
              <a:t>pračku</a:t>
            </a:r>
          </a:p>
          <a:p>
            <a:r>
              <a:rPr lang="cs-CZ" sz="2400" dirty="0" smtClean="0"/>
              <a:t>do </a:t>
            </a:r>
            <a:r>
              <a:rPr lang="cs-CZ" sz="2400" dirty="0"/>
              <a:t>jednoho roku?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2: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586812" y="711310"/>
            <a:ext cx="761727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</a:t>
            </a:r>
            <a:r>
              <a:rPr lang="cs-CZ" sz="2000" dirty="0">
                <a:solidFill>
                  <a:schemeClr val="accent1"/>
                </a:solidFill>
              </a:rPr>
              <a:t>V bance si půjčíme </a:t>
            </a:r>
            <a:r>
              <a:rPr lang="cs-CZ" sz="2000" dirty="0" smtClean="0">
                <a:solidFill>
                  <a:schemeClr val="accent1"/>
                </a:solidFill>
              </a:rPr>
              <a:t>1,5 </a:t>
            </a:r>
            <a:r>
              <a:rPr lang="cs-CZ" sz="2000" dirty="0">
                <a:solidFill>
                  <a:schemeClr val="accent1"/>
                </a:solidFill>
              </a:rPr>
              <a:t>mil. Kč na </a:t>
            </a:r>
            <a:r>
              <a:rPr lang="cs-CZ" sz="2000" dirty="0" smtClean="0">
                <a:solidFill>
                  <a:schemeClr val="accent1"/>
                </a:solidFill>
              </a:rPr>
              <a:t>5 let </a:t>
            </a:r>
            <a:r>
              <a:rPr lang="cs-CZ" sz="2000" dirty="0">
                <a:solidFill>
                  <a:schemeClr val="accent1"/>
                </a:solidFill>
              </a:rPr>
              <a:t>s </a:t>
            </a:r>
            <a:r>
              <a:rPr lang="cs-CZ" sz="2000" dirty="0" smtClean="0">
                <a:solidFill>
                  <a:schemeClr val="accent1"/>
                </a:solidFill>
              </a:rPr>
              <a:t>roční </a:t>
            </a:r>
            <a:r>
              <a:rPr lang="cs-CZ" sz="2000" dirty="0">
                <a:solidFill>
                  <a:schemeClr val="accent1"/>
                </a:solidFill>
              </a:rPr>
              <a:t>úrokovou mírou 12</a:t>
            </a:r>
            <a:r>
              <a:rPr lang="cs-CZ" sz="2000" dirty="0" smtClean="0">
                <a:solidFill>
                  <a:schemeClr val="accent1"/>
                </a:solidFill>
              </a:rPr>
              <a:t>%.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Jaká </a:t>
            </a:r>
            <a:r>
              <a:rPr lang="cs-CZ" sz="2000" dirty="0">
                <a:solidFill>
                  <a:schemeClr val="accent1"/>
                </a:solidFill>
              </a:rPr>
              <a:t>bude výše úroků a </a:t>
            </a:r>
            <a:r>
              <a:rPr lang="cs-CZ" sz="2000" dirty="0" smtClean="0">
                <a:solidFill>
                  <a:schemeClr val="accent1"/>
                </a:solidFill>
              </a:rPr>
              <a:t>úmorů </a:t>
            </a:r>
            <a:r>
              <a:rPr lang="cs-CZ" sz="2000" dirty="0">
                <a:solidFill>
                  <a:schemeClr val="accent1"/>
                </a:solidFill>
              </a:rPr>
              <a:t>v </a:t>
            </a:r>
            <a:r>
              <a:rPr lang="cs-CZ" sz="2000" dirty="0" smtClean="0">
                <a:solidFill>
                  <a:schemeClr val="accent1"/>
                </a:solidFill>
              </a:rPr>
              <a:t>jednotlivých ročních </a:t>
            </a:r>
            <a:r>
              <a:rPr lang="cs-CZ" sz="2000" dirty="0">
                <a:solidFill>
                  <a:schemeClr val="accent1"/>
                </a:solidFill>
              </a:rPr>
              <a:t>splátkách</a:t>
            </a:r>
            <a:r>
              <a:rPr lang="cs-CZ" sz="2000" dirty="0" smtClean="0">
                <a:solidFill>
                  <a:schemeClr val="accent1"/>
                </a:solidFill>
              </a:rPr>
              <a:t>?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Sestavte tabulku.</a:t>
            </a:r>
            <a:endParaRPr lang="cs-CZ" sz="2000" dirty="0">
              <a:solidFill>
                <a:schemeClr val="accent1"/>
              </a:solidFill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617361" y="1979745"/>
            <a:ext cx="84905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Konečný dluh předchozího roku se stává počátečním dluhem následujícího roku.</a:t>
            </a:r>
          </a:p>
          <a:p>
            <a:r>
              <a:rPr lang="cs-CZ" sz="2000" dirty="0" smtClean="0"/>
              <a:t>Takto pokračujeme i v dalších letech. Dopočítejte další roky.</a:t>
            </a:r>
          </a:p>
          <a:p>
            <a:endParaRPr lang="cs-CZ" sz="2000" dirty="0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3975336"/>
              </p:ext>
            </p:extLst>
          </p:nvPr>
        </p:nvGraphicFramePr>
        <p:xfrm>
          <a:off x="641913" y="2921195"/>
          <a:ext cx="7681649" cy="306497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44202"/>
                <a:gridCol w="1412374"/>
                <a:gridCol w="1239553"/>
                <a:gridCol w="1239553"/>
                <a:gridCol w="1239553"/>
                <a:gridCol w="1406414"/>
              </a:tblGrid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Období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>
                          <a:effectLst/>
                        </a:rPr>
                        <a:t>Poč.dluh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Úrok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>
                          <a:effectLst/>
                        </a:rPr>
                        <a:t>Splátka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>
                          <a:effectLst/>
                        </a:rPr>
                        <a:t>Úmor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>
                          <a:effectLst/>
                        </a:rPr>
                        <a:t>Kon.dluh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0.rok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1 500 000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0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0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0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1 500 000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1.rok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1 500 000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180 000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416 115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236 115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1 263 885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2.rok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1 263 885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151 666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416 115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264 448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999 437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3.rok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999 437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119 932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416 115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296 182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703 255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4.rok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703 255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84 391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>
                          <a:effectLst/>
                        </a:rPr>
                        <a:t>416 115 Kč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331 724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371 531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7854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u="none" strike="noStrike" dirty="0">
                          <a:effectLst/>
                        </a:rPr>
                        <a:t>5.rok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371 531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44 584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416 115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2000" u="none" strike="noStrike" dirty="0">
                          <a:effectLst/>
                        </a:rPr>
                        <a:t>371 531 Kč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 Kč</a:t>
                      </a:r>
                      <a:endParaRPr lang="cs-CZ" sz="20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4" name="Šipka nahoru 13">
            <a:hlinkClick r:id="rId2" action="ppaction://hlinksldjump"/>
          </p:cNvPr>
          <p:cNvSpPr/>
          <p:nvPr/>
        </p:nvSpPr>
        <p:spPr>
          <a:xfrm>
            <a:off x="8337991" y="295205"/>
            <a:ext cx="475198" cy="45055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Šipka doprava 14">
            <a:hlinkClick r:id="rId3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206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3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4" name="TextovéPole 13"/>
          <p:cNvSpPr txBox="1"/>
          <p:nvPr/>
        </p:nvSpPr>
        <p:spPr>
          <a:xfrm>
            <a:off x="1065842" y="718909"/>
            <a:ext cx="750974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Př.3: </a:t>
            </a:r>
            <a:r>
              <a:rPr lang="cs-CZ" sz="2000" dirty="0">
                <a:solidFill>
                  <a:schemeClr val="accent1"/>
                </a:solidFill>
              </a:rPr>
              <a:t>Chcete si dnes pořídit </a:t>
            </a:r>
            <a:r>
              <a:rPr lang="cs-CZ" sz="2000" dirty="0" smtClean="0">
                <a:solidFill>
                  <a:schemeClr val="accent1"/>
                </a:solidFill>
              </a:rPr>
              <a:t>automatickou pračku </a:t>
            </a:r>
            <a:r>
              <a:rPr lang="cs-CZ" sz="2000" dirty="0">
                <a:solidFill>
                  <a:schemeClr val="accent1"/>
                </a:solidFill>
              </a:rPr>
              <a:t>v </a:t>
            </a:r>
            <a:r>
              <a:rPr lang="cs-CZ" sz="2000" dirty="0" smtClean="0">
                <a:solidFill>
                  <a:schemeClr val="accent1"/>
                </a:solidFill>
              </a:rPr>
              <a:t>ceně 15 </a:t>
            </a:r>
            <a:r>
              <a:rPr lang="cs-CZ" sz="2000" dirty="0">
                <a:solidFill>
                  <a:schemeClr val="accent1"/>
                </a:solidFill>
              </a:rPr>
              <a:t>000,- </a:t>
            </a:r>
            <a:r>
              <a:rPr lang="cs-CZ" sz="2000" dirty="0" smtClean="0">
                <a:solidFill>
                  <a:schemeClr val="accent1"/>
                </a:solidFill>
              </a:rPr>
              <a:t>Kč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na </a:t>
            </a:r>
            <a:r>
              <a:rPr lang="cs-CZ" sz="2000" dirty="0">
                <a:solidFill>
                  <a:schemeClr val="accent1"/>
                </a:solidFill>
              </a:rPr>
              <a:t>splátky. Akontace je 10 % a </a:t>
            </a:r>
            <a:r>
              <a:rPr lang="cs-CZ" sz="2000" dirty="0" smtClean="0">
                <a:solidFill>
                  <a:schemeClr val="accent1"/>
                </a:solidFill>
              </a:rPr>
              <a:t>prodejna  </a:t>
            </a:r>
            <a:r>
              <a:rPr lang="cs-CZ" sz="2000" dirty="0">
                <a:solidFill>
                  <a:schemeClr val="accent1"/>
                </a:solidFill>
              </a:rPr>
              <a:t>po vás </a:t>
            </a:r>
            <a:r>
              <a:rPr lang="cs-CZ" sz="2000" dirty="0" smtClean="0">
                <a:solidFill>
                  <a:schemeClr val="accent1"/>
                </a:solidFill>
              </a:rPr>
              <a:t>požaduje 5 </a:t>
            </a:r>
            <a:r>
              <a:rPr lang="cs-CZ" sz="2000" dirty="0">
                <a:solidFill>
                  <a:schemeClr val="accent1"/>
                </a:solidFill>
              </a:rPr>
              <a:t>% </a:t>
            </a:r>
            <a:r>
              <a:rPr lang="cs-CZ" sz="2000" dirty="0" smtClean="0">
                <a:solidFill>
                  <a:schemeClr val="accent1"/>
                </a:solidFill>
              </a:rPr>
              <a:t>čtvrtletní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úrokovou míru. Kolik </a:t>
            </a:r>
            <a:r>
              <a:rPr lang="cs-CZ" sz="2000" dirty="0">
                <a:solidFill>
                  <a:schemeClr val="accent1"/>
                </a:solidFill>
              </a:rPr>
              <a:t>budete čtvrtletně </a:t>
            </a:r>
            <a:r>
              <a:rPr lang="cs-CZ" sz="2000" dirty="0" smtClean="0">
                <a:solidFill>
                  <a:schemeClr val="accent1"/>
                </a:solidFill>
              </a:rPr>
              <a:t>splácet</a:t>
            </a:r>
            <a:r>
              <a:rPr lang="cs-CZ" sz="2000" dirty="0">
                <a:solidFill>
                  <a:schemeClr val="accent1"/>
                </a:solidFill>
              </a:rPr>
              <a:t>, máte-li splatit </a:t>
            </a:r>
            <a:r>
              <a:rPr lang="cs-CZ" sz="2000" dirty="0" smtClean="0">
                <a:solidFill>
                  <a:schemeClr val="accent1"/>
                </a:solidFill>
              </a:rPr>
              <a:t>pračku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do </a:t>
            </a:r>
            <a:r>
              <a:rPr lang="cs-CZ" sz="2000" dirty="0">
                <a:solidFill>
                  <a:schemeClr val="accent1"/>
                </a:solidFill>
              </a:rPr>
              <a:t>jednoho roku?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050501" y="2176819"/>
                <a:ext cx="6305829" cy="8876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Použijeme vzorec z předchozího příkladu:</a:t>
                </a:r>
                <a:r>
                  <a:rPr lang="cs-CZ" sz="2000" dirty="0"/>
                  <a:t> </a:t>
                </a:r>
                <a14:m>
                  <m:oMath xmlns:m="http://schemas.openxmlformats.org/officeDocument/2006/math">
                    <m:r>
                      <a:rPr lang="cs-CZ" sz="2000" i="1">
                        <a:latin typeface="Cambria Math"/>
                      </a:rPr>
                      <m:t>𝑎</m:t>
                    </m:r>
                    <m:r>
                      <a:rPr lang="cs-CZ" sz="2000" i="1">
                        <a:latin typeface="Cambria Math"/>
                      </a:rPr>
                      <m:t>=</m:t>
                    </m:r>
                    <m:r>
                      <a:rPr lang="cs-CZ" sz="2000" i="1">
                        <a:latin typeface="Cambria Math"/>
                      </a:rPr>
                      <m:t>𝑃</m:t>
                    </m:r>
                    <m:r>
                      <a:rPr lang="cs-CZ" sz="2000" i="1">
                        <a:latin typeface="Cambria Math"/>
                        <a:ea typeface="Cambria Math"/>
                      </a:rPr>
                      <m:t>∙</m:t>
                    </m:r>
                    <m:f>
                      <m:fPr>
                        <m:ctrlPr>
                          <a:rPr lang="cs-CZ" sz="2000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𝑖</m:t>
                        </m:r>
                      </m:num>
                      <m:den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1−</m:t>
                        </m:r>
                        <m:sSup>
                          <m:sSupPr>
                            <m:ctrlPr>
                              <a:rPr lang="cs-CZ" sz="2000" i="1"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(1+</m:t>
                            </m:r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𝑖</m:t>
                            </m:r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)</m:t>
                            </m:r>
                          </m:e>
                          <m:sup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−</m:t>
                            </m:r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endParaRPr lang="cs-CZ" dirty="0" smtClean="0"/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0501" y="2176819"/>
                <a:ext cx="6305829" cy="887615"/>
              </a:xfrm>
              <a:prstGeom prst="rect">
                <a:avLst/>
              </a:prstGeom>
              <a:blipFill rotWithShape="1">
                <a:blip r:embed="rId2"/>
                <a:stretch>
                  <a:fillRect l="-96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30911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3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4" name="TextovéPole 13"/>
          <p:cNvSpPr txBox="1"/>
          <p:nvPr/>
        </p:nvSpPr>
        <p:spPr>
          <a:xfrm>
            <a:off x="1065842" y="718909"/>
            <a:ext cx="750974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Př.3: </a:t>
            </a:r>
            <a:r>
              <a:rPr lang="cs-CZ" sz="2000" dirty="0">
                <a:solidFill>
                  <a:schemeClr val="accent1"/>
                </a:solidFill>
              </a:rPr>
              <a:t>Chcete si dnes pořídit </a:t>
            </a:r>
            <a:r>
              <a:rPr lang="cs-CZ" sz="2000" dirty="0" smtClean="0">
                <a:solidFill>
                  <a:schemeClr val="accent1"/>
                </a:solidFill>
              </a:rPr>
              <a:t>automatickou pračku </a:t>
            </a:r>
            <a:r>
              <a:rPr lang="cs-CZ" sz="2000" dirty="0">
                <a:solidFill>
                  <a:schemeClr val="accent1"/>
                </a:solidFill>
              </a:rPr>
              <a:t>v </a:t>
            </a:r>
            <a:r>
              <a:rPr lang="cs-CZ" sz="2000" dirty="0" smtClean="0">
                <a:solidFill>
                  <a:schemeClr val="accent1"/>
                </a:solidFill>
              </a:rPr>
              <a:t>ceně 15 </a:t>
            </a:r>
            <a:r>
              <a:rPr lang="cs-CZ" sz="2000" dirty="0">
                <a:solidFill>
                  <a:schemeClr val="accent1"/>
                </a:solidFill>
              </a:rPr>
              <a:t>000,- </a:t>
            </a:r>
            <a:r>
              <a:rPr lang="cs-CZ" sz="2000" dirty="0" smtClean="0">
                <a:solidFill>
                  <a:schemeClr val="accent1"/>
                </a:solidFill>
              </a:rPr>
              <a:t>Kč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na </a:t>
            </a:r>
            <a:r>
              <a:rPr lang="cs-CZ" sz="2000" dirty="0">
                <a:solidFill>
                  <a:schemeClr val="accent1"/>
                </a:solidFill>
              </a:rPr>
              <a:t>splátky. Akontace je 10 % a </a:t>
            </a:r>
            <a:r>
              <a:rPr lang="cs-CZ" sz="2000" dirty="0" smtClean="0">
                <a:solidFill>
                  <a:schemeClr val="accent1"/>
                </a:solidFill>
              </a:rPr>
              <a:t>prodejna  </a:t>
            </a:r>
            <a:r>
              <a:rPr lang="cs-CZ" sz="2000" dirty="0">
                <a:solidFill>
                  <a:schemeClr val="accent1"/>
                </a:solidFill>
              </a:rPr>
              <a:t>po vás </a:t>
            </a:r>
            <a:r>
              <a:rPr lang="cs-CZ" sz="2000" dirty="0" smtClean="0">
                <a:solidFill>
                  <a:schemeClr val="accent1"/>
                </a:solidFill>
              </a:rPr>
              <a:t>požaduje 5 </a:t>
            </a:r>
            <a:r>
              <a:rPr lang="cs-CZ" sz="2000" dirty="0">
                <a:solidFill>
                  <a:schemeClr val="accent1"/>
                </a:solidFill>
              </a:rPr>
              <a:t>% </a:t>
            </a:r>
            <a:r>
              <a:rPr lang="cs-CZ" sz="2000" dirty="0" smtClean="0">
                <a:solidFill>
                  <a:schemeClr val="accent1"/>
                </a:solidFill>
              </a:rPr>
              <a:t>čtvrtletní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úrokovou míru. Kolik </a:t>
            </a:r>
            <a:r>
              <a:rPr lang="cs-CZ" sz="2000" dirty="0">
                <a:solidFill>
                  <a:schemeClr val="accent1"/>
                </a:solidFill>
              </a:rPr>
              <a:t>budete čtvrtletně </a:t>
            </a:r>
            <a:r>
              <a:rPr lang="cs-CZ" sz="2000" dirty="0" smtClean="0">
                <a:solidFill>
                  <a:schemeClr val="accent1"/>
                </a:solidFill>
              </a:rPr>
              <a:t>splácet</a:t>
            </a:r>
            <a:r>
              <a:rPr lang="cs-CZ" sz="2000" dirty="0">
                <a:solidFill>
                  <a:schemeClr val="accent1"/>
                </a:solidFill>
              </a:rPr>
              <a:t>, máte-li splatit </a:t>
            </a:r>
            <a:r>
              <a:rPr lang="cs-CZ" sz="2000" dirty="0" smtClean="0">
                <a:solidFill>
                  <a:schemeClr val="accent1"/>
                </a:solidFill>
              </a:rPr>
              <a:t>pračku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do </a:t>
            </a:r>
            <a:r>
              <a:rPr lang="cs-CZ" sz="2000" dirty="0">
                <a:solidFill>
                  <a:schemeClr val="accent1"/>
                </a:solidFill>
              </a:rPr>
              <a:t>jednoho roku?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050501" y="2176819"/>
                <a:ext cx="7472238" cy="23957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Použijeme vzorec z předchozího příkladu:</a:t>
                </a:r>
                <a:r>
                  <a:rPr lang="cs-CZ" sz="2000" dirty="0"/>
                  <a:t> </a:t>
                </a:r>
                <a14:m>
                  <m:oMath xmlns:m="http://schemas.openxmlformats.org/officeDocument/2006/math">
                    <m:r>
                      <a:rPr lang="cs-CZ" sz="2000" i="1">
                        <a:latin typeface="Cambria Math"/>
                      </a:rPr>
                      <m:t>𝑎</m:t>
                    </m:r>
                    <m:r>
                      <a:rPr lang="cs-CZ" sz="2000" i="1">
                        <a:latin typeface="Cambria Math"/>
                      </a:rPr>
                      <m:t>=</m:t>
                    </m:r>
                    <m:r>
                      <a:rPr lang="cs-CZ" sz="2000" i="1">
                        <a:latin typeface="Cambria Math"/>
                      </a:rPr>
                      <m:t>𝑃</m:t>
                    </m:r>
                    <m:r>
                      <a:rPr lang="cs-CZ" sz="2000" i="1">
                        <a:latin typeface="Cambria Math"/>
                        <a:ea typeface="Cambria Math"/>
                      </a:rPr>
                      <m:t>∙</m:t>
                    </m:r>
                    <m:f>
                      <m:fPr>
                        <m:ctrlPr>
                          <a:rPr lang="cs-CZ" sz="2000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𝑖</m:t>
                        </m:r>
                      </m:num>
                      <m:den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1−</m:t>
                        </m:r>
                        <m:sSup>
                          <m:sSupPr>
                            <m:ctrlPr>
                              <a:rPr lang="cs-CZ" sz="2000" i="1"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(1+</m:t>
                            </m:r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𝑖</m:t>
                            </m:r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)</m:t>
                            </m:r>
                          </m:e>
                          <m:sup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−</m:t>
                            </m:r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endParaRPr lang="cs-CZ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Musíme si uvědomit, kolik je úrokovacích období. Pračku sice splatíme</a:t>
                </a:r>
              </a:p>
              <a:p>
                <a:r>
                  <a:rPr lang="cs-CZ" sz="2000" dirty="0" smtClean="0"/>
                  <a:t>za rok, ale splácíme ji čtvrtletně a také úroková míra není roční ale</a:t>
                </a:r>
              </a:p>
              <a:p>
                <a:r>
                  <a:rPr lang="cs-CZ" sz="2000" dirty="0" smtClean="0"/>
                  <a:t>čtvrtletní. Počet úrokovacích období je 4.</a:t>
                </a:r>
                <a:r>
                  <a:rPr lang="cs-CZ" dirty="0" smtClean="0"/>
                  <a:t> </a:t>
                </a:r>
                <a:r>
                  <a:rPr lang="cs-CZ" sz="2000" dirty="0" smtClean="0"/>
                  <a:t>Dosadíme tedy do vzorce.</a:t>
                </a:r>
              </a:p>
              <a:p>
                <a:endParaRPr lang="cs-CZ" dirty="0"/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0501" y="2176819"/>
                <a:ext cx="7472238" cy="2395720"/>
              </a:xfrm>
              <a:prstGeom prst="rect">
                <a:avLst/>
              </a:prstGeom>
              <a:blipFill rotWithShape="1">
                <a:blip r:embed="rId2"/>
                <a:stretch>
                  <a:fillRect l="-81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8633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3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4" name="TextovéPole 13"/>
          <p:cNvSpPr txBox="1"/>
          <p:nvPr/>
        </p:nvSpPr>
        <p:spPr>
          <a:xfrm>
            <a:off x="1065842" y="718909"/>
            <a:ext cx="750974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Př.3: </a:t>
            </a:r>
            <a:r>
              <a:rPr lang="cs-CZ" sz="2000" dirty="0">
                <a:solidFill>
                  <a:schemeClr val="accent1"/>
                </a:solidFill>
              </a:rPr>
              <a:t>Chcete si dnes pořídit </a:t>
            </a:r>
            <a:r>
              <a:rPr lang="cs-CZ" sz="2000" dirty="0" smtClean="0">
                <a:solidFill>
                  <a:schemeClr val="accent1"/>
                </a:solidFill>
              </a:rPr>
              <a:t>automatickou pračku </a:t>
            </a:r>
            <a:r>
              <a:rPr lang="cs-CZ" sz="2000" dirty="0">
                <a:solidFill>
                  <a:schemeClr val="accent1"/>
                </a:solidFill>
              </a:rPr>
              <a:t>v </a:t>
            </a:r>
            <a:r>
              <a:rPr lang="cs-CZ" sz="2000" dirty="0" smtClean="0">
                <a:solidFill>
                  <a:schemeClr val="accent1"/>
                </a:solidFill>
              </a:rPr>
              <a:t>ceně 15 </a:t>
            </a:r>
            <a:r>
              <a:rPr lang="cs-CZ" sz="2000" dirty="0">
                <a:solidFill>
                  <a:schemeClr val="accent1"/>
                </a:solidFill>
              </a:rPr>
              <a:t>000,- </a:t>
            </a:r>
            <a:r>
              <a:rPr lang="cs-CZ" sz="2000" dirty="0" smtClean="0">
                <a:solidFill>
                  <a:schemeClr val="accent1"/>
                </a:solidFill>
              </a:rPr>
              <a:t>Kč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na </a:t>
            </a:r>
            <a:r>
              <a:rPr lang="cs-CZ" sz="2000" dirty="0">
                <a:solidFill>
                  <a:schemeClr val="accent1"/>
                </a:solidFill>
              </a:rPr>
              <a:t>splátky. Akontace je 10 % a </a:t>
            </a:r>
            <a:r>
              <a:rPr lang="cs-CZ" sz="2000" dirty="0" smtClean="0">
                <a:solidFill>
                  <a:schemeClr val="accent1"/>
                </a:solidFill>
              </a:rPr>
              <a:t>prodejna  </a:t>
            </a:r>
            <a:r>
              <a:rPr lang="cs-CZ" sz="2000" dirty="0">
                <a:solidFill>
                  <a:schemeClr val="accent1"/>
                </a:solidFill>
              </a:rPr>
              <a:t>po vás </a:t>
            </a:r>
            <a:r>
              <a:rPr lang="cs-CZ" sz="2000" dirty="0" smtClean="0">
                <a:solidFill>
                  <a:schemeClr val="accent1"/>
                </a:solidFill>
              </a:rPr>
              <a:t>požaduje 5 </a:t>
            </a:r>
            <a:r>
              <a:rPr lang="cs-CZ" sz="2000" dirty="0">
                <a:solidFill>
                  <a:schemeClr val="accent1"/>
                </a:solidFill>
              </a:rPr>
              <a:t>% </a:t>
            </a:r>
            <a:r>
              <a:rPr lang="cs-CZ" sz="2000" dirty="0" smtClean="0">
                <a:solidFill>
                  <a:schemeClr val="accent1"/>
                </a:solidFill>
              </a:rPr>
              <a:t>čtvrtletní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úrokovou míru. Kolik </a:t>
            </a:r>
            <a:r>
              <a:rPr lang="cs-CZ" sz="2000" dirty="0">
                <a:solidFill>
                  <a:schemeClr val="accent1"/>
                </a:solidFill>
              </a:rPr>
              <a:t>budete čtvrtletně </a:t>
            </a:r>
            <a:r>
              <a:rPr lang="cs-CZ" sz="2000" dirty="0" smtClean="0">
                <a:solidFill>
                  <a:schemeClr val="accent1"/>
                </a:solidFill>
              </a:rPr>
              <a:t>splácet</a:t>
            </a:r>
            <a:r>
              <a:rPr lang="cs-CZ" sz="2000" dirty="0">
                <a:solidFill>
                  <a:schemeClr val="accent1"/>
                </a:solidFill>
              </a:rPr>
              <a:t>, máte-li splatit </a:t>
            </a:r>
            <a:r>
              <a:rPr lang="cs-CZ" sz="2000" dirty="0" smtClean="0">
                <a:solidFill>
                  <a:schemeClr val="accent1"/>
                </a:solidFill>
              </a:rPr>
              <a:t>pračku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do </a:t>
            </a:r>
            <a:r>
              <a:rPr lang="cs-CZ" sz="2000" dirty="0">
                <a:solidFill>
                  <a:schemeClr val="accent1"/>
                </a:solidFill>
              </a:rPr>
              <a:t>jednoho roku?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050501" y="2176819"/>
                <a:ext cx="7472238" cy="26531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Použijeme vzorec z předchozího příkladu:</a:t>
                </a:r>
                <a:r>
                  <a:rPr lang="cs-CZ" sz="2000" dirty="0"/>
                  <a:t> </a:t>
                </a:r>
                <a14:m>
                  <m:oMath xmlns:m="http://schemas.openxmlformats.org/officeDocument/2006/math">
                    <m:r>
                      <a:rPr lang="cs-CZ" sz="2000" i="1">
                        <a:latin typeface="Cambria Math"/>
                      </a:rPr>
                      <m:t>𝑎</m:t>
                    </m:r>
                    <m:r>
                      <a:rPr lang="cs-CZ" sz="2000" i="1">
                        <a:latin typeface="Cambria Math"/>
                      </a:rPr>
                      <m:t>=</m:t>
                    </m:r>
                    <m:r>
                      <a:rPr lang="cs-CZ" sz="2000" i="1">
                        <a:latin typeface="Cambria Math"/>
                      </a:rPr>
                      <m:t>𝑃</m:t>
                    </m:r>
                    <m:r>
                      <a:rPr lang="cs-CZ" sz="2000" i="1">
                        <a:latin typeface="Cambria Math"/>
                        <a:ea typeface="Cambria Math"/>
                      </a:rPr>
                      <m:t>∙</m:t>
                    </m:r>
                    <m:f>
                      <m:fPr>
                        <m:ctrlPr>
                          <a:rPr lang="cs-CZ" sz="2000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𝑖</m:t>
                        </m:r>
                      </m:num>
                      <m:den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1−</m:t>
                        </m:r>
                        <m:sSup>
                          <m:sSupPr>
                            <m:ctrlPr>
                              <a:rPr lang="cs-CZ" sz="2000" i="1"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(1+</m:t>
                            </m:r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𝑖</m:t>
                            </m:r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)</m:t>
                            </m:r>
                          </m:e>
                          <m:sup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−</m:t>
                            </m:r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endParaRPr lang="cs-CZ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Musíme si uvědomit, kolik je úrokovacích období. Pračku sice splatíme</a:t>
                </a:r>
              </a:p>
              <a:p>
                <a:r>
                  <a:rPr lang="cs-CZ" sz="2000" dirty="0" smtClean="0"/>
                  <a:t>za rok, ale splácíme ji čtvrtletně a také úroková míra není roční ale</a:t>
                </a:r>
              </a:p>
              <a:p>
                <a:r>
                  <a:rPr lang="cs-CZ" sz="2000" dirty="0" smtClean="0"/>
                  <a:t>čtvrtletní. Počet úrokovacích období je 4.</a:t>
                </a:r>
                <a:r>
                  <a:rPr lang="cs-CZ" dirty="0" smtClean="0"/>
                  <a:t> </a:t>
                </a:r>
                <a:r>
                  <a:rPr lang="cs-CZ" sz="2000" dirty="0" smtClean="0"/>
                  <a:t>Dosadíme tedy do vzorce.</a:t>
                </a:r>
              </a:p>
              <a:p>
                <a:endParaRPr lang="cs-CZ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b="0" i="1" smtClean="0">
                          <a:latin typeface="Cambria Math"/>
                        </a:rPr>
                        <m:t>𝑎</m:t>
                      </m:r>
                      <m:r>
                        <a:rPr lang="cs-CZ" b="0" i="1" smtClean="0">
                          <a:latin typeface="Cambria Math"/>
                        </a:rPr>
                        <m:t>=15000∙</m:t>
                      </m:r>
                      <m:f>
                        <m:fPr>
                          <m:ctrlPr>
                            <a:rPr lang="cs-CZ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0,05</m:t>
                          </m:r>
                        </m:num>
                        <m:den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1−</m:t>
                          </m:r>
                          <m:sSup>
                            <m:sSupPr>
                              <m:ctrlPr>
                                <a:rPr lang="cs-CZ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cs-CZ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cs-CZ" b="0" i="1" smtClean="0">
                                      <a:latin typeface="Cambria Math"/>
                                      <a:ea typeface="Cambria Math"/>
                                    </a:rPr>
                                    <m:t>1+0,05</m:t>
                                  </m:r>
                                </m:e>
                              </m:d>
                            </m:e>
                            <m:sup>
                              <m:r>
                                <a:rPr lang="cs-CZ" b="0" i="1" smtClean="0">
                                  <a:latin typeface="Cambria Math"/>
                                  <a:ea typeface="Cambria Math"/>
                                </a:rPr>
                                <m:t>−4</m:t>
                              </m:r>
                            </m:sup>
                          </m:sSup>
                        </m:den>
                      </m:f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0501" y="2176819"/>
                <a:ext cx="7472238" cy="2653162"/>
              </a:xfrm>
              <a:prstGeom prst="rect">
                <a:avLst/>
              </a:prstGeom>
              <a:blipFill rotWithShape="1">
                <a:blip r:embed="rId2"/>
                <a:stretch>
                  <a:fillRect l="-81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99037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3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4" name="TextovéPole 13"/>
          <p:cNvSpPr txBox="1"/>
          <p:nvPr/>
        </p:nvSpPr>
        <p:spPr>
          <a:xfrm>
            <a:off x="1065842" y="718909"/>
            <a:ext cx="750974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Př.3: </a:t>
            </a:r>
            <a:r>
              <a:rPr lang="cs-CZ" sz="2000" dirty="0">
                <a:solidFill>
                  <a:schemeClr val="accent1"/>
                </a:solidFill>
              </a:rPr>
              <a:t>Chcete si dnes pořídit </a:t>
            </a:r>
            <a:r>
              <a:rPr lang="cs-CZ" sz="2000" dirty="0" smtClean="0">
                <a:solidFill>
                  <a:schemeClr val="accent1"/>
                </a:solidFill>
              </a:rPr>
              <a:t>automatickou pračku </a:t>
            </a:r>
            <a:r>
              <a:rPr lang="cs-CZ" sz="2000" dirty="0">
                <a:solidFill>
                  <a:schemeClr val="accent1"/>
                </a:solidFill>
              </a:rPr>
              <a:t>v </a:t>
            </a:r>
            <a:r>
              <a:rPr lang="cs-CZ" sz="2000" dirty="0" smtClean="0">
                <a:solidFill>
                  <a:schemeClr val="accent1"/>
                </a:solidFill>
              </a:rPr>
              <a:t>ceně 15 </a:t>
            </a:r>
            <a:r>
              <a:rPr lang="cs-CZ" sz="2000" dirty="0">
                <a:solidFill>
                  <a:schemeClr val="accent1"/>
                </a:solidFill>
              </a:rPr>
              <a:t>000,- </a:t>
            </a:r>
            <a:r>
              <a:rPr lang="cs-CZ" sz="2000" dirty="0" smtClean="0">
                <a:solidFill>
                  <a:schemeClr val="accent1"/>
                </a:solidFill>
              </a:rPr>
              <a:t>Kč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na </a:t>
            </a:r>
            <a:r>
              <a:rPr lang="cs-CZ" sz="2000" dirty="0">
                <a:solidFill>
                  <a:schemeClr val="accent1"/>
                </a:solidFill>
              </a:rPr>
              <a:t>splátky. Akontace je 10 % a </a:t>
            </a:r>
            <a:r>
              <a:rPr lang="cs-CZ" sz="2000" dirty="0" smtClean="0">
                <a:solidFill>
                  <a:schemeClr val="accent1"/>
                </a:solidFill>
              </a:rPr>
              <a:t>prodejna  </a:t>
            </a:r>
            <a:r>
              <a:rPr lang="cs-CZ" sz="2000" dirty="0">
                <a:solidFill>
                  <a:schemeClr val="accent1"/>
                </a:solidFill>
              </a:rPr>
              <a:t>po vás </a:t>
            </a:r>
            <a:r>
              <a:rPr lang="cs-CZ" sz="2000" dirty="0" smtClean="0">
                <a:solidFill>
                  <a:schemeClr val="accent1"/>
                </a:solidFill>
              </a:rPr>
              <a:t>požaduje 5 </a:t>
            </a:r>
            <a:r>
              <a:rPr lang="cs-CZ" sz="2000" dirty="0">
                <a:solidFill>
                  <a:schemeClr val="accent1"/>
                </a:solidFill>
              </a:rPr>
              <a:t>% </a:t>
            </a:r>
            <a:r>
              <a:rPr lang="cs-CZ" sz="2000" dirty="0" smtClean="0">
                <a:solidFill>
                  <a:schemeClr val="accent1"/>
                </a:solidFill>
              </a:rPr>
              <a:t>čtvrtletní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úrokovou míru. Kolik </a:t>
            </a:r>
            <a:r>
              <a:rPr lang="cs-CZ" sz="2000" dirty="0">
                <a:solidFill>
                  <a:schemeClr val="accent1"/>
                </a:solidFill>
              </a:rPr>
              <a:t>budete čtvrtletně </a:t>
            </a:r>
            <a:r>
              <a:rPr lang="cs-CZ" sz="2000" dirty="0" smtClean="0">
                <a:solidFill>
                  <a:schemeClr val="accent1"/>
                </a:solidFill>
              </a:rPr>
              <a:t>splácet</a:t>
            </a:r>
            <a:r>
              <a:rPr lang="cs-CZ" sz="2000" dirty="0">
                <a:solidFill>
                  <a:schemeClr val="accent1"/>
                </a:solidFill>
              </a:rPr>
              <a:t>, máte-li splatit </a:t>
            </a:r>
            <a:r>
              <a:rPr lang="cs-CZ" sz="2000" dirty="0" smtClean="0">
                <a:solidFill>
                  <a:schemeClr val="accent1"/>
                </a:solidFill>
              </a:rPr>
              <a:t>pračku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do </a:t>
            </a:r>
            <a:r>
              <a:rPr lang="cs-CZ" sz="2000" dirty="0">
                <a:solidFill>
                  <a:schemeClr val="accent1"/>
                </a:solidFill>
              </a:rPr>
              <a:t>jednoho roku?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050501" y="2176819"/>
                <a:ext cx="7472238" cy="26531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Použijeme vzorec z předchozího příkladu:</a:t>
                </a:r>
                <a:r>
                  <a:rPr lang="cs-CZ" sz="2000" dirty="0"/>
                  <a:t> </a:t>
                </a:r>
                <a14:m>
                  <m:oMath xmlns:m="http://schemas.openxmlformats.org/officeDocument/2006/math">
                    <m:r>
                      <a:rPr lang="cs-CZ" sz="2000" i="1">
                        <a:latin typeface="Cambria Math"/>
                      </a:rPr>
                      <m:t>𝑎</m:t>
                    </m:r>
                    <m:r>
                      <a:rPr lang="cs-CZ" sz="2000" i="1">
                        <a:latin typeface="Cambria Math"/>
                      </a:rPr>
                      <m:t>=</m:t>
                    </m:r>
                    <m:r>
                      <a:rPr lang="cs-CZ" sz="2000" i="1">
                        <a:latin typeface="Cambria Math"/>
                      </a:rPr>
                      <m:t>𝑃</m:t>
                    </m:r>
                    <m:r>
                      <a:rPr lang="cs-CZ" sz="2000" i="1">
                        <a:latin typeface="Cambria Math"/>
                        <a:ea typeface="Cambria Math"/>
                      </a:rPr>
                      <m:t>∙</m:t>
                    </m:r>
                    <m:f>
                      <m:fPr>
                        <m:ctrlPr>
                          <a:rPr lang="cs-CZ" sz="2000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𝑖</m:t>
                        </m:r>
                      </m:num>
                      <m:den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1−</m:t>
                        </m:r>
                        <m:sSup>
                          <m:sSupPr>
                            <m:ctrlPr>
                              <a:rPr lang="cs-CZ" sz="2000" i="1"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(1+</m:t>
                            </m:r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𝑖</m:t>
                            </m:r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)</m:t>
                            </m:r>
                          </m:e>
                          <m:sup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−</m:t>
                            </m:r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endParaRPr lang="cs-CZ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Musíme si uvědomit, kolik je úrokovacích období. Pračku sice splatíme</a:t>
                </a:r>
              </a:p>
              <a:p>
                <a:r>
                  <a:rPr lang="cs-CZ" sz="2000" dirty="0" smtClean="0"/>
                  <a:t>za rok, ale splácíme ji čtvrtletně a také úroková míra není roční ale</a:t>
                </a:r>
              </a:p>
              <a:p>
                <a:r>
                  <a:rPr lang="cs-CZ" sz="2000" dirty="0" smtClean="0"/>
                  <a:t>čtvrtletní. Počet úrokovacích období je 4.</a:t>
                </a:r>
                <a:r>
                  <a:rPr lang="cs-CZ" dirty="0" smtClean="0"/>
                  <a:t> </a:t>
                </a:r>
                <a:r>
                  <a:rPr lang="cs-CZ" sz="2000" dirty="0" smtClean="0"/>
                  <a:t>Dosadíme tedy do vzorce.</a:t>
                </a:r>
              </a:p>
              <a:p>
                <a:endParaRPr lang="cs-CZ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b="0" i="1" smtClean="0">
                          <a:latin typeface="Cambria Math"/>
                        </a:rPr>
                        <m:t>𝑎</m:t>
                      </m:r>
                      <m:r>
                        <a:rPr lang="cs-CZ" b="0" i="1" smtClean="0">
                          <a:latin typeface="Cambria Math"/>
                        </a:rPr>
                        <m:t>=15000∙</m:t>
                      </m:r>
                      <m:f>
                        <m:fPr>
                          <m:ctrlPr>
                            <a:rPr lang="cs-CZ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0,05</m:t>
                          </m:r>
                        </m:num>
                        <m:den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1−</m:t>
                          </m:r>
                          <m:sSup>
                            <m:sSupPr>
                              <m:ctrlPr>
                                <a:rPr lang="cs-CZ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cs-CZ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cs-CZ" b="0" i="1" smtClean="0">
                                      <a:latin typeface="Cambria Math"/>
                                      <a:ea typeface="Cambria Math"/>
                                    </a:rPr>
                                    <m:t>1+0,05</m:t>
                                  </m:r>
                                </m:e>
                              </m:d>
                            </m:e>
                            <m:sup>
                              <m:r>
                                <a:rPr lang="cs-CZ" b="0" i="1" smtClean="0">
                                  <a:latin typeface="Cambria Math"/>
                                  <a:ea typeface="Cambria Math"/>
                                </a:rPr>
                                <m:t>−4</m:t>
                              </m:r>
                            </m:sup>
                          </m:sSup>
                        </m:den>
                      </m:f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=15000∙0,282012=</m:t>
                      </m: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0501" y="2176819"/>
                <a:ext cx="7472238" cy="2653162"/>
              </a:xfrm>
              <a:prstGeom prst="rect">
                <a:avLst/>
              </a:prstGeom>
              <a:blipFill rotWithShape="1">
                <a:blip r:embed="rId2"/>
                <a:stretch>
                  <a:fillRect l="-81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31854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3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4" name="TextovéPole 13"/>
          <p:cNvSpPr txBox="1"/>
          <p:nvPr/>
        </p:nvSpPr>
        <p:spPr>
          <a:xfrm>
            <a:off x="1065842" y="718909"/>
            <a:ext cx="750974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Př.3: </a:t>
            </a:r>
            <a:r>
              <a:rPr lang="cs-CZ" sz="2000" dirty="0">
                <a:solidFill>
                  <a:schemeClr val="accent1"/>
                </a:solidFill>
              </a:rPr>
              <a:t>Chcete si dnes pořídit </a:t>
            </a:r>
            <a:r>
              <a:rPr lang="cs-CZ" sz="2000" dirty="0" smtClean="0">
                <a:solidFill>
                  <a:schemeClr val="accent1"/>
                </a:solidFill>
              </a:rPr>
              <a:t>automatickou pračku </a:t>
            </a:r>
            <a:r>
              <a:rPr lang="cs-CZ" sz="2000" dirty="0">
                <a:solidFill>
                  <a:schemeClr val="accent1"/>
                </a:solidFill>
              </a:rPr>
              <a:t>v </a:t>
            </a:r>
            <a:r>
              <a:rPr lang="cs-CZ" sz="2000" dirty="0" smtClean="0">
                <a:solidFill>
                  <a:schemeClr val="accent1"/>
                </a:solidFill>
              </a:rPr>
              <a:t>ceně 15 </a:t>
            </a:r>
            <a:r>
              <a:rPr lang="cs-CZ" sz="2000" dirty="0">
                <a:solidFill>
                  <a:schemeClr val="accent1"/>
                </a:solidFill>
              </a:rPr>
              <a:t>000,- </a:t>
            </a:r>
            <a:r>
              <a:rPr lang="cs-CZ" sz="2000" dirty="0" smtClean="0">
                <a:solidFill>
                  <a:schemeClr val="accent1"/>
                </a:solidFill>
              </a:rPr>
              <a:t>Kč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na </a:t>
            </a:r>
            <a:r>
              <a:rPr lang="cs-CZ" sz="2000" dirty="0">
                <a:solidFill>
                  <a:schemeClr val="accent1"/>
                </a:solidFill>
              </a:rPr>
              <a:t>splátky. Akontace je 10 % a </a:t>
            </a:r>
            <a:r>
              <a:rPr lang="cs-CZ" sz="2000" dirty="0" smtClean="0">
                <a:solidFill>
                  <a:schemeClr val="accent1"/>
                </a:solidFill>
              </a:rPr>
              <a:t>prodejna  </a:t>
            </a:r>
            <a:r>
              <a:rPr lang="cs-CZ" sz="2000" dirty="0">
                <a:solidFill>
                  <a:schemeClr val="accent1"/>
                </a:solidFill>
              </a:rPr>
              <a:t>po vás </a:t>
            </a:r>
            <a:r>
              <a:rPr lang="cs-CZ" sz="2000" dirty="0" smtClean="0">
                <a:solidFill>
                  <a:schemeClr val="accent1"/>
                </a:solidFill>
              </a:rPr>
              <a:t>požaduje 5 </a:t>
            </a:r>
            <a:r>
              <a:rPr lang="cs-CZ" sz="2000" dirty="0">
                <a:solidFill>
                  <a:schemeClr val="accent1"/>
                </a:solidFill>
              </a:rPr>
              <a:t>% </a:t>
            </a:r>
            <a:r>
              <a:rPr lang="cs-CZ" sz="2000" dirty="0" smtClean="0">
                <a:solidFill>
                  <a:schemeClr val="accent1"/>
                </a:solidFill>
              </a:rPr>
              <a:t>čtvrtletní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úrokovou míru. Kolik </a:t>
            </a:r>
            <a:r>
              <a:rPr lang="cs-CZ" sz="2000" dirty="0">
                <a:solidFill>
                  <a:schemeClr val="accent1"/>
                </a:solidFill>
              </a:rPr>
              <a:t>budete čtvrtletně </a:t>
            </a:r>
            <a:r>
              <a:rPr lang="cs-CZ" sz="2000" dirty="0" smtClean="0">
                <a:solidFill>
                  <a:schemeClr val="accent1"/>
                </a:solidFill>
              </a:rPr>
              <a:t>splácet</a:t>
            </a:r>
            <a:r>
              <a:rPr lang="cs-CZ" sz="2000" dirty="0">
                <a:solidFill>
                  <a:schemeClr val="accent1"/>
                </a:solidFill>
              </a:rPr>
              <a:t>, máte-li splatit </a:t>
            </a:r>
            <a:r>
              <a:rPr lang="cs-CZ" sz="2000" dirty="0" smtClean="0">
                <a:solidFill>
                  <a:schemeClr val="accent1"/>
                </a:solidFill>
              </a:rPr>
              <a:t>pračku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do </a:t>
            </a:r>
            <a:r>
              <a:rPr lang="cs-CZ" sz="2000" dirty="0">
                <a:solidFill>
                  <a:schemeClr val="accent1"/>
                </a:solidFill>
              </a:rPr>
              <a:t>jednoho roku?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050501" y="2176819"/>
                <a:ext cx="7472238" cy="26531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Použijeme vzorec z předchozího příkladu:</a:t>
                </a:r>
                <a:r>
                  <a:rPr lang="cs-CZ" sz="2000" dirty="0"/>
                  <a:t> </a:t>
                </a:r>
                <a14:m>
                  <m:oMath xmlns:m="http://schemas.openxmlformats.org/officeDocument/2006/math">
                    <m:r>
                      <a:rPr lang="cs-CZ" sz="2000" i="1">
                        <a:latin typeface="Cambria Math"/>
                      </a:rPr>
                      <m:t>𝑎</m:t>
                    </m:r>
                    <m:r>
                      <a:rPr lang="cs-CZ" sz="2000" i="1">
                        <a:latin typeface="Cambria Math"/>
                      </a:rPr>
                      <m:t>=</m:t>
                    </m:r>
                    <m:r>
                      <a:rPr lang="cs-CZ" sz="2000" i="1">
                        <a:latin typeface="Cambria Math"/>
                      </a:rPr>
                      <m:t>𝑃</m:t>
                    </m:r>
                    <m:r>
                      <a:rPr lang="cs-CZ" sz="2000" i="1">
                        <a:latin typeface="Cambria Math"/>
                        <a:ea typeface="Cambria Math"/>
                      </a:rPr>
                      <m:t>∙</m:t>
                    </m:r>
                    <m:f>
                      <m:fPr>
                        <m:ctrlPr>
                          <a:rPr lang="cs-CZ" sz="2000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𝑖</m:t>
                        </m:r>
                      </m:num>
                      <m:den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1−</m:t>
                        </m:r>
                        <m:sSup>
                          <m:sSupPr>
                            <m:ctrlPr>
                              <a:rPr lang="cs-CZ" sz="2000" i="1"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(1+</m:t>
                            </m:r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𝑖</m:t>
                            </m:r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)</m:t>
                            </m:r>
                          </m:e>
                          <m:sup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−</m:t>
                            </m:r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endParaRPr lang="cs-CZ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Musíme si uvědomit, kolik je úrokovacích období. Pračku sice splatíme</a:t>
                </a:r>
              </a:p>
              <a:p>
                <a:r>
                  <a:rPr lang="cs-CZ" sz="2000" dirty="0" smtClean="0"/>
                  <a:t>za rok, ale splácíme ji čtvrtletně a také úroková míra není roční ale</a:t>
                </a:r>
              </a:p>
              <a:p>
                <a:r>
                  <a:rPr lang="cs-CZ" sz="2000" dirty="0" smtClean="0"/>
                  <a:t>čtvrtletní. Počet úrokovacích období je 4.</a:t>
                </a:r>
                <a:r>
                  <a:rPr lang="cs-CZ" dirty="0" smtClean="0"/>
                  <a:t> </a:t>
                </a:r>
                <a:r>
                  <a:rPr lang="cs-CZ" sz="2000" dirty="0" smtClean="0"/>
                  <a:t>Dosadíme tedy do vzorce.</a:t>
                </a:r>
              </a:p>
              <a:p>
                <a:endParaRPr lang="cs-CZ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b="0" i="1" smtClean="0">
                          <a:latin typeface="Cambria Math"/>
                        </a:rPr>
                        <m:t>𝑎</m:t>
                      </m:r>
                      <m:r>
                        <a:rPr lang="cs-CZ" b="0" i="1" smtClean="0">
                          <a:latin typeface="Cambria Math"/>
                        </a:rPr>
                        <m:t>=15000∙</m:t>
                      </m:r>
                      <m:f>
                        <m:fPr>
                          <m:ctrlPr>
                            <a:rPr lang="cs-CZ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0,05</m:t>
                          </m:r>
                        </m:num>
                        <m:den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1−</m:t>
                          </m:r>
                          <m:sSup>
                            <m:sSupPr>
                              <m:ctrlPr>
                                <a:rPr lang="cs-CZ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cs-CZ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cs-CZ" b="0" i="1" smtClean="0">
                                      <a:latin typeface="Cambria Math"/>
                                      <a:ea typeface="Cambria Math"/>
                                    </a:rPr>
                                    <m:t>1+0,05</m:t>
                                  </m:r>
                                </m:e>
                              </m:d>
                            </m:e>
                            <m:sup>
                              <m:r>
                                <a:rPr lang="cs-CZ" b="0" i="1" smtClean="0">
                                  <a:latin typeface="Cambria Math"/>
                                  <a:ea typeface="Cambria Math"/>
                                </a:rPr>
                                <m:t>−4</m:t>
                              </m:r>
                            </m:sup>
                          </m:sSup>
                        </m:den>
                      </m:f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=15000∙0,282012=4230 </m:t>
                      </m:r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𝐾</m:t>
                      </m:r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č</m:t>
                      </m:r>
                    </m:oMath>
                  </m:oMathPara>
                </a14:m>
                <a:endParaRPr lang="cs-CZ" dirty="0" smtClean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0501" y="2176819"/>
                <a:ext cx="7472238" cy="2653162"/>
              </a:xfrm>
              <a:prstGeom prst="rect">
                <a:avLst/>
              </a:prstGeom>
              <a:blipFill rotWithShape="1">
                <a:blip r:embed="rId2"/>
                <a:stretch>
                  <a:fillRect l="-81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2913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3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4" name="TextovéPole 13"/>
          <p:cNvSpPr txBox="1"/>
          <p:nvPr/>
        </p:nvSpPr>
        <p:spPr>
          <a:xfrm>
            <a:off x="1065842" y="718909"/>
            <a:ext cx="750974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Př.3: </a:t>
            </a:r>
            <a:r>
              <a:rPr lang="cs-CZ" sz="2000" dirty="0">
                <a:solidFill>
                  <a:schemeClr val="accent1"/>
                </a:solidFill>
              </a:rPr>
              <a:t>Chcete si dnes pořídit </a:t>
            </a:r>
            <a:r>
              <a:rPr lang="cs-CZ" sz="2000" dirty="0" smtClean="0">
                <a:solidFill>
                  <a:schemeClr val="accent1"/>
                </a:solidFill>
              </a:rPr>
              <a:t>automatickou pračku </a:t>
            </a:r>
            <a:r>
              <a:rPr lang="cs-CZ" sz="2000" dirty="0">
                <a:solidFill>
                  <a:schemeClr val="accent1"/>
                </a:solidFill>
              </a:rPr>
              <a:t>v </a:t>
            </a:r>
            <a:r>
              <a:rPr lang="cs-CZ" sz="2000" dirty="0" smtClean="0">
                <a:solidFill>
                  <a:schemeClr val="accent1"/>
                </a:solidFill>
              </a:rPr>
              <a:t>ceně 15 </a:t>
            </a:r>
            <a:r>
              <a:rPr lang="cs-CZ" sz="2000" dirty="0">
                <a:solidFill>
                  <a:schemeClr val="accent1"/>
                </a:solidFill>
              </a:rPr>
              <a:t>000,- </a:t>
            </a:r>
            <a:r>
              <a:rPr lang="cs-CZ" sz="2000" dirty="0" smtClean="0">
                <a:solidFill>
                  <a:schemeClr val="accent1"/>
                </a:solidFill>
              </a:rPr>
              <a:t>Kč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na </a:t>
            </a:r>
            <a:r>
              <a:rPr lang="cs-CZ" sz="2000" dirty="0">
                <a:solidFill>
                  <a:schemeClr val="accent1"/>
                </a:solidFill>
              </a:rPr>
              <a:t>splátky. Akontace je 10 % a </a:t>
            </a:r>
            <a:r>
              <a:rPr lang="cs-CZ" sz="2000" dirty="0" smtClean="0">
                <a:solidFill>
                  <a:schemeClr val="accent1"/>
                </a:solidFill>
              </a:rPr>
              <a:t>prodejna  </a:t>
            </a:r>
            <a:r>
              <a:rPr lang="cs-CZ" sz="2000" dirty="0">
                <a:solidFill>
                  <a:schemeClr val="accent1"/>
                </a:solidFill>
              </a:rPr>
              <a:t>po vás </a:t>
            </a:r>
            <a:r>
              <a:rPr lang="cs-CZ" sz="2000" dirty="0" smtClean="0">
                <a:solidFill>
                  <a:schemeClr val="accent1"/>
                </a:solidFill>
              </a:rPr>
              <a:t>požaduje 5 </a:t>
            </a:r>
            <a:r>
              <a:rPr lang="cs-CZ" sz="2000" dirty="0">
                <a:solidFill>
                  <a:schemeClr val="accent1"/>
                </a:solidFill>
              </a:rPr>
              <a:t>% </a:t>
            </a:r>
            <a:r>
              <a:rPr lang="cs-CZ" sz="2000" dirty="0" smtClean="0">
                <a:solidFill>
                  <a:schemeClr val="accent1"/>
                </a:solidFill>
              </a:rPr>
              <a:t>čtvrtletní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úrokovou míru. Kolik </a:t>
            </a:r>
            <a:r>
              <a:rPr lang="cs-CZ" sz="2000" dirty="0">
                <a:solidFill>
                  <a:schemeClr val="accent1"/>
                </a:solidFill>
              </a:rPr>
              <a:t>budete čtvrtletně </a:t>
            </a:r>
            <a:r>
              <a:rPr lang="cs-CZ" sz="2000" dirty="0" smtClean="0">
                <a:solidFill>
                  <a:schemeClr val="accent1"/>
                </a:solidFill>
              </a:rPr>
              <a:t>splácet</a:t>
            </a:r>
            <a:r>
              <a:rPr lang="cs-CZ" sz="2000" dirty="0">
                <a:solidFill>
                  <a:schemeClr val="accent1"/>
                </a:solidFill>
              </a:rPr>
              <a:t>, máte-li splatit </a:t>
            </a:r>
            <a:r>
              <a:rPr lang="cs-CZ" sz="2000" dirty="0" smtClean="0">
                <a:solidFill>
                  <a:schemeClr val="accent1"/>
                </a:solidFill>
              </a:rPr>
              <a:t>pračku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do </a:t>
            </a:r>
            <a:r>
              <a:rPr lang="cs-CZ" sz="2000" dirty="0">
                <a:solidFill>
                  <a:schemeClr val="accent1"/>
                </a:solidFill>
              </a:rPr>
              <a:t>jednoho roku?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050501" y="2176819"/>
                <a:ext cx="7472238" cy="32687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Použijeme vzorec z předchozího příkladu:</a:t>
                </a:r>
                <a:r>
                  <a:rPr lang="cs-CZ" sz="2000" dirty="0"/>
                  <a:t> </a:t>
                </a:r>
                <a14:m>
                  <m:oMath xmlns:m="http://schemas.openxmlformats.org/officeDocument/2006/math">
                    <m:r>
                      <a:rPr lang="cs-CZ" sz="2000" i="1">
                        <a:latin typeface="Cambria Math"/>
                      </a:rPr>
                      <m:t>𝑎</m:t>
                    </m:r>
                    <m:r>
                      <a:rPr lang="cs-CZ" sz="2000" i="1">
                        <a:latin typeface="Cambria Math"/>
                      </a:rPr>
                      <m:t>=</m:t>
                    </m:r>
                    <m:r>
                      <a:rPr lang="cs-CZ" sz="2000" i="1">
                        <a:latin typeface="Cambria Math"/>
                      </a:rPr>
                      <m:t>𝑃</m:t>
                    </m:r>
                    <m:r>
                      <a:rPr lang="cs-CZ" sz="2000" i="1">
                        <a:latin typeface="Cambria Math"/>
                        <a:ea typeface="Cambria Math"/>
                      </a:rPr>
                      <m:t>∙</m:t>
                    </m:r>
                    <m:f>
                      <m:fPr>
                        <m:ctrlPr>
                          <a:rPr lang="cs-CZ" sz="2000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𝑖</m:t>
                        </m:r>
                      </m:num>
                      <m:den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1−</m:t>
                        </m:r>
                        <m:sSup>
                          <m:sSupPr>
                            <m:ctrlPr>
                              <a:rPr lang="cs-CZ" sz="2000" i="1"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(1+</m:t>
                            </m:r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𝑖</m:t>
                            </m:r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)</m:t>
                            </m:r>
                          </m:e>
                          <m:sup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−</m:t>
                            </m:r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endParaRPr lang="cs-CZ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Musíme si uvědomit, kolik je úrokovacích období. Pračku sice splatíme</a:t>
                </a:r>
              </a:p>
              <a:p>
                <a:r>
                  <a:rPr lang="cs-CZ" sz="2000" dirty="0" smtClean="0"/>
                  <a:t>za rok, ale splácíme ji čtvrtletně a také úroková míra není roční ale</a:t>
                </a:r>
              </a:p>
              <a:p>
                <a:r>
                  <a:rPr lang="cs-CZ" sz="2000" dirty="0" smtClean="0"/>
                  <a:t>čtvrtletní. Počet úrokovacích období je 4.</a:t>
                </a:r>
                <a:r>
                  <a:rPr lang="cs-CZ" dirty="0" smtClean="0"/>
                  <a:t> </a:t>
                </a:r>
                <a:r>
                  <a:rPr lang="cs-CZ" sz="2000" dirty="0" smtClean="0"/>
                  <a:t>Dosadíme tedy do vzorce.</a:t>
                </a:r>
              </a:p>
              <a:p>
                <a:endParaRPr lang="cs-CZ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b="0" i="1" smtClean="0">
                          <a:latin typeface="Cambria Math"/>
                        </a:rPr>
                        <m:t>𝑎</m:t>
                      </m:r>
                      <m:r>
                        <a:rPr lang="cs-CZ" b="0" i="1" smtClean="0">
                          <a:latin typeface="Cambria Math"/>
                        </a:rPr>
                        <m:t>=15000∙</m:t>
                      </m:r>
                      <m:f>
                        <m:fPr>
                          <m:ctrlPr>
                            <a:rPr lang="cs-CZ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0,05</m:t>
                          </m:r>
                        </m:num>
                        <m:den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1−</m:t>
                          </m:r>
                          <m:sSup>
                            <m:sSupPr>
                              <m:ctrlPr>
                                <a:rPr lang="cs-CZ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cs-CZ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cs-CZ" b="0" i="1" smtClean="0">
                                      <a:latin typeface="Cambria Math"/>
                                      <a:ea typeface="Cambria Math"/>
                                    </a:rPr>
                                    <m:t>1+0,05</m:t>
                                  </m:r>
                                </m:e>
                              </m:d>
                            </m:e>
                            <m:sup>
                              <m:r>
                                <a:rPr lang="cs-CZ" b="0" i="1" smtClean="0">
                                  <a:latin typeface="Cambria Math"/>
                                  <a:ea typeface="Cambria Math"/>
                                </a:rPr>
                                <m:t>−4</m:t>
                              </m:r>
                            </m:sup>
                          </m:sSup>
                        </m:den>
                      </m:f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=15000∙0,282012=4230 </m:t>
                      </m:r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𝐾</m:t>
                      </m:r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č</m:t>
                      </m:r>
                    </m:oMath>
                  </m:oMathPara>
                </a14:m>
                <a:endParaRPr lang="cs-CZ" dirty="0" smtClean="0"/>
              </a:p>
              <a:p>
                <a:endParaRPr lang="cs-CZ" sz="2000" dirty="0"/>
              </a:p>
              <a:p>
                <a:r>
                  <a:rPr lang="cs-CZ" sz="2000" dirty="0" smtClean="0">
                    <a:solidFill>
                      <a:srgbClr val="FF0000"/>
                    </a:solidFill>
                  </a:rPr>
                  <a:t>Prodejna tedy po nás bude chtít 4230 Kč každého ¼ roku.</a:t>
                </a: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0501" y="2176819"/>
                <a:ext cx="7472238" cy="3268715"/>
              </a:xfrm>
              <a:prstGeom prst="rect">
                <a:avLst/>
              </a:prstGeom>
              <a:blipFill rotWithShape="1">
                <a:blip r:embed="rId2"/>
                <a:stretch>
                  <a:fillRect l="-816" b="-242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2921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3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4" name="TextovéPole 13"/>
          <p:cNvSpPr txBox="1"/>
          <p:nvPr/>
        </p:nvSpPr>
        <p:spPr>
          <a:xfrm>
            <a:off x="1065842" y="718909"/>
            <a:ext cx="750974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Př.3: </a:t>
            </a:r>
            <a:r>
              <a:rPr lang="cs-CZ" sz="2000" dirty="0">
                <a:solidFill>
                  <a:schemeClr val="accent1"/>
                </a:solidFill>
              </a:rPr>
              <a:t>Chcete si dnes pořídit </a:t>
            </a:r>
            <a:r>
              <a:rPr lang="cs-CZ" sz="2000" dirty="0" smtClean="0">
                <a:solidFill>
                  <a:schemeClr val="accent1"/>
                </a:solidFill>
              </a:rPr>
              <a:t>automatickou pračku </a:t>
            </a:r>
            <a:r>
              <a:rPr lang="cs-CZ" sz="2000" dirty="0">
                <a:solidFill>
                  <a:schemeClr val="accent1"/>
                </a:solidFill>
              </a:rPr>
              <a:t>v </a:t>
            </a:r>
            <a:r>
              <a:rPr lang="cs-CZ" sz="2000" dirty="0" smtClean="0">
                <a:solidFill>
                  <a:schemeClr val="accent1"/>
                </a:solidFill>
              </a:rPr>
              <a:t>ceně 15 </a:t>
            </a:r>
            <a:r>
              <a:rPr lang="cs-CZ" sz="2000" dirty="0">
                <a:solidFill>
                  <a:schemeClr val="accent1"/>
                </a:solidFill>
              </a:rPr>
              <a:t>000,- </a:t>
            </a:r>
            <a:r>
              <a:rPr lang="cs-CZ" sz="2000" dirty="0" smtClean="0">
                <a:solidFill>
                  <a:schemeClr val="accent1"/>
                </a:solidFill>
              </a:rPr>
              <a:t>Kč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na </a:t>
            </a:r>
            <a:r>
              <a:rPr lang="cs-CZ" sz="2000" dirty="0">
                <a:solidFill>
                  <a:schemeClr val="accent1"/>
                </a:solidFill>
              </a:rPr>
              <a:t>splátky. Akontace je 10 % a </a:t>
            </a:r>
            <a:r>
              <a:rPr lang="cs-CZ" sz="2000" dirty="0" smtClean="0">
                <a:solidFill>
                  <a:schemeClr val="accent1"/>
                </a:solidFill>
              </a:rPr>
              <a:t>prodejna  </a:t>
            </a:r>
            <a:r>
              <a:rPr lang="cs-CZ" sz="2000" dirty="0">
                <a:solidFill>
                  <a:schemeClr val="accent1"/>
                </a:solidFill>
              </a:rPr>
              <a:t>po vás </a:t>
            </a:r>
            <a:r>
              <a:rPr lang="cs-CZ" sz="2000" dirty="0" smtClean="0">
                <a:solidFill>
                  <a:schemeClr val="accent1"/>
                </a:solidFill>
              </a:rPr>
              <a:t>požaduje 5 </a:t>
            </a:r>
            <a:r>
              <a:rPr lang="cs-CZ" sz="2000" dirty="0">
                <a:solidFill>
                  <a:schemeClr val="accent1"/>
                </a:solidFill>
              </a:rPr>
              <a:t>% </a:t>
            </a:r>
            <a:r>
              <a:rPr lang="cs-CZ" sz="2000" dirty="0" smtClean="0">
                <a:solidFill>
                  <a:schemeClr val="accent1"/>
                </a:solidFill>
              </a:rPr>
              <a:t>čtvrtletní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úrokovou míru. Kolik </a:t>
            </a:r>
            <a:r>
              <a:rPr lang="cs-CZ" sz="2000" dirty="0">
                <a:solidFill>
                  <a:schemeClr val="accent1"/>
                </a:solidFill>
              </a:rPr>
              <a:t>budete čtvrtletně </a:t>
            </a:r>
            <a:r>
              <a:rPr lang="cs-CZ" sz="2000" dirty="0" smtClean="0">
                <a:solidFill>
                  <a:schemeClr val="accent1"/>
                </a:solidFill>
              </a:rPr>
              <a:t>splácet</a:t>
            </a:r>
            <a:r>
              <a:rPr lang="cs-CZ" sz="2000" dirty="0">
                <a:solidFill>
                  <a:schemeClr val="accent1"/>
                </a:solidFill>
              </a:rPr>
              <a:t>, máte-li splatit </a:t>
            </a:r>
            <a:r>
              <a:rPr lang="cs-CZ" sz="2000" dirty="0" smtClean="0">
                <a:solidFill>
                  <a:schemeClr val="accent1"/>
                </a:solidFill>
              </a:rPr>
              <a:t>pračku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do </a:t>
            </a:r>
            <a:r>
              <a:rPr lang="cs-CZ" sz="2000" dirty="0">
                <a:solidFill>
                  <a:schemeClr val="accent1"/>
                </a:solidFill>
              </a:rPr>
              <a:t>jednoho roku?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050501" y="2176819"/>
                <a:ext cx="7472238" cy="3884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Použijeme vzorec z předchozího příkladu:</a:t>
                </a:r>
                <a:r>
                  <a:rPr lang="cs-CZ" sz="2000" dirty="0"/>
                  <a:t> </a:t>
                </a:r>
                <a14:m>
                  <m:oMath xmlns:m="http://schemas.openxmlformats.org/officeDocument/2006/math">
                    <m:r>
                      <a:rPr lang="cs-CZ" sz="2000" i="1">
                        <a:latin typeface="Cambria Math"/>
                      </a:rPr>
                      <m:t>𝑎</m:t>
                    </m:r>
                    <m:r>
                      <a:rPr lang="cs-CZ" sz="2000" i="1">
                        <a:latin typeface="Cambria Math"/>
                      </a:rPr>
                      <m:t>=</m:t>
                    </m:r>
                    <m:r>
                      <a:rPr lang="cs-CZ" sz="2000" i="1">
                        <a:latin typeface="Cambria Math"/>
                      </a:rPr>
                      <m:t>𝑃</m:t>
                    </m:r>
                    <m:r>
                      <a:rPr lang="cs-CZ" sz="2000" i="1">
                        <a:latin typeface="Cambria Math"/>
                        <a:ea typeface="Cambria Math"/>
                      </a:rPr>
                      <m:t>∙</m:t>
                    </m:r>
                    <m:f>
                      <m:fPr>
                        <m:ctrlPr>
                          <a:rPr lang="cs-CZ" sz="2000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𝑖</m:t>
                        </m:r>
                      </m:num>
                      <m:den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1−</m:t>
                        </m:r>
                        <m:sSup>
                          <m:sSupPr>
                            <m:ctrlPr>
                              <a:rPr lang="cs-CZ" sz="2000" i="1"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(1+</m:t>
                            </m:r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𝑖</m:t>
                            </m:r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)</m:t>
                            </m:r>
                          </m:e>
                          <m:sup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−</m:t>
                            </m:r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endParaRPr lang="cs-CZ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Musíme si uvědomit, kolik je úrokovacích období. Pračku sice splatíme</a:t>
                </a:r>
              </a:p>
              <a:p>
                <a:r>
                  <a:rPr lang="cs-CZ" sz="2000" dirty="0" smtClean="0"/>
                  <a:t>za rok, ale splácíme ji čtvrtletně a také úroková míra není roční ale</a:t>
                </a:r>
              </a:p>
              <a:p>
                <a:r>
                  <a:rPr lang="cs-CZ" sz="2000" dirty="0" smtClean="0"/>
                  <a:t>čtvrtletní. Počet úrokovacích období je 4.</a:t>
                </a:r>
                <a:r>
                  <a:rPr lang="cs-CZ" dirty="0" smtClean="0"/>
                  <a:t> </a:t>
                </a:r>
                <a:r>
                  <a:rPr lang="cs-CZ" sz="2000" dirty="0" smtClean="0"/>
                  <a:t>Dosadíme tedy do vzorce.</a:t>
                </a:r>
              </a:p>
              <a:p>
                <a:endParaRPr lang="cs-CZ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b="0" i="1" smtClean="0">
                          <a:latin typeface="Cambria Math"/>
                        </a:rPr>
                        <m:t>𝑎</m:t>
                      </m:r>
                      <m:r>
                        <a:rPr lang="cs-CZ" b="0" i="1" smtClean="0">
                          <a:latin typeface="Cambria Math"/>
                        </a:rPr>
                        <m:t>=15000∙</m:t>
                      </m:r>
                      <m:f>
                        <m:fPr>
                          <m:ctrlPr>
                            <a:rPr lang="cs-CZ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0,05</m:t>
                          </m:r>
                        </m:num>
                        <m:den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1−</m:t>
                          </m:r>
                          <m:sSup>
                            <m:sSupPr>
                              <m:ctrlPr>
                                <a:rPr lang="cs-CZ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cs-CZ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cs-CZ" b="0" i="1" smtClean="0">
                                      <a:latin typeface="Cambria Math"/>
                                      <a:ea typeface="Cambria Math"/>
                                    </a:rPr>
                                    <m:t>1+0,05</m:t>
                                  </m:r>
                                </m:e>
                              </m:d>
                            </m:e>
                            <m:sup>
                              <m:r>
                                <a:rPr lang="cs-CZ" b="0" i="1" smtClean="0">
                                  <a:latin typeface="Cambria Math"/>
                                  <a:ea typeface="Cambria Math"/>
                                </a:rPr>
                                <m:t>−4</m:t>
                              </m:r>
                            </m:sup>
                          </m:sSup>
                        </m:den>
                      </m:f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=15000∙0,282012=4230 </m:t>
                      </m:r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𝐾</m:t>
                      </m:r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č</m:t>
                      </m:r>
                    </m:oMath>
                  </m:oMathPara>
                </a14:m>
                <a:endParaRPr lang="cs-CZ" dirty="0" smtClean="0"/>
              </a:p>
              <a:p>
                <a:endParaRPr lang="cs-CZ" sz="2000" dirty="0"/>
              </a:p>
              <a:p>
                <a:r>
                  <a:rPr lang="cs-CZ" sz="2000" dirty="0" smtClean="0">
                    <a:solidFill>
                      <a:srgbClr val="FF0000"/>
                    </a:solidFill>
                  </a:rPr>
                  <a:t>Prodejna tedy po nás bude chtít 4230 Kč každého ¼ roku.</a:t>
                </a:r>
              </a:p>
              <a:p>
                <a:endParaRPr lang="cs-CZ" sz="2000" dirty="0"/>
              </a:p>
              <a:p>
                <a:r>
                  <a:rPr lang="cs-CZ" sz="2000" dirty="0" smtClean="0"/>
                  <a:t>Pozn. Celkem tedy zaplatíme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16920 </m:t>
                    </m:r>
                    <m:r>
                      <a:rPr lang="cs-CZ" sz="2000" b="0" i="1" smtClean="0">
                        <a:latin typeface="Cambria Math"/>
                      </a:rPr>
                      <m:t>𝐾</m:t>
                    </m:r>
                    <m:r>
                      <a:rPr lang="cs-CZ" sz="2000" b="0" i="1" smtClean="0">
                        <a:latin typeface="Cambria Math"/>
                      </a:rPr>
                      <m:t>č.</m:t>
                    </m:r>
                  </m:oMath>
                </a14:m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0501" y="2176819"/>
                <a:ext cx="7472238" cy="3884268"/>
              </a:xfrm>
              <a:prstGeom prst="rect">
                <a:avLst/>
              </a:prstGeom>
              <a:blipFill rotWithShape="1">
                <a:blip r:embed="rId2"/>
                <a:stretch>
                  <a:fillRect l="-816" b="-188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Šipka doprava 11">
            <a:hlinkClick r:id="rId3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Šipka nahoru 12">
            <a:hlinkClick r:id="rId4" action="ppaction://hlinksldjump"/>
          </p:cNvPr>
          <p:cNvSpPr/>
          <p:nvPr/>
        </p:nvSpPr>
        <p:spPr>
          <a:xfrm>
            <a:off x="8337991" y="295205"/>
            <a:ext cx="475198" cy="45055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08532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Matematika pro gymnázia-Posloupnosti a řady, Prometheus, 1995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5" name="TextovéPole 14"/>
          <p:cNvSpPr txBox="1"/>
          <p:nvPr/>
        </p:nvSpPr>
        <p:spPr>
          <a:xfrm>
            <a:off x="1547664" y="684283"/>
            <a:ext cx="62899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 1: </a:t>
            </a:r>
            <a:r>
              <a:rPr lang="cs-CZ" sz="2000" dirty="0">
                <a:solidFill>
                  <a:schemeClr val="accent1"/>
                </a:solidFill>
              </a:rPr>
              <a:t>Je pro nás výhodnější mít nyní </a:t>
            </a:r>
            <a:r>
              <a:rPr lang="cs-CZ" sz="2000" dirty="0" smtClean="0">
                <a:solidFill>
                  <a:schemeClr val="accent1"/>
                </a:solidFill>
              </a:rPr>
              <a:t>50 000 </a:t>
            </a:r>
            <a:r>
              <a:rPr lang="cs-CZ" sz="2000" dirty="0">
                <a:solidFill>
                  <a:schemeClr val="accent1"/>
                </a:solidFill>
              </a:rPr>
              <a:t>Kč nebo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dostávat </a:t>
            </a:r>
            <a:r>
              <a:rPr lang="cs-CZ" sz="2000" dirty="0">
                <a:solidFill>
                  <a:schemeClr val="accent1"/>
                </a:solidFill>
              </a:rPr>
              <a:t>po dobu pěti let </a:t>
            </a:r>
            <a:r>
              <a:rPr lang="cs-CZ" sz="2000" dirty="0" smtClean="0">
                <a:solidFill>
                  <a:schemeClr val="accent1"/>
                </a:solidFill>
              </a:rPr>
              <a:t>15 000 </a:t>
            </a:r>
            <a:r>
              <a:rPr lang="cs-CZ" sz="2000" dirty="0">
                <a:solidFill>
                  <a:schemeClr val="accent1"/>
                </a:solidFill>
              </a:rPr>
              <a:t>Kč? Úroková míra je 10%. 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1331640" y="1844824"/>
            <a:ext cx="73241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Nejdříve vypočítáme jaká je dnešní hodnota pravidelných budoucích </a:t>
            </a:r>
          </a:p>
          <a:p>
            <a:r>
              <a:rPr lang="cs-CZ" sz="2000" dirty="0" smtClean="0"/>
              <a:t>částek v případě, že bychom měli nyní 50 000 Kč.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9427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5" name="TextovéPole 14"/>
          <p:cNvSpPr txBox="1"/>
          <p:nvPr/>
        </p:nvSpPr>
        <p:spPr>
          <a:xfrm>
            <a:off x="1547664" y="684283"/>
            <a:ext cx="62899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 1: </a:t>
            </a:r>
            <a:r>
              <a:rPr lang="cs-CZ" sz="2000" dirty="0">
                <a:solidFill>
                  <a:schemeClr val="accent1"/>
                </a:solidFill>
              </a:rPr>
              <a:t>Je pro nás výhodnější mít nyní </a:t>
            </a:r>
            <a:r>
              <a:rPr lang="cs-CZ" sz="2000" dirty="0" smtClean="0">
                <a:solidFill>
                  <a:schemeClr val="accent1"/>
                </a:solidFill>
              </a:rPr>
              <a:t>50 000 </a:t>
            </a:r>
            <a:r>
              <a:rPr lang="cs-CZ" sz="2000" dirty="0">
                <a:solidFill>
                  <a:schemeClr val="accent1"/>
                </a:solidFill>
              </a:rPr>
              <a:t>Kč nebo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dostávat </a:t>
            </a:r>
            <a:r>
              <a:rPr lang="cs-CZ" sz="2000" dirty="0">
                <a:solidFill>
                  <a:schemeClr val="accent1"/>
                </a:solidFill>
              </a:rPr>
              <a:t>po dobu pěti let </a:t>
            </a:r>
            <a:r>
              <a:rPr lang="cs-CZ" sz="2000" dirty="0" smtClean="0">
                <a:solidFill>
                  <a:schemeClr val="accent1"/>
                </a:solidFill>
              </a:rPr>
              <a:t>15 000 </a:t>
            </a:r>
            <a:r>
              <a:rPr lang="cs-CZ" sz="2000" dirty="0">
                <a:solidFill>
                  <a:schemeClr val="accent1"/>
                </a:solidFill>
              </a:rPr>
              <a:t>Kč? Úroková míra je 10%. 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1331640" y="1844824"/>
            <a:ext cx="73241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Nejdříve vypočítáme jaká je dnešní hodnota pravidelných budoucích </a:t>
            </a:r>
          </a:p>
          <a:p>
            <a:r>
              <a:rPr lang="cs-CZ" sz="2000" dirty="0" smtClean="0"/>
              <a:t>částek v případě, že bychom měli nyní 50 000 Kč.</a:t>
            </a:r>
            <a:endParaRPr lang="cs-CZ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ovéPole 4"/>
              <p:cNvSpPr txBox="1"/>
              <p:nvPr/>
            </p:nvSpPr>
            <p:spPr>
              <a:xfrm>
                <a:off x="1470802" y="2852864"/>
                <a:ext cx="6491714" cy="31138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Tuto hodnotu vypočítáme podle vzorce: </a:t>
                </a:r>
                <a14:m>
                  <m:oMath xmlns:m="http://schemas.openxmlformats.org/officeDocument/2006/math">
                    <m:r>
                      <a:rPr lang="cs-CZ" sz="2400" b="0" i="1" smtClean="0">
                        <a:latin typeface="Cambria Math"/>
                      </a:rPr>
                      <m:t>𝑃</m:t>
                    </m:r>
                    <m:r>
                      <a:rPr lang="cs-CZ" sz="2400" b="0" i="1" smtClean="0">
                        <a:latin typeface="Cambria Math"/>
                      </a:rPr>
                      <m:t>=</m:t>
                    </m:r>
                    <m:r>
                      <a:rPr lang="cs-CZ" sz="2400" b="0" i="1" smtClean="0">
                        <a:latin typeface="Cambria Math"/>
                      </a:rPr>
                      <m:t>𝑎</m:t>
                    </m:r>
                    <m:r>
                      <a:rPr lang="cs-CZ" sz="2400" b="0" i="1" smtClean="0">
                        <a:latin typeface="Cambria Math"/>
                        <a:ea typeface="Cambria Math"/>
                      </a:rPr>
                      <m:t>∙</m:t>
                    </m:r>
                    <m:f>
                      <m:fPr>
                        <m:ctrlPr>
                          <a:rPr lang="cs-CZ" sz="2400" b="0" i="1" smtClean="0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cs-CZ" sz="2400" b="0" i="1" smtClean="0">
                            <a:latin typeface="Cambria Math"/>
                            <a:ea typeface="Cambria Math"/>
                          </a:rPr>
                          <m:t>1−</m:t>
                        </m:r>
                        <m:sSup>
                          <m:sSupPr>
                            <m:ctrlPr>
                              <a:rPr lang="cs-CZ" sz="2400" b="0" i="1" smtClean="0"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cs-CZ" sz="2400" b="0" i="1" smtClean="0">
                                <a:latin typeface="Cambria Math"/>
                                <a:ea typeface="Cambria Math"/>
                              </a:rPr>
                              <m:t>(1+</m:t>
                            </m:r>
                            <m:r>
                              <a:rPr lang="cs-CZ" sz="2400" b="0" i="1" smtClean="0">
                                <a:latin typeface="Cambria Math"/>
                                <a:ea typeface="Cambria Math"/>
                              </a:rPr>
                              <m:t>𝑖</m:t>
                            </m:r>
                            <m:r>
                              <a:rPr lang="cs-CZ" sz="2400" b="0" i="1" smtClean="0">
                                <a:latin typeface="Cambria Math"/>
                                <a:ea typeface="Cambria Math"/>
                              </a:rPr>
                              <m:t>)</m:t>
                            </m:r>
                          </m:e>
                          <m:sup>
                            <m:r>
                              <a:rPr lang="cs-CZ" sz="2400" b="0" i="1" smtClean="0">
                                <a:latin typeface="Cambria Math"/>
                                <a:ea typeface="Cambria Math"/>
                              </a:rPr>
                              <m:t>−</m:t>
                            </m:r>
                            <m:r>
                              <a:rPr lang="cs-CZ" sz="2400" b="0" i="1" smtClean="0">
                                <a:latin typeface="Cambria Math"/>
                                <a:ea typeface="Cambria Math"/>
                              </a:rPr>
                              <m:t>𝑛</m:t>
                            </m:r>
                          </m:sup>
                        </m:sSup>
                      </m:num>
                      <m:den>
                        <m:r>
                          <a:rPr lang="cs-CZ" sz="2400" b="0" i="1" smtClean="0">
                            <a:latin typeface="Cambria Math"/>
                            <a:ea typeface="Cambria Math"/>
                          </a:rPr>
                          <m:t>𝑖</m:t>
                        </m:r>
                      </m:den>
                    </m:f>
                  </m:oMath>
                </a14:m>
                <a:endParaRPr lang="cs-CZ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Kde:</a:t>
                </a:r>
              </a:p>
              <a:p>
                <a:r>
                  <a:rPr lang="cs-CZ" sz="2000" dirty="0" smtClean="0"/>
                  <a:t>P… současná hodnota pravidelných budoucích částek</a:t>
                </a:r>
              </a:p>
              <a:p>
                <a:r>
                  <a:rPr lang="cs-CZ" sz="2000" dirty="0" smtClean="0"/>
                  <a:t>a… postupný vklad</a:t>
                </a:r>
              </a:p>
              <a:p>
                <a:r>
                  <a:rPr lang="cs-CZ" sz="2000" dirty="0" smtClean="0"/>
                  <a:t>i… úroková míra</a:t>
                </a:r>
              </a:p>
              <a:p>
                <a:r>
                  <a:rPr lang="cs-CZ" sz="2000" dirty="0" smtClean="0"/>
                  <a:t>n… počet úrokovacích období</a:t>
                </a:r>
              </a:p>
              <a:p>
                <a:endParaRPr lang="cs-CZ" sz="2000" dirty="0"/>
              </a:p>
              <a:p>
                <a:r>
                  <a:rPr lang="cs-CZ" sz="2000" dirty="0" smtClean="0"/>
                  <a:t>Dosadíme do tohoto vzorce.</a:t>
                </a:r>
                <a:endParaRPr lang="cs-CZ" sz="2000" dirty="0"/>
              </a:p>
            </p:txBody>
          </p:sp>
        </mc:Choice>
        <mc:Fallback xmlns="">
          <p:sp>
            <p:nvSpPr>
              <p:cNvPr id="5" name="TextovéPol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0802" y="2852864"/>
                <a:ext cx="6491714" cy="3113801"/>
              </a:xfrm>
              <a:prstGeom prst="rect">
                <a:avLst/>
              </a:prstGeom>
              <a:blipFill rotWithShape="1">
                <a:blip r:embed="rId2"/>
                <a:stretch>
                  <a:fillRect l="-939" b="-254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6404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5" name="TextovéPole 14"/>
          <p:cNvSpPr txBox="1"/>
          <p:nvPr/>
        </p:nvSpPr>
        <p:spPr>
          <a:xfrm>
            <a:off x="1547664" y="684283"/>
            <a:ext cx="62899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 1: </a:t>
            </a:r>
            <a:r>
              <a:rPr lang="cs-CZ" sz="2000" dirty="0">
                <a:solidFill>
                  <a:schemeClr val="accent1"/>
                </a:solidFill>
              </a:rPr>
              <a:t>Je pro nás výhodnější mít nyní </a:t>
            </a:r>
            <a:r>
              <a:rPr lang="cs-CZ" sz="2000" dirty="0" smtClean="0">
                <a:solidFill>
                  <a:schemeClr val="accent1"/>
                </a:solidFill>
              </a:rPr>
              <a:t>50 000 </a:t>
            </a:r>
            <a:r>
              <a:rPr lang="cs-CZ" sz="2000" dirty="0">
                <a:solidFill>
                  <a:schemeClr val="accent1"/>
                </a:solidFill>
              </a:rPr>
              <a:t>Kč nebo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dostávat </a:t>
            </a:r>
            <a:r>
              <a:rPr lang="cs-CZ" sz="2000" dirty="0">
                <a:solidFill>
                  <a:schemeClr val="accent1"/>
                </a:solidFill>
              </a:rPr>
              <a:t>po dobu pěti let </a:t>
            </a:r>
            <a:r>
              <a:rPr lang="cs-CZ" sz="2000" dirty="0" smtClean="0">
                <a:solidFill>
                  <a:schemeClr val="accent1"/>
                </a:solidFill>
              </a:rPr>
              <a:t>15 000 </a:t>
            </a:r>
            <a:r>
              <a:rPr lang="cs-CZ" sz="2000" dirty="0">
                <a:solidFill>
                  <a:schemeClr val="accent1"/>
                </a:solidFill>
              </a:rPr>
              <a:t>Kč? Úroková míra je 10%.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ovéPole 4"/>
              <p:cNvSpPr txBox="1"/>
              <p:nvPr/>
            </p:nvSpPr>
            <p:spPr>
              <a:xfrm>
                <a:off x="1535604" y="1741662"/>
                <a:ext cx="4018023" cy="11855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400" b="0" i="1" smtClean="0">
                          <a:latin typeface="Cambria Math"/>
                        </a:rPr>
                        <m:t>𝑃</m:t>
                      </m:r>
                      <m:r>
                        <a:rPr lang="cs-CZ" sz="2400" b="0" i="1" smtClean="0">
                          <a:latin typeface="Cambria Math"/>
                        </a:rPr>
                        <m:t>=15 000∙</m:t>
                      </m:r>
                      <m:f>
                        <m:fPr>
                          <m:ctrlPr>
                            <a:rPr lang="cs-CZ" sz="24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400" b="0" i="1" smtClean="0">
                              <a:latin typeface="Cambria Math"/>
                              <a:ea typeface="Cambria Math"/>
                            </a:rPr>
                            <m:t>1−</m:t>
                          </m:r>
                          <m:sSup>
                            <m:sSupPr>
                              <m:ctrlPr>
                                <a:rPr lang="cs-CZ" sz="24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400" b="0" i="1" smtClean="0">
                                  <a:latin typeface="Cambria Math"/>
                                  <a:ea typeface="Cambria Math"/>
                                </a:rPr>
                                <m:t>(1+0,1)</m:t>
                              </m:r>
                            </m:e>
                            <m:sup>
                              <m:r>
                                <a:rPr lang="cs-CZ" sz="2400" b="0" i="1" smtClean="0">
                                  <a:latin typeface="Cambria Math"/>
                                  <a:ea typeface="Cambria Math"/>
                                </a:rPr>
                                <m:t>−5</m:t>
                              </m:r>
                            </m:sup>
                          </m:sSup>
                        </m:num>
                        <m:den>
                          <m:r>
                            <a:rPr lang="cs-CZ" sz="2400" b="0" i="1" smtClean="0">
                              <a:latin typeface="Cambria Math"/>
                              <a:ea typeface="Cambria Math"/>
                            </a:rPr>
                            <m:t>0,1</m:t>
                          </m:r>
                        </m:den>
                      </m:f>
                    </m:oMath>
                  </m:oMathPara>
                </a14:m>
                <a:endParaRPr lang="cs-CZ" dirty="0" smtClean="0"/>
              </a:p>
              <a:p>
                <a:endParaRPr lang="cs-CZ" sz="2000" dirty="0" smtClean="0"/>
              </a:p>
            </p:txBody>
          </p:sp>
        </mc:Choice>
        <mc:Fallback xmlns="">
          <p:sp>
            <p:nvSpPr>
              <p:cNvPr id="5" name="TextovéPol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5604" y="1741662"/>
                <a:ext cx="4018023" cy="1185581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35788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5" name="TextovéPole 14"/>
          <p:cNvSpPr txBox="1"/>
          <p:nvPr/>
        </p:nvSpPr>
        <p:spPr>
          <a:xfrm>
            <a:off x="1547664" y="684283"/>
            <a:ext cx="62899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 1: </a:t>
            </a:r>
            <a:r>
              <a:rPr lang="cs-CZ" sz="2000" dirty="0">
                <a:solidFill>
                  <a:schemeClr val="accent1"/>
                </a:solidFill>
              </a:rPr>
              <a:t>Je pro nás výhodnější mít nyní </a:t>
            </a:r>
            <a:r>
              <a:rPr lang="cs-CZ" sz="2000" dirty="0" smtClean="0">
                <a:solidFill>
                  <a:schemeClr val="accent1"/>
                </a:solidFill>
              </a:rPr>
              <a:t>50 000 </a:t>
            </a:r>
            <a:r>
              <a:rPr lang="cs-CZ" sz="2000" dirty="0">
                <a:solidFill>
                  <a:schemeClr val="accent1"/>
                </a:solidFill>
              </a:rPr>
              <a:t>Kč nebo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dostávat </a:t>
            </a:r>
            <a:r>
              <a:rPr lang="cs-CZ" sz="2000" dirty="0">
                <a:solidFill>
                  <a:schemeClr val="accent1"/>
                </a:solidFill>
              </a:rPr>
              <a:t>po dobu pěti let </a:t>
            </a:r>
            <a:r>
              <a:rPr lang="cs-CZ" sz="2000" dirty="0" smtClean="0">
                <a:solidFill>
                  <a:schemeClr val="accent1"/>
                </a:solidFill>
              </a:rPr>
              <a:t>15 000 </a:t>
            </a:r>
            <a:r>
              <a:rPr lang="cs-CZ" sz="2000" dirty="0">
                <a:solidFill>
                  <a:schemeClr val="accent1"/>
                </a:solidFill>
              </a:rPr>
              <a:t>Kč? Úroková míra je 10%.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ovéPole 4"/>
              <p:cNvSpPr txBox="1"/>
              <p:nvPr/>
            </p:nvSpPr>
            <p:spPr>
              <a:xfrm>
                <a:off x="1535604" y="1741662"/>
                <a:ext cx="4018023" cy="19242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400" b="0" i="1" smtClean="0">
                          <a:latin typeface="Cambria Math"/>
                        </a:rPr>
                        <m:t>𝑃</m:t>
                      </m:r>
                      <m:r>
                        <a:rPr lang="cs-CZ" sz="2400" b="0" i="1" smtClean="0">
                          <a:latin typeface="Cambria Math"/>
                        </a:rPr>
                        <m:t>=15 000∙</m:t>
                      </m:r>
                      <m:f>
                        <m:fPr>
                          <m:ctrlPr>
                            <a:rPr lang="cs-CZ" sz="24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400" b="0" i="1" smtClean="0">
                              <a:latin typeface="Cambria Math"/>
                              <a:ea typeface="Cambria Math"/>
                            </a:rPr>
                            <m:t>1−</m:t>
                          </m:r>
                          <m:sSup>
                            <m:sSupPr>
                              <m:ctrlPr>
                                <a:rPr lang="cs-CZ" sz="24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400" b="0" i="1" smtClean="0">
                                  <a:latin typeface="Cambria Math"/>
                                  <a:ea typeface="Cambria Math"/>
                                </a:rPr>
                                <m:t>(1+0,1)</m:t>
                              </m:r>
                            </m:e>
                            <m:sup>
                              <m:r>
                                <a:rPr lang="cs-CZ" sz="2400" b="0" i="1" smtClean="0">
                                  <a:latin typeface="Cambria Math"/>
                                  <a:ea typeface="Cambria Math"/>
                                </a:rPr>
                                <m:t>−5</m:t>
                              </m:r>
                            </m:sup>
                          </m:sSup>
                        </m:num>
                        <m:den>
                          <m:r>
                            <a:rPr lang="cs-CZ" sz="2400" b="0" i="1" smtClean="0">
                              <a:latin typeface="Cambria Math"/>
                              <a:ea typeface="Cambria Math"/>
                            </a:rPr>
                            <m:t>0,1</m:t>
                          </m:r>
                        </m:den>
                      </m:f>
                    </m:oMath>
                  </m:oMathPara>
                </a14:m>
                <a:endParaRPr lang="cs-CZ" dirty="0" smtClean="0"/>
              </a:p>
              <a:p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400" i="1">
                          <a:latin typeface="Cambria Math"/>
                        </a:rPr>
                        <m:t>𝑃</m:t>
                      </m:r>
                      <m:r>
                        <a:rPr lang="cs-CZ" sz="2400" i="1">
                          <a:latin typeface="Cambria Math"/>
                        </a:rPr>
                        <m:t>=15 000∙3,791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400" dirty="0" smtClean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TextovéPol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5604" y="1741662"/>
                <a:ext cx="4018023" cy="1924245"/>
              </a:xfrm>
              <a:prstGeom prst="rect">
                <a:avLst/>
              </a:prstGeom>
              <a:blipFill rotWithShape="1">
                <a:blip r:embed="rId2"/>
                <a:stretch>
                  <a:fillRect l="-45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3514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5" name="TextovéPole 14"/>
          <p:cNvSpPr txBox="1"/>
          <p:nvPr/>
        </p:nvSpPr>
        <p:spPr>
          <a:xfrm>
            <a:off x="1547664" y="684283"/>
            <a:ext cx="62899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 1: </a:t>
            </a:r>
            <a:r>
              <a:rPr lang="cs-CZ" sz="2000" dirty="0">
                <a:solidFill>
                  <a:schemeClr val="accent1"/>
                </a:solidFill>
              </a:rPr>
              <a:t>Je pro nás výhodnější mít nyní </a:t>
            </a:r>
            <a:r>
              <a:rPr lang="cs-CZ" sz="2000" dirty="0" smtClean="0">
                <a:solidFill>
                  <a:schemeClr val="accent1"/>
                </a:solidFill>
              </a:rPr>
              <a:t>50 000 </a:t>
            </a:r>
            <a:r>
              <a:rPr lang="cs-CZ" sz="2000" dirty="0">
                <a:solidFill>
                  <a:schemeClr val="accent1"/>
                </a:solidFill>
              </a:rPr>
              <a:t>Kč nebo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dostávat </a:t>
            </a:r>
            <a:r>
              <a:rPr lang="cs-CZ" sz="2000" dirty="0">
                <a:solidFill>
                  <a:schemeClr val="accent1"/>
                </a:solidFill>
              </a:rPr>
              <a:t>po dobu pěti let </a:t>
            </a:r>
            <a:r>
              <a:rPr lang="cs-CZ" sz="2000" dirty="0" smtClean="0">
                <a:solidFill>
                  <a:schemeClr val="accent1"/>
                </a:solidFill>
              </a:rPr>
              <a:t>15 000 </a:t>
            </a:r>
            <a:r>
              <a:rPr lang="cs-CZ" sz="2000" dirty="0">
                <a:solidFill>
                  <a:schemeClr val="accent1"/>
                </a:solidFill>
              </a:rPr>
              <a:t>Kč? Úroková míra je 10%.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ovéPole 4"/>
              <p:cNvSpPr txBox="1"/>
              <p:nvPr/>
            </p:nvSpPr>
            <p:spPr>
              <a:xfrm>
                <a:off x="1535604" y="1741662"/>
                <a:ext cx="4018023" cy="30322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400" b="0" i="1" smtClean="0">
                          <a:latin typeface="Cambria Math"/>
                        </a:rPr>
                        <m:t>𝑃</m:t>
                      </m:r>
                      <m:r>
                        <a:rPr lang="cs-CZ" sz="2400" b="0" i="1" smtClean="0">
                          <a:latin typeface="Cambria Math"/>
                        </a:rPr>
                        <m:t>=15 000∙</m:t>
                      </m:r>
                      <m:f>
                        <m:fPr>
                          <m:ctrlPr>
                            <a:rPr lang="cs-CZ" sz="24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400" b="0" i="1" smtClean="0">
                              <a:latin typeface="Cambria Math"/>
                              <a:ea typeface="Cambria Math"/>
                            </a:rPr>
                            <m:t>1−</m:t>
                          </m:r>
                          <m:sSup>
                            <m:sSupPr>
                              <m:ctrlPr>
                                <a:rPr lang="cs-CZ" sz="24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400" b="0" i="1" smtClean="0">
                                  <a:latin typeface="Cambria Math"/>
                                  <a:ea typeface="Cambria Math"/>
                                </a:rPr>
                                <m:t>(1+0,1)</m:t>
                              </m:r>
                            </m:e>
                            <m:sup>
                              <m:r>
                                <a:rPr lang="cs-CZ" sz="2400" b="0" i="1" smtClean="0">
                                  <a:latin typeface="Cambria Math"/>
                                  <a:ea typeface="Cambria Math"/>
                                </a:rPr>
                                <m:t>−5</m:t>
                              </m:r>
                            </m:sup>
                          </m:sSup>
                        </m:num>
                        <m:den>
                          <m:r>
                            <a:rPr lang="cs-CZ" sz="2400" b="0" i="1" smtClean="0">
                              <a:latin typeface="Cambria Math"/>
                              <a:ea typeface="Cambria Math"/>
                            </a:rPr>
                            <m:t>0,1</m:t>
                          </m:r>
                        </m:den>
                      </m:f>
                    </m:oMath>
                  </m:oMathPara>
                </a14:m>
                <a:endParaRPr lang="cs-CZ" dirty="0" smtClean="0"/>
              </a:p>
              <a:p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400" i="1">
                          <a:latin typeface="Cambria Math"/>
                        </a:rPr>
                        <m:t>𝑃</m:t>
                      </m:r>
                      <m:r>
                        <a:rPr lang="cs-CZ" sz="2400" i="1">
                          <a:latin typeface="Cambria Math"/>
                        </a:rPr>
                        <m:t>=15 000∙3,791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400" dirty="0" smtClean="0">
                  <a:solidFill>
                    <a:srgbClr val="FF0000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4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𝑃</m:t>
                      </m:r>
                      <m:r>
                        <a:rPr lang="cs-CZ" sz="24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=56 862 </m:t>
                      </m:r>
                      <m:r>
                        <a:rPr lang="cs-CZ" sz="24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𝐾</m:t>
                      </m:r>
                      <m:r>
                        <a:rPr lang="cs-CZ" sz="24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č</m:t>
                      </m:r>
                    </m:oMath>
                  </m:oMathPara>
                </a14:m>
                <a:endParaRPr lang="cs-CZ" sz="2400" dirty="0" smtClean="0">
                  <a:solidFill>
                    <a:srgbClr val="FF0000"/>
                  </a:solidFill>
                </a:endParaRPr>
              </a:p>
              <a:p>
                <a:endParaRPr lang="cs-CZ" sz="2400" dirty="0">
                  <a:solidFill>
                    <a:srgbClr val="FF0000"/>
                  </a:solidFill>
                </a:endParaRPr>
              </a:p>
              <a:p>
                <a:endParaRPr lang="cs-CZ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TextovéPol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5604" y="1741662"/>
                <a:ext cx="4018023" cy="3032240"/>
              </a:xfrm>
              <a:prstGeom prst="rect">
                <a:avLst/>
              </a:prstGeom>
              <a:blipFill rotWithShape="1">
                <a:blip r:embed="rId2"/>
                <a:stretch>
                  <a:fillRect l="-45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2933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5" name="TextovéPole 14"/>
          <p:cNvSpPr txBox="1"/>
          <p:nvPr/>
        </p:nvSpPr>
        <p:spPr>
          <a:xfrm>
            <a:off x="1547664" y="684283"/>
            <a:ext cx="62899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 1: </a:t>
            </a:r>
            <a:r>
              <a:rPr lang="cs-CZ" sz="2000" dirty="0">
                <a:solidFill>
                  <a:schemeClr val="accent1"/>
                </a:solidFill>
              </a:rPr>
              <a:t>Je pro nás výhodnější mít nyní </a:t>
            </a:r>
            <a:r>
              <a:rPr lang="cs-CZ" sz="2000" dirty="0" smtClean="0">
                <a:solidFill>
                  <a:schemeClr val="accent1"/>
                </a:solidFill>
              </a:rPr>
              <a:t>50 000 </a:t>
            </a:r>
            <a:r>
              <a:rPr lang="cs-CZ" sz="2000" dirty="0">
                <a:solidFill>
                  <a:schemeClr val="accent1"/>
                </a:solidFill>
              </a:rPr>
              <a:t>Kč nebo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dostávat </a:t>
            </a:r>
            <a:r>
              <a:rPr lang="cs-CZ" sz="2000" dirty="0">
                <a:solidFill>
                  <a:schemeClr val="accent1"/>
                </a:solidFill>
              </a:rPr>
              <a:t>po dobu pěti let </a:t>
            </a:r>
            <a:r>
              <a:rPr lang="cs-CZ" sz="2000" dirty="0" smtClean="0">
                <a:solidFill>
                  <a:schemeClr val="accent1"/>
                </a:solidFill>
              </a:rPr>
              <a:t>15 000 </a:t>
            </a:r>
            <a:r>
              <a:rPr lang="cs-CZ" sz="2000" dirty="0">
                <a:solidFill>
                  <a:schemeClr val="accent1"/>
                </a:solidFill>
              </a:rPr>
              <a:t>Kč? Úroková míra je 10%.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ovéPole 4"/>
              <p:cNvSpPr txBox="1"/>
              <p:nvPr/>
            </p:nvSpPr>
            <p:spPr>
              <a:xfrm>
                <a:off x="1535604" y="1741662"/>
                <a:ext cx="7254486" cy="30322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400" b="0" i="1" smtClean="0">
                          <a:latin typeface="Cambria Math"/>
                        </a:rPr>
                        <m:t>𝑃</m:t>
                      </m:r>
                      <m:r>
                        <a:rPr lang="cs-CZ" sz="2400" b="0" i="1" smtClean="0">
                          <a:latin typeface="Cambria Math"/>
                        </a:rPr>
                        <m:t>=15 000∙</m:t>
                      </m:r>
                      <m:f>
                        <m:fPr>
                          <m:ctrlPr>
                            <a:rPr lang="cs-CZ" sz="24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400" b="0" i="1" smtClean="0">
                              <a:latin typeface="Cambria Math"/>
                              <a:ea typeface="Cambria Math"/>
                            </a:rPr>
                            <m:t>1−</m:t>
                          </m:r>
                          <m:sSup>
                            <m:sSupPr>
                              <m:ctrlPr>
                                <a:rPr lang="cs-CZ" sz="24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400" b="0" i="1" smtClean="0">
                                  <a:latin typeface="Cambria Math"/>
                                  <a:ea typeface="Cambria Math"/>
                                </a:rPr>
                                <m:t>(1+0,1)</m:t>
                              </m:r>
                            </m:e>
                            <m:sup>
                              <m:r>
                                <a:rPr lang="cs-CZ" sz="2400" b="0" i="1" smtClean="0">
                                  <a:latin typeface="Cambria Math"/>
                                  <a:ea typeface="Cambria Math"/>
                                </a:rPr>
                                <m:t>−5</m:t>
                              </m:r>
                            </m:sup>
                          </m:sSup>
                        </m:num>
                        <m:den>
                          <m:r>
                            <a:rPr lang="cs-CZ" sz="2400" b="0" i="1" smtClean="0">
                              <a:latin typeface="Cambria Math"/>
                              <a:ea typeface="Cambria Math"/>
                            </a:rPr>
                            <m:t>0,1</m:t>
                          </m:r>
                        </m:den>
                      </m:f>
                    </m:oMath>
                  </m:oMathPara>
                </a14:m>
                <a:endParaRPr lang="cs-CZ" dirty="0" smtClean="0"/>
              </a:p>
              <a:p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400" i="1">
                          <a:latin typeface="Cambria Math"/>
                        </a:rPr>
                        <m:t>𝑃</m:t>
                      </m:r>
                      <m:r>
                        <a:rPr lang="cs-CZ" sz="2400" i="1">
                          <a:latin typeface="Cambria Math"/>
                        </a:rPr>
                        <m:t>=15 000∙3,791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400" dirty="0" smtClean="0">
                  <a:solidFill>
                    <a:srgbClr val="FF0000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4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𝑃</m:t>
                      </m:r>
                      <m:r>
                        <a:rPr lang="cs-CZ" sz="24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=56 862 </m:t>
                      </m:r>
                      <m:r>
                        <a:rPr lang="cs-CZ" sz="24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𝐾</m:t>
                      </m:r>
                      <m:r>
                        <a:rPr lang="cs-CZ" sz="24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č</m:t>
                      </m:r>
                    </m:oMath>
                  </m:oMathPara>
                </a14:m>
                <a:endParaRPr lang="cs-CZ" sz="2400" dirty="0" smtClean="0">
                  <a:solidFill>
                    <a:srgbClr val="FF0000"/>
                  </a:solidFill>
                </a:endParaRPr>
              </a:p>
              <a:p>
                <a:endParaRPr lang="cs-CZ" sz="2400" dirty="0">
                  <a:solidFill>
                    <a:srgbClr val="FF0000"/>
                  </a:solidFill>
                </a:endParaRPr>
              </a:p>
              <a:p>
                <a:r>
                  <a:rPr lang="cs-CZ" sz="2400" dirty="0" smtClean="0">
                    <a:solidFill>
                      <a:srgbClr val="FF0000"/>
                    </a:solidFill>
                  </a:rPr>
                  <a:t>Výhodnější je dostávat po dobu pěti let částku 15 000 Kč.</a:t>
                </a:r>
                <a:endParaRPr lang="cs-CZ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TextovéPol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5604" y="1741662"/>
                <a:ext cx="7254486" cy="3032240"/>
              </a:xfrm>
              <a:prstGeom prst="rect">
                <a:avLst/>
              </a:prstGeom>
              <a:blipFill rotWithShape="1">
                <a:blip r:embed="rId2"/>
                <a:stretch>
                  <a:fillRect l="-1345" r="-336" b="-362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Šipka doprava 11">
            <a:hlinkClick r:id="rId3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Šipka nahoru 12">
            <a:hlinkClick r:id="rId4" action="ppaction://hlinksldjump"/>
          </p:cNvPr>
          <p:cNvSpPr/>
          <p:nvPr/>
        </p:nvSpPr>
        <p:spPr>
          <a:xfrm>
            <a:off x="8337991" y="295205"/>
            <a:ext cx="475198" cy="45055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6912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2: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586812" y="711310"/>
            <a:ext cx="761727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</a:t>
            </a:r>
            <a:r>
              <a:rPr lang="cs-CZ" sz="2000" dirty="0">
                <a:solidFill>
                  <a:schemeClr val="accent1"/>
                </a:solidFill>
              </a:rPr>
              <a:t>V bance si půjčíme </a:t>
            </a:r>
            <a:r>
              <a:rPr lang="cs-CZ" sz="2000" dirty="0" smtClean="0">
                <a:solidFill>
                  <a:schemeClr val="accent1"/>
                </a:solidFill>
              </a:rPr>
              <a:t>1,5 </a:t>
            </a:r>
            <a:r>
              <a:rPr lang="cs-CZ" sz="2000" dirty="0">
                <a:solidFill>
                  <a:schemeClr val="accent1"/>
                </a:solidFill>
              </a:rPr>
              <a:t>mil. Kč na </a:t>
            </a:r>
            <a:r>
              <a:rPr lang="cs-CZ" sz="2000" dirty="0" smtClean="0">
                <a:solidFill>
                  <a:schemeClr val="accent1"/>
                </a:solidFill>
              </a:rPr>
              <a:t>5 let </a:t>
            </a:r>
            <a:r>
              <a:rPr lang="cs-CZ" sz="2000" dirty="0">
                <a:solidFill>
                  <a:schemeClr val="accent1"/>
                </a:solidFill>
              </a:rPr>
              <a:t>s </a:t>
            </a:r>
            <a:r>
              <a:rPr lang="cs-CZ" sz="2000" dirty="0" smtClean="0">
                <a:solidFill>
                  <a:schemeClr val="accent1"/>
                </a:solidFill>
              </a:rPr>
              <a:t>roční </a:t>
            </a:r>
            <a:r>
              <a:rPr lang="cs-CZ" sz="2000" dirty="0">
                <a:solidFill>
                  <a:schemeClr val="accent1"/>
                </a:solidFill>
              </a:rPr>
              <a:t>úrokovou mírou 12</a:t>
            </a:r>
            <a:r>
              <a:rPr lang="cs-CZ" sz="2000" dirty="0" smtClean="0">
                <a:solidFill>
                  <a:schemeClr val="accent1"/>
                </a:solidFill>
              </a:rPr>
              <a:t>%.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Jaká </a:t>
            </a:r>
            <a:r>
              <a:rPr lang="cs-CZ" sz="2000" dirty="0">
                <a:solidFill>
                  <a:schemeClr val="accent1"/>
                </a:solidFill>
              </a:rPr>
              <a:t>bude výše úroků a </a:t>
            </a:r>
            <a:r>
              <a:rPr lang="cs-CZ" sz="2000" dirty="0" smtClean="0">
                <a:solidFill>
                  <a:schemeClr val="accent1"/>
                </a:solidFill>
              </a:rPr>
              <a:t>úmorů </a:t>
            </a:r>
            <a:r>
              <a:rPr lang="cs-CZ" sz="2000" dirty="0">
                <a:solidFill>
                  <a:schemeClr val="accent1"/>
                </a:solidFill>
              </a:rPr>
              <a:t>v </a:t>
            </a:r>
            <a:r>
              <a:rPr lang="cs-CZ" sz="2000" dirty="0" smtClean="0">
                <a:solidFill>
                  <a:schemeClr val="accent1"/>
                </a:solidFill>
              </a:rPr>
              <a:t>jednotlivých ročních </a:t>
            </a:r>
            <a:r>
              <a:rPr lang="cs-CZ" sz="2000" dirty="0">
                <a:solidFill>
                  <a:schemeClr val="accent1"/>
                </a:solidFill>
              </a:rPr>
              <a:t>splátkách</a:t>
            </a:r>
            <a:r>
              <a:rPr lang="cs-CZ" sz="2000" dirty="0" smtClean="0">
                <a:solidFill>
                  <a:schemeClr val="accent1"/>
                </a:solidFill>
              </a:rPr>
              <a:t>?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Sestavte tabulku.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629653" y="1988840"/>
                <a:ext cx="8099974" cy="22599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Nejdříve vypočítáme výši pravidelných ročních splátek.</a:t>
                </a:r>
              </a:p>
              <a:p>
                <a:r>
                  <a:rPr lang="cs-CZ" sz="2000" dirty="0" smtClean="0"/>
                  <a:t>Použijme vzorec z předchozího příkladu s tím, že z něj vyjádříme „a“ (anuitu)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𝑎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𝑃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𝑖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1−</m:t>
                          </m:r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(1+</m:t>
                              </m:r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𝑖</m:t>
                              </m:r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𝑛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Do vzorce dosadíme</a:t>
                </a:r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653" y="1988840"/>
                <a:ext cx="8099974" cy="2259914"/>
              </a:xfrm>
              <a:prstGeom prst="rect">
                <a:avLst/>
              </a:prstGeom>
              <a:blipFill rotWithShape="1">
                <a:blip r:embed="rId2"/>
                <a:stretch>
                  <a:fillRect l="-752" t="-1348" b="-377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8163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11136</TotalTime>
  <Words>2647</Words>
  <Application>Microsoft Office PowerPoint</Application>
  <PresentationFormat>Předvádění na obrazovce (4:3)</PresentationFormat>
  <Paragraphs>473</Paragraphs>
  <Slides>28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28</vt:i4>
      </vt:variant>
    </vt:vector>
  </HeadingPairs>
  <TitlesOfParts>
    <vt:vector size="29" baseType="lpstr">
      <vt:lpstr>Motiv sady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Zdroje: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Uživatel</cp:lastModifiedBy>
  <cp:revision>405</cp:revision>
  <dcterms:created xsi:type="dcterms:W3CDTF">2013-03-10T17:32:36Z</dcterms:created>
  <dcterms:modified xsi:type="dcterms:W3CDTF">2013-06-26T20:30:47Z</dcterms:modified>
</cp:coreProperties>
</file>