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917046-D32D-4409-93F0-CCF5FA07F3AC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E90034-4C85-47D6-92B7-E4E836AA66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6934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90034-4C85-47D6-92B7-E4E836AA66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9283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942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214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0804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703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52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6563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0268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4464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20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560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142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2285D-C1E2-46B4-81E1-A3A08D7ACF6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F3945-1BBF-401A-9217-9CBB64F82C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53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VY_32_INOVACE_05-32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9313" y="764704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1594290"/>
              </p:ext>
            </p:extLst>
          </p:nvPr>
        </p:nvGraphicFramePr>
        <p:xfrm>
          <a:off x="1404946" y="1988840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Elektromagnetická indukce I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25.9.2011</a:t>
                      </a:r>
                      <a:r>
                        <a:rPr lang="cs-CZ" sz="14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Seznamuje s pojmem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dirty="0" err="1" smtClean="0">
                          <a:effectLst/>
                        </a:rPr>
                        <a:t>elmag</a:t>
                      </a:r>
                      <a:r>
                        <a:rPr lang="cs-CZ" sz="1400" kern="50" baseline="0" dirty="0" smtClean="0">
                          <a:effectLst/>
                        </a:rPr>
                        <a:t>. indukce a vznikem elektrického proudu za určitých podmínek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2540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Elektromagnetická indukce I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811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jí předcházelo?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To už známe i my a znal to i Michael Faraday (1791 – 1867)</a:t>
            </a:r>
            <a:endParaRPr lang="cs-CZ" sz="2000" b="1" dirty="0"/>
          </a:p>
        </p:txBody>
      </p:sp>
      <p:sp>
        <p:nvSpPr>
          <p:cNvPr id="12" name="Oblouk 11"/>
          <p:cNvSpPr/>
          <p:nvPr/>
        </p:nvSpPr>
        <p:spPr>
          <a:xfrm>
            <a:off x="2591780" y="3071224"/>
            <a:ext cx="504056" cy="2952328"/>
          </a:xfrm>
          <a:prstGeom prst="arc">
            <a:avLst>
              <a:gd name="adj1" fmla="val 15991417"/>
              <a:gd name="adj2" fmla="val 0"/>
            </a:avLst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57542" y="41679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+</a:t>
            </a:r>
          </a:p>
        </p:txBody>
      </p:sp>
      <p:grpSp>
        <p:nvGrpSpPr>
          <p:cNvPr id="89" name="Skupina 88"/>
          <p:cNvGrpSpPr/>
          <p:nvPr/>
        </p:nvGrpSpPr>
        <p:grpSpPr>
          <a:xfrm>
            <a:off x="691875" y="2433220"/>
            <a:ext cx="2659159" cy="2672008"/>
            <a:chOff x="691875" y="2433220"/>
            <a:chExt cx="2659159" cy="267200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1979712" y="3102088"/>
              <a:ext cx="0" cy="172819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979712" y="4830280"/>
              <a:ext cx="86409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V="1">
              <a:off x="2843808" y="3102088"/>
              <a:ext cx="0" cy="1728192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 rot="1501317" flipH="1">
              <a:off x="1300049" y="2433220"/>
              <a:ext cx="45719" cy="2282552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655486" y="341696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593039" y="443366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947073" y="344157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55486" y="381661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433408" y="259463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036134" y="382738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892118" y="424899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784932" y="473589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843808" y="338983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79678" y="378382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178210" y="2886558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67710" y="320020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00054" y="359053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1875" y="394577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698744" y="412337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030678" y="329462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47814" y="439748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003704" y="393871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840638" y="4497018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2843808" y="394577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095836" y="347928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095836" y="4004818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344271" y="473589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987824" y="310995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161793" y="302049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350136" y="274062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997844" y="419671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4410116" y="2716490"/>
            <a:ext cx="3360183" cy="2426064"/>
            <a:chOff x="4410116" y="2716490"/>
            <a:chExt cx="3360183" cy="2426064"/>
          </a:xfrm>
        </p:grpSpPr>
        <p:sp>
          <p:nvSpPr>
            <p:cNvPr id="33" name="TextovéPole 32"/>
            <p:cNvSpPr txBox="1"/>
            <p:nvPr/>
          </p:nvSpPr>
          <p:spPr>
            <a:xfrm>
              <a:off x="4570443" y="388594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825641" y="364023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410116" y="407061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424147" y="350525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451734" y="393354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223841" y="376743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7515101" y="389350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7235102" y="350525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028866" y="311232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654307" y="3754044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cxnSp>
          <p:nvCxnSpPr>
            <p:cNvPr id="57" name="Přímá spojnice 56"/>
            <p:cNvCxnSpPr/>
            <p:nvPr/>
          </p:nvCxnSpPr>
          <p:spPr>
            <a:xfrm>
              <a:off x="5818419" y="3139414"/>
              <a:ext cx="0" cy="1728192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5818419" y="4867606"/>
              <a:ext cx="864096" cy="0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 flipV="1">
              <a:off x="6682515" y="3139414"/>
              <a:ext cx="0" cy="1728192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Obdélník 59"/>
            <p:cNvSpPr/>
            <p:nvPr/>
          </p:nvSpPr>
          <p:spPr>
            <a:xfrm rot="2588905" flipH="1">
              <a:off x="5125459" y="2716490"/>
              <a:ext cx="45719" cy="2110058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5494193" y="345429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5398768" y="2964958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5134393" y="315081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4942339" y="3402187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5537451" y="416070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5869385" y="333194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5886521" y="443481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5842411" y="3976036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6679345" y="4534344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6682515" y="3983098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746989" y="352014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706932" y="416070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6182978" y="4773222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</a:t>
              </a:r>
              <a:endParaRPr lang="cs-CZ" dirty="0"/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5836551" y="4234040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+</a:t>
              </a:r>
            </a:p>
          </p:txBody>
        </p:sp>
      </p:grpSp>
      <p:sp>
        <p:nvSpPr>
          <p:cNvPr id="88" name="Oblouk 87"/>
          <p:cNvSpPr/>
          <p:nvPr/>
        </p:nvSpPr>
        <p:spPr>
          <a:xfrm rot="20483227">
            <a:off x="6738141" y="3032663"/>
            <a:ext cx="993922" cy="3476290"/>
          </a:xfrm>
          <a:prstGeom prst="arc">
            <a:avLst>
              <a:gd name="adj1" fmla="val 15974479"/>
              <a:gd name="adj2" fmla="val 20100138"/>
            </a:avLst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712601" y="5654220"/>
            <a:ext cx="4873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Popiš první i druhý obrázek. Proveď stejný pokus.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5349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To už také známe</a:t>
            </a:r>
            <a:endParaRPr lang="cs-CZ" sz="2400" b="1" dirty="0"/>
          </a:p>
        </p:txBody>
      </p:sp>
      <p:pic>
        <p:nvPicPr>
          <p:cNvPr id="1031" name="Picture 7" descr="C:\Documents and Settings\Jaroslava\Local Settings\Temporary Internet Files\Content.IE5\JXUPXJTB\MP9004011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726" y="5229201"/>
            <a:ext cx="16562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Jaroslava\Local Settings\Temporary Internet Files\Content.IE5\7NC6TJ4F\MC9002380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259228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roslava\Local Settings\Temporary Internet Files\Content.IE5\5X7Y7JLE\MP9003866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859956">
            <a:off x="487024" y="2708147"/>
            <a:ext cx="3273640" cy="145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55776" y="4581128"/>
            <a:ext cx="1031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Tady nic!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5733256"/>
            <a:ext cx="1468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 tady – hop!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78966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Kdo na hřebík platí?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5516597" y="2276872"/>
            <a:ext cx="2523728" cy="554361"/>
            <a:chOff x="4565724" y="2786082"/>
            <a:chExt cx="2523728" cy="554361"/>
          </a:xfrm>
        </p:grpSpPr>
        <p:sp>
          <p:nvSpPr>
            <p:cNvPr id="4" name="Obdélník 3"/>
            <p:cNvSpPr/>
            <p:nvPr/>
          </p:nvSpPr>
          <p:spPr>
            <a:xfrm rot="16200000">
              <a:off x="5779008" y="2029999"/>
              <a:ext cx="554360" cy="206652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565724" y="2786082"/>
              <a:ext cx="457200" cy="55436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C:\Documents and Settings\Jaroslava\Local Settings\Temporary Internet Files\Content.IE5\JXUPXJTB\MC9003617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81128"/>
            <a:ext cx="1824228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Documents and Settings\Jaroslava\Local Settings\Temporary Internet Files\Content.IE5\5X7Y7JLE\MP9003866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859956">
            <a:off x="3521693" y="3188929"/>
            <a:ext cx="3273640" cy="145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3933056"/>
            <a:ext cx="2385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Kdo uteče, ten vyhraje.</a:t>
            </a:r>
            <a:endParaRPr lang="cs-CZ" b="1" dirty="0">
              <a:solidFill>
                <a:srgbClr val="00B0F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923927" y="54452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4617220" y="4776126"/>
            <a:ext cx="1242254" cy="1198753"/>
            <a:chOff x="4617220" y="4405170"/>
            <a:chExt cx="1242254" cy="1198753"/>
          </a:xfrm>
        </p:grpSpPr>
        <p:pic>
          <p:nvPicPr>
            <p:cNvPr id="2057" name="Picture 9" descr="C:\Documents and Settings\Jaroslava\Local Settings\Temporary Internet Files\Content.IE5\5X7Y7JLE\MC9003087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520444">
              <a:off x="4580572" y="4643119"/>
              <a:ext cx="648073" cy="574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9" descr="C:\Documents and Settings\Jaroslava\Local Settings\Temporary Internet Files\Content.IE5\5X7Y7JLE\MC9003087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4302836">
              <a:off x="4658903" y="4992498"/>
              <a:ext cx="648073" cy="574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9" descr="C:\Documents and Settings\Jaroslava\Local Settings\Temporary Internet Files\Content.IE5\5X7Y7JLE\MC9003087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310278">
              <a:off x="5056824" y="4950758"/>
              <a:ext cx="648073" cy="574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9" descr="C:\Documents and Settings\Jaroslava\Local Settings\Temporary Internet Files\Content.IE5\5X7Y7JLE\MC9003087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1401" y="4799082"/>
              <a:ext cx="648073" cy="574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9" descr="C:\Documents and Settings\Jaroslava\Local Settings\Temporary Internet Files\Content.IE5\5X7Y7JLE\MC9003087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894995">
              <a:off x="5211400" y="4405170"/>
              <a:ext cx="648073" cy="5747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204005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Na co přišel M. Faraday?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0074"/>
            <a:ext cx="8229600" cy="4525963"/>
          </a:xfrm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Napadlo ho, jestli něco podobného neplatí i pro proudy.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„Co když elektrický proud v jednom vodiči způsobí, že proud vznikne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i v jiném vodiči, který leží blízko?“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3075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803824">
            <a:off x="2672013" y="3414440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411760" y="4775884"/>
            <a:ext cx="1840762" cy="2043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11760" y="3312158"/>
            <a:ext cx="13681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411760" y="3312158"/>
            <a:ext cx="0" cy="6208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803824">
            <a:off x="4392986" y="3381536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/>
          <p:nvPr/>
        </p:nvCxnSpPr>
        <p:spPr>
          <a:xfrm>
            <a:off x="5580112" y="3297422"/>
            <a:ext cx="183047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411760" y="4401923"/>
            <a:ext cx="0" cy="3943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7410584" y="3284984"/>
            <a:ext cx="673" cy="6480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416316" y="4029610"/>
            <a:ext cx="0" cy="74462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904148" y="4753363"/>
            <a:ext cx="151216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249196" y="4029610"/>
            <a:ext cx="32412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335285" y="3933056"/>
            <a:ext cx="16206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ál 52"/>
          <p:cNvSpPr/>
          <p:nvPr/>
        </p:nvSpPr>
        <p:spPr>
          <a:xfrm>
            <a:off x="2204091" y="3974570"/>
            <a:ext cx="415338" cy="394395"/>
          </a:xfrm>
          <a:prstGeom prst="ellipse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se šipkou 54"/>
          <p:cNvCxnSpPr/>
          <p:nvPr/>
        </p:nvCxnSpPr>
        <p:spPr>
          <a:xfrm flipV="1">
            <a:off x="2321750" y="4055667"/>
            <a:ext cx="180020" cy="19750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83568" y="5671932"/>
            <a:ext cx="2889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Udělejme si podobný pokus.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9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Pokus s cívkou a magnetem 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Co se stane, když těsně u cívky pohybujeme magnetem?</a:t>
            </a:r>
            <a:endParaRPr lang="cs-CZ" sz="2000" b="1" dirty="0"/>
          </a:p>
        </p:txBody>
      </p:sp>
      <p:pic>
        <p:nvPicPr>
          <p:cNvPr id="4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09748">
            <a:off x="932433" y="3813330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076056" y="4509120"/>
            <a:ext cx="2523728" cy="554361"/>
            <a:chOff x="4565724" y="2786082"/>
            <a:chExt cx="2523728" cy="554361"/>
          </a:xfrm>
        </p:grpSpPr>
        <p:sp>
          <p:nvSpPr>
            <p:cNvPr id="6" name="Obdélník 5"/>
            <p:cNvSpPr/>
            <p:nvPr/>
          </p:nvSpPr>
          <p:spPr>
            <a:xfrm rot="16200000">
              <a:off x="5779008" y="2029999"/>
              <a:ext cx="554360" cy="206652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65724" y="2786082"/>
              <a:ext cx="457200" cy="55436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Šipka dolů 9"/>
          <p:cNvSpPr/>
          <p:nvPr/>
        </p:nvSpPr>
        <p:spPr>
          <a:xfrm rot="5400000">
            <a:off x="5458811" y="5026791"/>
            <a:ext cx="66582" cy="89610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331640" y="3068960"/>
            <a:ext cx="0" cy="160846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1800" y="3068960"/>
            <a:ext cx="0" cy="153645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31640" y="3068960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267744" y="3068960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1834528" y="2825574"/>
            <a:ext cx="504056" cy="48677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2000573" y="3025811"/>
            <a:ext cx="288032" cy="862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22008" y="5669179"/>
            <a:ext cx="5727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Když magnet přiblížíme, ručička se pohne na jednu stranu.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4045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Pokus s cívkou a magnetem II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Magnet u cívky zastavíme.</a:t>
            </a:r>
          </a:p>
          <a:p>
            <a:endParaRPr lang="cs-CZ" sz="2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4499992" y="4138228"/>
            <a:ext cx="2523728" cy="554361"/>
            <a:chOff x="4565724" y="2786082"/>
            <a:chExt cx="2523728" cy="554361"/>
          </a:xfrm>
        </p:grpSpPr>
        <p:sp>
          <p:nvSpPr>
            <p:cNvPr id="7" name="Obdélník 6"/>
            <p:cNvSpPr/>
            <p:nvPr/>
          </p:nvSpPr>
          <p:spPr>
            <a:xfrm rot="16200000">
              <a:off x="5779008" y="2029999"/>
              <a:ext cx="554360" cy="206652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565724" y="2786082"/>
              <a:ext cx="457200" cy="55436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09748">
            <a:off x="860425" y="3453292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259632" y="2753818"/>
            <a:ext cx="0" cy="156357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29536" y="2743937"/>
            <a:ext cx="0" cy="153645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59632" y="275381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225480" y="275381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1756268" y="2510432"/>
            <a:ext cx="504056" cy="48677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2009448" y="2619684"/>
            <a:ext cx="0" cy="23350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3567" y="5733256"/>
            <a:ext cx="3702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Ručička se vrátí hned zpátky na nulu.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5702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Pokus s cívkou a magnetem III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Magnet oddalujeme od cívky.</a:t>
            </a:r>
            <a:endParaRPr lang="cs-CZ" sz="20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860087" y="2672677"/>
            <a:ext cx="296417" cy="14251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 flipV="1">
            <a:off x="1840664" y="2691921"/>
            <a:ext cx="304800" cy="12379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1851704" y="2723734"/>
            <a:ext cx="313184" cy="6016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/>
          <p:cNvGrpSpPr/>
          <p:nvPr/>
        </p:nvGrpSpPr>
        <p:grpSpPr>
          <a:xfrm>
            <a:off x="4499992" y="4138228"/>
            <a:ext cx="2523728" cy="554361"/>
            <a:chOff x="4565724" y="2786082"/>
            <a:chExt cx="2523728" cy="554361"/>
          </a:xfrm>
        </p:grpSpPr>
        <p:sp>
          <p:nvSpPr>
            <p:cNvPr id="8" name="Obdélník 7"/>
            <p:cNvSpPr/>
            <p:nvPr/>
          </p:nvSpPr>
          <p:spPr>
            <a:xfrm rot="16200000">
              <a:off x="5779008" y="2029999"/>
              <a:ext cx="554360" cy="206652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565724" y="2786082"/>
              <a:ext cx="457200" cy="55436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09748">
            <a:off x="860425" y="3453292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Šipka dolů 10"/>
          <p:cNvSpPr/>
          <p:nvPr/>
        </p:nvSpPr>
        <p:spPr>
          <a:xfrm rot="16200000" flipH="1">
            <a:off x="5855480" y="4534611"/>
            <a:ext cx="48153" cy="89610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729536" y="2743937"/>
            <a:ext cx="0" cy="153645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259632" y="2753818"/>
            <a:ext cx="0" cy="156357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275381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25480" y="275381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1756268" y="2510432"/>
            <a:ext cx="504056" cy="48677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1857433" y="2723185"/>
            <a:ext cx="288031" cy="9400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39552" y="5689142"/>
            <a:ext cx="510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Ručička galvanometru se pohne na opačnou stranu.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0567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Pokus s cívkou a magnetem IV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Magnet zastavíme.</a:t>
            </a:r>
            <a:endParaRPr lang="cs-CZ" sz="2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018140" y="2795527"/>
            <a:ext cx="0" cy="23350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018140" y="2800603"/>
            <a:ext cx="0" cy="23350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982882" y="2800604"/>
            <a:ext cx="0" cy="23350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5761856" y="4221088"/>
            <a:ext cx="2523728" cy="554361"/>
            <a:chOff x="4565724" y="2786082"/>
            <a:chExt cx="2523728" cy="554361"/>
          </a:xfrm>
        </p:grpSpPr>
        <p:sp>
          <p:nvSpPr>
            <p:cNvPr id="11" name="Obdélník 10"/>
            <p:cNvSpPr/>
            <p:nvPr/>
          </p:nvSpPr>
          <p:spPr>
            <a:xfrm rot="16200000">
              <a:off x="5779008" y="2029999"/>
              <a:ext cx="554360" cy="206652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565724" y="2786082"/>
              <a:ext cx="457200" cy="55436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Picture 3" descr="C:\Documents and Settings\Jaroslava\Local Settings\Temporary Internet Files\Content.IE5\7NC6TJ4F\MP9003866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09748">
            <a:off x="860426" y="3634172"/>
            <a:ext cx="2664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1262056" y="2934698"/>
            <a:ext cx="0" cy="156357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29536" y="2934698"/>
            <a:ext cx="0" cy="145469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262056" y="293469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234108" y="2917358"/>
            <a:ext cx="50405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1766112" y="2673972"/>
            <a:ext cx="504056" cy="486771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018140" y="2781917"/>
            <a:ext cx="0" cy="26072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827584" y="5674687"/>
            <a:ext cx="3628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Ručička se také vrátí zpátky na nulu.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0176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Závěr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Magnet způsobil, že </a:t>
            </a:r>
            <a:r>
              <a:rPr lang="cs-CZ" sz="2000" b="1" dirty="0" smtClean="0"/>
              <a:t>kolem cívky </a:t>
            </a:r>
            <a:r>
              <a:rPr lang="cs-CZ" sz="2000" b="1" dirty="0" smtClean="0"/>
              <a:t>a v cívce je magnetické pole.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Kdy vzniklo napětí? </a:t>
            </a:r>
            <a:r>
              <a:rPr lang="cs-CZ" sz="2000" b="1" dirty="0" smtClean="0"/>
              <a:t>(Tedy i elektrický proud v obvodě?)</a:t>
            </a:r>
          </a:p>
          <a:p>
            <a:endParaRPr lang="cs-CZ" sz="2000" dirty="0" smtClean="0"/>
          </a:p>
          <a:p>
            <a:r>
              <a:rPr lang="cs-CZ" sz="2000" b="1" i="1" dirty="0" smtClean="0"/>
              <a:t>Pokaždé,</a:t>
            </a:r>
            <a:r>
              <a:rPr lang="cs-CZ" sz="2000" dirty="0" smtClean="0"/>
              <a:t> </a:t>
            </a:r>
            <a:r>
              <a:rPr lang="cs-CZ" sz="2000" b="1" i="1" dirty="0" smtClean="0"/>
              <a:t>když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se</a:t>
            </a:r>
            <a:r>
              <a:rPr lang="cs-CZ" sz="2000" dirty="0" smtClean="0"/>
              <a:t> </a:t>
            </a:r>
            <a:r>
              <a:rPr lang="cs-CZ" sz="2000" b="1" i="1" dirty="0" smtClean="0"/>
              <a:t>toto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pole</a:t>
            </a:r>
            <a:r>
              <a:rPr lang="cs-CZ" sz="2000" b="1" dirty="0" smtClean="0"/>
              <a:t> </a:t>
            </a:r>
            <a:r>
              <a:rPr lang="cs-CZ" sz="2000" b="1" i="1" dirty="0" smtClean="0"/>
              <a:t>v cívce </a:t>
            </a:r>
            <a:r>
              <a:rPr lang="cs-CZ" sz="2000" b="1" dirty="0" smtClean="0">
                <a:solidFill>
                  <a:srgbClr val="0070C0"/>
                </a:solidFill>
              </a:rPr>
              <a:t>mění</a:t>
            </a:r>
            <a:r>
              <a:rPr lang="cs-CZ" sz="2000" dirty="0" smtClean="0"/>
              <a:t> – </a:t>
            </a:r>
            <a:r>
              <a:rPr lang="cs-CZ" sz="2000" b="1" i="1" dirty="0" smtClean="0"/>
              <a:t>když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se magnet vzdaluje </a:t>
            </a:r>
            <a:r>
              <a:rPr lang="cs-CZ" sz="2000" dirty="0" smtClean="0">
                <a:solidFill>
                  <a:srgbClr val="FF0000"/>
                </a:solidFill>
              </a:rPr>
              <a:t/>
            </a:r>
            <a:br>
              <a:rPr lang="cs-CZ" sz="2000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nebo přibližuje.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Nehýbe-li se magnet</a:t>
            </a:r>
            <a:r>
              <a:rPr lang="cs-CZ" sz="2000" dirty="0" smtClean="0"/>
              <a:t>, </a:t>
            </a:r>
            <a:r>
              <a:rPr lang="cs-CZ" sz="2000" b="1" i="1" dirty="0" smtClean="0"/>
              <a:t>i když je těsně u cívky, </a:t>
            </a:r>
            <a:r>
              <a:rPr lang="cs-CZ" sz="2000" b="1" dirty="0" smtClean="0"/>
              <a:t>napětí</a:t>
            </a:r>
            <a:r>
              <a:rPr lang="cs-CZ" sz="2000" dirty="0" smtClean="0"/>
              <a:t> (</a:t>
            </a:r>
            <a:r>
              <a:rPr lang="cs-CZ" sz="2000" b="1" dirty="0" smtClean="0">
                <a:solidFill>
                  <a:srgbClr val="C00000"/>
                </a:solidFill>
              </a:rPr>
              <a:t>ani proud</a:t>
            </a:r>
            <a:r>
              <a:rPr lang="cs-CZ" sz="2000" dirty="0" smtClean="0"/>
              <a:t>) </a:t>
            </a:r>
            <a:r>
              <a:rPr lang="cs-CZ" sz="2000" b="1" dirty="0" smtClean="0"/>
              <a:t>nevzniká.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64925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9 pro základní školy a víceletá gymnázia.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/>
              <a:t>2. vydání. Praha: Prometheus, 1996. ISBN 80-7196-191-4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2011-09-25]. </a:t>
            </a:r>
          </a:p>
          <a:p>
            <a:r>
              <a:rPr lang="cs-CZ" sz="2000" dirty="0" smtClean="0"/>
              <a:t>Další obrázky autor</a:t>
            </a:r>
          </a:p>
        </p:txBody>
      </p:sp>
    </p:spTree>
    <p:extLst>
      <p:ext uri="{BB962C8B-B14F-4D97-AF65-F5344CB8AC3E}">
        <p14:creationId xmlns:p14="http://schemas.microsoft.com/office/powerpoint/2010/main" xmlns="" val="112721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334</Words>
  <Application>Microsoft Office PowerPoint</Application>
  <PresentationFormat>Předvádění na obrazovce (4:3)</PresentationFormat>
  <Paragraphs>122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Elektromagnetická indukce I</vt:lpstr>
      <vt:lpstr>Co jí předcházelo?</vt:lpstr>
      <vt:lpstr>To už také známe</vt:lpstr>
      <vt:lpstr>Kdo na hřebík platí?</vt:lpstr>
      <vt:lpstr>Na co přišel M. Faraday?</vt:lpstr>
      <vt:lpstr>Pokus s cívkou a magnetem I</vt:lpstr>
      <vt:lpstr>Pokus s cívkou a magnetem II</vt:lpstr>
      <vt:lpstr>Pokus s cívkou a magnetem III</vt:lpstr>
      <vt:lpstr>Pokus s cívkou a magnetem IV</vt:lpstr>
      <vt:lpstr>Závěr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51</cp:revision>
  <dcterms:created xsi:type="dcterms:W3CDTF">2011-09-25T15:28:51Z</dcterms:created>
  <dcterms:modified xsi:type="dcterms:W3CDTF">2012-04-10T17:15:50Z</dcterms:modified>
</cp:coreProperties>
</file>