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6" r:id="rId3"/>
    <p:sldId id="259" r:id="rId4"/>
    <p:sldId id="260" r:id="rId5"/>
    <p:sldId id="261" r:id="rId6"/>
    <p:sldId id="268" r:id="rId7"/>
    <p:sldId id="274" r:id="rId8"/>
    <p:sldId id="262" r:id="rId9"/>
    <p:sldId id="272" r:id="rId10"/>
    <p:sldId id="263" r:id="rId11"/>
    <p:sldId id="269" r:id="rId12"/>
    <p:sldId id="270" r:id="rId13"/>
    <p:sldId id="273" r:id="rId14"/>
    <p:sldId id="271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6906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714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2BE2F-288D-4003-A2C1-3CAB670D30A0}" type="datetime1">
              <a:rPr lang="cs-CZ" smtClean="0"/>
              <a:t>17.3.2014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2B338-FB4C-448F-B4BB-4AEF0B55A44B}" type="datetime1">
              <a:rPr lang="cs-CZ" smtClean="0"/>
              <a:t>17.3.2014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2F1B4E-26FF-4533-B467-918DBFF868A6}" type="datetime1">
              <a:rPr lang="cs-CZ" smtClean="0"/>
              <a:t>17.3.2014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4DF1C-796B-4E11-861D-BD62624CFEFB}" type="datetime1">
              <a:rPr lang="cs-CZ" smtClean="0"/>
              <a:t>17.3.2014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B55A8-C0A6-4DD7-93BD-442F69D4E00B}" type="datetime1">
              <a:rPr lang="cs-CZ" smtClean="0"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884F4-3C0B-43D7-87ED-5CD29DDC2D3D}" type="datetime1">
              <a:rPr lang="cs-CZ" smtClean="0"/>
              <a:t>17.3.2014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51CFE-9E35-427C-9948-6ADD41D6260E}" type="datetime1">
              <a:rPr lang="cs-CZ" smtClean="0"/>
              <a:t>17.3.2014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A69A0-1BA0-4A06-ACED-FA51917F8A26}" type="datetime1">
              <a:rPr lang="cs-CZ" smtClean="0"/>
              <a:t>17.3.2014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B0D61-E6C1-4720-AFC6-E577FD3A032F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61729-93BF-499E-B83A-EE45AA8A28A7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B8ACF-5A14-4C03-BFC7-10F35FB3267D}" type="datetime1">
              <a:rPr lang="cs-CZ" smtClean="0"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74BAA16-0E9B-4FC1-BDE1-C684A98B98CA}" type="datetime1">
              <a:rPr lang="cs-CZ" smtClean="0"/>
              <a:t>17.3.2014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015612"/>
              </p:ext>
            </p:extLst>
          </p:nvPr>
        </p:nvGraphicFramePr>
        <p:xfrm>
          <a:off x="179512" y="1676044"/>
          <a:ext cx="8352928" cy="48126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3180"/>
                <a:gridCol w="6069748"/>
              </a:tblGrid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Mgr. Helena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Průžová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Úvod do studia médií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VY_32_INOVACE_7.1.2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25.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8.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literatura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Mediální výchova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Média a mediální produkce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9652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přináší úvod do mediální výchovy a seznamuje se základními pojmy a rozdělením médií. Zabývá se teorií masmédií z pohledu komunikačního procesu.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832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slouží jako podpůrný materiál pro výklad učitele, ale je vhodná také k samostudiu pro žáky. Tomuto materiálu předchází přípravné úkoly i úkoly pro aplikaci učiva obsaženého v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160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 přispěl ke zkvalitnění výuky.</a:t>
                      </a:r>
                      <a:endParaRPr kumimoji="0" lang="cs-CZ" sz="1400" kern="1200" baseline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0320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MASMÉDIA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Úvod </a:t>
            </a:r>
            <a:r>
              <a:rPr lang="cs-CZ" smtClean="0"/>
              <a:t>do studia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MÉDIUM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širším slova smyslu: střed, prostředek vzájemně spojující dvě strany</a:t>
            </a:r>
          </a:p>
          <a:p>
            <a:r>
              <a:rPr lang="cs-CZ" dirty="0" smtClean="0"/>
              <a:t>v užším slova smyslu: </a:t>
            </a:r>
            <a:r>
              <a:rPr lang="cs-CZ" b="1" dirty="0" smtClean="0"/>
              <a:t>zprostředkovatel komunikace</a:t>
            </a:r>
            <a:r>
              <a:rPr lang="cs-CZ" dirty="0" smtClean="0"/>
              <a:t> mezi lidmi zahrnující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a) média tištěná,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b) média elektronická,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c) média digitální (nová).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RŮZNÁ ČLENĚNÍ MÉDIÍ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základní: </a:t>
            </a:r>
            <a:r>
              <a:rPr lang="cs-CZ" b="1" dirty="0" smtClean="0"/>
              <a:t>tištěná</a:t>
            </a:r>
            <a:r>
              <a:rPr lang="cs-CZ" dirty="0" smtClean="0"/>
              <a:t> (klasická) x </a:t>
            </a:r>
            <a:r>
              <a:rPr lang="cs-CZ" b="1" dirty="0" smtClean="0"/>
              <a:t>elektronická</a:t>
            </a:r>
          </a:p>
          <a:p>
            <a:r>
              <a:rPr lang="cs-CZ" dirty="0" smtClean="0"/>
              <a:t>podle počtu uživatelů: </a:t>
            </a:r>
            <a:r>
              <a:rPr lang="cs-CZ" b="1" dirty="0" smtClean="0"/>
              <a:t>interpersonální</a:t>
            </a:r>
            <a:r>
              <a:rPr lang="cs-CZ" dirty="0" smtClean="0"/>
              <a:t> (SMS,    e-maily, telefon) x </a:t>
            </a:r>
            <a:r>
              <a:rPr lang="cs-CZ" b="1" dirty="0" smtClean="0"/>
              <a:t>masová </a:t>
            </a:r>
            <a:r>
              <a:rPr lang="cs-CZ" dirty="0" smtClean="0"/>
              <a:t>(tisk, rozhlas, TV)</a:t>
            </a:r>
          </a:p>
          <a:p>
            <a:r>
              <a:rPr lang="cs-CZ" dirty="0" smtClean="0"/>
              <a:t>podle </a:t>
            </a:r>
            <a:r>
              <a:rPr lang="cs-CZ" b="1" dirty="0" smtClean="0"/>
              <a:t>komunikačního kódu</a:t>
            </a:r>
            <a:r>
              <a:rPr lang="cs-CZ" dirty="0" smtClean="0"/>
              <a:t>: I. jazyk, gesta (primární); II. obrazy, písmo, nahrávky (sekundární); III. tisk, rozhlas, TV (terciální); IV. síťová média (kvadrátní)</a:t>
            </a:r>
          </a:p>
          <a:p>
            <a:r>
              <a:rPr lang="cs-CZ" b="1" dirty="0" smtClean="0"/>
              <a:t>seriózní</a:t>
            </a:r>
            <a:r>
              <a:rPr lang="cs-CZ" dirty="0" smtClean="0"/>
              <a:t> x </a:t>
            </a:r>
            <a:r>
              <a:rPr lang="cs-CZ" b="1" dirty="0" smtClean="0"/>
              <a:t>bulvární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POJMY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cs-CZ" b="1" dirty="0" smtClean="0"/>
              <a:t>masmédium</a:t>
            </a:r>
            <a:r>
              <a:rPr lang="cs-CZ" dirty="0" smtClean="0"/>
              <a:t> = </a:t>
            </a:r>
            <a:r>
              <a:rPr lang="cs-CZ" b="1" dirty="0" smtClean="0"/>
              <a:t>masové</a:t>
            </a:r>
            <a:r>
              <a:rPr lang="cs-CZ" dirty="0" smtClean="0"/>
              <a:t> médium; v oblasti mediální výchovy jsou pojmy synonymní </a:t>
            </a:r>
            <a:r>
              <a:rPr lang="cs-CZ" i="1" dirty="0" smtClean="0"/>
              <a:t>(pod pojmem „médium“ budeme rozumět „masmédium“)</a:t>
            </a:r>
          </a:p>
          <a:p>
            <a:pPr algn="just"/>
            <a:r>
              <a:rPr lang="cs-CZ" b="1" dirty="0" smtClean="0"/>
              <a:t>multimédium:</a:t>
            </a:r>
            <a:r>
              <a:rPr lang="cs-CZ" dirty="0" smtClean="0"/>
              <a:t> nosič textových, zvukových, obrazových a jiných informací</a:t>
            </a:r>
          </a:p>
          <a:p>
            <a:pPr algn="just"/>
            <a:r>
              <a:rPr lang="cs-CZ" b="1" dirty="0" smtClean="0"/>
              <a:t>nová média: </a:t>
            </a:r>
            <a:r>
              <a:rPr lang="cs-CZ" dirty="0" smtClean="0"/>
              <a:t>v současnosti </a:t>
            </a:r>
            <a:r>
              <a:rPr lang="cs-CZ" b="1" dirty="0" smtClean="0"/>
              <a:t>digitální </a:t>
            </a:r>
            <a:r>
              <a:rPr lang="cs-CZ" dirty="0" smtClean="0"/>
              <a:t>média (např. sociální sítě) – umožňují uživatelům větší aktivitu </a:t>
            </a:r>
          </a:p>
          <a:p>
            <a:pPr marL="0" indent="0" algn="just">
              <a:buNone/>
            </a:pPr>
            <a:r>
              <a:rPr lang="cs-CZ" i="1" dirty="0" smtClean="0"/>
              <a:t>   (dříve takto označována média, která nastoupila jako  </a:t>
            </a:r>
          </a:p>
          <a:p>
            <a:pPr marL="0" indent="0" algn="just">
              <a:buNone/>
            </a:pPr>
            <a:r>
              <a:rPr lang="cs-CZ" i="1" dirty="0"/>
              <a:t> </a:t>
            </a:r>
            <a:r>
              <a:rPr lang="cs-CZ" i="1" dirty="0" smtClean="0"/>
              <a:t>   novinky po televizi – videokamery, teletext; </a:t>
            </a:r>
          </a:p>
          <a:p>
            <a:pPr marL="0" indent="0" algn="just">
              <a:buNone/>
            </a:pPr>
            <a:r>
              <a:rPr lang="cs-CZ" i="1" dirty="0"/>
              <a:t> </a:t>
            </a:r>
            <a:r>
              <a:rPr lang="cs-CZ" i="1" dirty="0" smtClean="0"/>
              <a:t>    od 90. let CD-ROM, počítačové hry, ICQ apod.)</a:t>
            </a:r>
            <a:r>
              <a:rPr lang="cs-CZ" dirty="0" smtClean="0"/>
              <a:t>         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MEDIÁLNÍ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s-CZ" dirty="0" smtClean="0"/>
              <a:t>			</a:t>
            </a:r>
            <a:r>
              <a:rPr lang="cs-CZ" b="1" dirty="0" smtClean="0"/>
              <a:t>NĚKDO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i="1" dirty="0" smtClean="0"/>
              <a:t>říká</a:t>
            </a:r>
            <a:r>
              <a:rPr lang="cs-CZ" dirty="0" smtClean="0"/>
              <a:t>			</a:t>
            </a:r>
            <a:r>
              <a:rPr lang="cs-CZ" b="1" dirty="0" smtClean="0"/>
              <a:t>NĚKOMU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b="1" dirty="0" smtClean="0"/>
              <a:t>NĚCO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i="1" dirty="0" smtClean="0"/>
              <a:t>nějakým </a:t>
            </a:r>
            <a:r>
              <a:rPr lang="cs-CZ" dirty="0" smtClean="0"/>
              <a:t>		</a:t>
            </a:r>
            <a:r>
              <a:rPr lang="cs-CZ" b="1" dirty="0" smtClean="0"/>
              <a:t>KANÁLEM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cs-CZ" i="1" dirty="0" smtClean="0"/>
              <a:t>a s nějakým</a:t>
            </a:r>
            <a:r>
              <a:rPr lang="cs-CZ" dirty="0" smtClean="0"/>
              <a:t>		</a:t>
            </a:r>
            <a:r>
              <a:rPr lang="cs-CZ" b="1" dirty="0" smtClean="0"/>
              <a:t>ÚČINKEM</a:t>
            </a:r>
          </a:p>
          <a:p>
            <a:pPr marL="0" indent="0">
              <a:lnSpc>
                <a:spcPct val="200000"/>
              </a:lnSpc>
              <a:buNone/>
            </a:pP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78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masové komunikace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obsah je </a:t>
            </a:r>
            <a:r>
              <a:rPr lang="cs-CZ" b="1" dirty="0" smtClean="0"/>
              <a:t>veřejný</a:t>
            </a:r>
          </a:p>
          <a:p>
            <a:r>
              <a:rPr lang="cs-CZ" dirty="0" smtClean="0"/>
              <a:t>komunikace probíhá </a:t>
            </a:r>
            <a:r>
              <a:rPr lang="cs-CZ" b="1" dirty="0" smtClean="0"/>
              <a:t>nepřímo</a:t>
            </a:r>
            <a:r>
              <a:rPr lang="cs-CZ" dirty="0" smtClean="0"/>
              <a:t> (zdroj – médium – příjemce)</a:t>
            </a:r>
          </a:p>
          <a:p>
            <a:r>
              <a:rPr lang="cs-CZ" dirty="0" smtClean="0"/>
              <a:t>zdrojem je </a:t>
            </a:r>
            <a:r>
              <a:rPr lang="cs-CZ" b="1" dirty="0" smtClean="0"/>
              <a:t>instituce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(většinou nakladatelství, vydavatelství, …)</a:t>
            </a:r>
          </a:p>
          <a:p>
            <a:r>
              <a:rPr lang="cs-CZ" b="1" dirty="0" smtClean="0"/>
              <a:t>publikum</a:t>
            </a:r>
            <a:r>
              <a:rPr lang="cs-CZ" dirty="0" smtClean="0"/>
              <a:t> je </a:t>
            </a:r>
            <a:r>
              <a:rPr lang="cs-CZ" b="1" dirty="0" smtClean="0"/>
              <a:t>rozptýlené</a:t>
            </a:r>
            <a:r>
              <a:rPr lang="cs-CZ" dirty="0" smtClean="0"/>
              <a:t> a nemusí být vyhraněné</a:t>
            </a:r>
          </a:p>
          <a:p>
            <a:r>
              <a:rPr lang="cs-CZ" dirty="0" smtClean="0"/>
              <a:t>sdělení je </a:t>
            </a:r>
            <a:r>
              <a:rPr lang="cs-CZ" b="1" dirty="0" smtClean="0"/>
              <a:t>jednosměrné</a:t>
            </a:r>
            <a:r>
              <a:rPr lang="cs-CZ" dirty="0" smtClean="0"/>
              <a:t> (od zdroje k příjemci)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40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MEDIÁLNÍ INSTITUCE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 smtClean="0"/>
              <a:t>tradiční členění: </a:t>
            </a:r>
            <a:r>
              <a:rPr lang="cs-CZ" b="1" dirty="0" smtClean="0"/>
              <a:t>veřejnoprávní </a:t>
            </a:r>
            <a:r>
              <a:rPr lang="cs-CZ" dirty="0" smtClean="0"/>
              <a:t>x</a:t>
            </a:r>
            <a:r>
              <a:rPr lang="cs-CZ" b="1" dirty="0" smtClean="0"/>
              <a:t> komerční</a:t>
            </a:r>
          </a:p>
          <a:p>
            <a:pPr algn="just"/>
            <a:r>
              <a:rPr lang="cs-CZ" dirty="0" smtClean="0"/>
              <a:t>přesnější členění:</a:t>
            </a:r>
          </a:p>
          <a:p>
            <a:pPr marL="514350" indent="-514350" algn="just">
              <a:buAutoNum type="alphaLcParenR"/>
            </a:pPr>
            <a:r>
              <a:rPr lang="cs-CZ" b="1" dirty="0" smtClean="0"/>
              <a:t>soukromě</a:t>
            </a:r>
            <a:r>
              <a:rPr lang="cs-CZ" dirty="0" smtClean="0"/>
              <a:t> vlastněná média,</a:t>
            </a:r>
          </a:p>
          <a:p>
            <a:pPr marL="514350" indent="-514350" algn="just">
              <a:buAutoNum type="alphaLcParenR"/>
            </a:pPr>
            <a:r>
              <a:rPr lang="cs-CZ" dirty="0" smtClean="0"/>
              <a:t>média </a:t>
            </a:r>
            <a:r>
              <a:rPr lang="cs-CZ" b="1" dirty="0" smtClean="0"/>
              <a:t>veřejné služby </a:t>
            </a:r>
            <a:r>
              <a:rPr lang="cs-CZ" dirty="0" smtClean="0"/>
              <a:t>(</a:t>
            </a:r>
            <a:r>
              <a:rPr lang="cs-CZ" b="1" i="1" dirty="0" smtClean="0"/>
              <a:t>Český rozhlas, Česká televize</a:t>
            </a:r>
            <a:r>
              <a:rPr lang="cs-CZ" dirty="0" smtClean="0"/>
              <a:t> – financovány z koncesionářských poplatků, </a:t>
            </a:r>
            <a:r>
              <a:rPr lang="cs-CZ" b="1" i="1" dirty="0" smtClean="0"/>
              <a:t>Česká tisková kancelář </a:t>
            </a:r>
            <a:r>
              <a:rPr lang="cs-CZ" dirty="0" smtClean="0"/>
              <a:t>– z prodeje zpravodajství),</a:t>
            </a:r>
          </a:p>
          <a:p>
            <a:pPr marL="514350" indent="-514350" algn="just">
              <a:buAutoNum type="alphaLcParenR"/>
            </a:pPr>
            <a:r>
              <a:rPr lang="cs-CZ" b="1" dirty="0" smtClean="0"/>
              <a:t>komunitní </a:t>
            </a:r>
            <a:r>
              <a:rPr lang="cs-CZ" dirty="0" smtClean="0"/>
              <a:t>média (organizovaná na neziskové bázi, přitahují malé publikum, např. lokální rozhlasové stanice).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9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členění masmédií (podle </a:t>
            </a:r>
            <a:r>
              <a:rPr lang="cs-CZ" dirty="0" err="1" smtClean="0"/>
              <a:t>DOsahu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světová</a:t>
            </a:r>
          </a:p>
          <a:p>
            <a:r>
              <a:rPr lang="cs-CZ" dirty="0" smtClean="0"/>
              <a:t>celoplošná</a:t>
            </a:r>
          </a:p>
          <a:p>
            <a:r>
              <a:rPr lang="cs-CZ" dirty="0" smtClean="0"/>
              <a:t>regionální</a:t>
            </a:r>
          </a:p>
          <a:p>
            <a:r>
              <a:rPr lang="cs-CZ" dirty="0" smtClean="0"/>
              <a:t>místní</a:t>
            </a:r>
          </a:p>
          <a:p>
            <a:pPr marL="0" indent="0">
              <a:buNone/>
            </a:pPr>
            <a:r>
              <a:rPr lang="cs-CZ" i="1" dirty="0"/>
              <a:t>(vztah místní a celoplošná média – např. regionální zprávy, místní přílohy v tisku apod</a:t>
            </a:r>
            <a:r>
              <a:rPr lang="cs-CZ" i="1" dirty="0" smtClean="0"/>
              <a:t>.)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veřejná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vnitřní (firemní noviny, zpravodaje)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určené k prezentaci na veřejnosti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68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MÉDIÍ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b="1" dirty="0"/>
              <a:t>i</a:t>
            </a:r>
            <a:r>
              <a:rPr lang="cs-CZ" b="1" dirty="0" smtClean="0"/>
              <a:t>nformační</a:t>
            </a:r>
            <a:r>
              <a:rPr lang="cs-CZ" dirty="0" smtClean="0"/>
              <a:t> – zprostředkovávají obraz o událostech a dění okolo nás</a:t>
            </a:r>
          </a:p>
          <a:p>
            <a:pPr algn="just"/>
            <a:r>
              <a:rPr lang="cs-CZ" b="1" dirty="0" smtClean="0"/>
              <a:t>zábavní</a:t>
            </a:r>
            <a:r>
              <a:rPr lang="cs-CZ" dirty="0" smtClean="0"/>
              <a:t> – poskytují zábavu a rozptýlení, jsou způsobem trávení volného času</a:t>
            </a:r>
          </a:p>
          <a:p>
            <a:pPr algn="just"/>
            <a:r>
              <a:rPr lang="cs-CZ" b="1" dirty="0" smtClean="0"/>
              <a:t>kulturní </a:t>
            </a:r>
            <a:r>
              <a:rPr lang="cs-CZ" dirty="0" smtClean="0"/>
              <a:t>– aktivní součást kultury, podílejí se na jejím utváření (vznik tzv. masové kultury)</a:t>
            </a:r>
          </a:p>
          <a:p>
            <a:pPr algn="just"/>
            <a:r>
              <a:rPr lang="cs-CZ" b="1" dirty="0" smtClean="0"/>
              <a:t>sociální </a:t>
            </a:r>
            <a:r>
              <a:rPr lang="cs-CZ" dirty="0" smtClean="0"/>
              <a:t>– nabízejí vzory a normy chování</a:t>
            </a:r>
          </a:p>
          <a:p>
            <a:pPr algn="just"/>
            <a:r>
              <a:rPr lang="cs-CZ" b="1" dirty="0" smtClean="0"/>
              <a:t>politická</a:t>
            </a:r>
            <a:r>
              <a:rPr lang="cs-CZ" dirty="0" smtClean="0"/>
              <a:t> – formují názory na (nejen) politická témata (např. ekologie) a ovlivňují veřejné mínění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4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TEORIE 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a) </a:t>
            </a:r>
            <a:r>
              <a:rPr lang="cs-CZ" b="1" dirty="0" smtClean="0"/>
              <a:t>koncepce pasivního publika </a:t>
            </a:r>
            <a:r>
              <a:rPr lang="cs-CZ" dirty="0" smtClean="0"/>
              <a:t>– jednotlivec není schopen čelit působení médií → kritika médií</a:t>
            </a:r>
          </a:p>
          <a:p>
            <a:pPr algn="just">
              <a:buFontTx/>
              <a:buChar char="-"/>
            </a:pPr>
            <a:r>
              <a:rPr lang="cs-CZ" dirty="0" smtClean="0"/>
              <a:t>závislostní teorie: publikum závislé na médiích</a:t>
            </a:r>
          </a:p>
          <a:p>
            <a:pPr marL="0" indent="0" algn="just">
              <a:buNone/>
            </a:pPr>
            <a:r>
              <a:rPr lang="cs-CZ" dirty="0" smtClean="0"/>
              <a:t>(odstraňují nejistotu, formulují postoje, témata)</a:t>
            </a:r>
          </a:p>
          <a:p>
            <a:pPr marL="0" indent="0" algn="just">
              <a:buNone/>
            </a:pPr>
            <a:r>
              <a:rPr lang="cs-CZ" dirty="0" smtClean="0"/>
              <a:t>b) </a:t>
            </a:r>
            <a:r>
              <a:rPr lang="cs-CZ" b="1" dirty="0" smtClean="0"/>
              <a:t>koncepce aktivního publika </a:t>
            </a:r>
            <a:r>
              <a:rPr lang="cs-CZ" dirty="0" smtClean="0"/>
              <a:t>– jednotlivec si      z nabídky vybírá (jedná záměrně, je odolný vůči manipulaci)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42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a) určeno </a:t>
            </a:r>
            <a:r>
              <a:rPr lang="cs-CZ" b="1" dirty="0" smtClean="0"/>
              <a:t>konkrétním</a:t>
            </a:r>
            <a:r>
              <a:rPr lang="cs-CZ" dirty="0" smtClean="0"/>
              <a:t> deníkem, časopisem, filmem, nahrávkou, pořadem, … (čtenáři Respektu, posluchači ČR Region, …),</a:t>
            </a:r>
          </a:p>
          <a:p>
            <a:pPr algn="just"/>
            <a:r>
              <a:rPr lang="cs-CZ" dirty="0" smtClean="0"/>
              <a:t>b) určeno konkrétním </a:t>
            </a:r>
            <a:r>
              <a:rPr lang="cs-CZ" b="1" dirty="0" smtClean="0"/>
              <a:t>typem produktu </a:t>
            </a:r>
            <a:r>
              <a:rPr lang="cs-CZ" dirty="0" smtClean="0"/>
              <a:t>(publikum filmů pro pamětníky, rockové hudby, časopisů        o počítačích, …),</a:t>
            </a:r>
          </a:p>
          <a:p>
            <a:pPr algn="just"/>
            <a:r>
              <a:rPr lang="cs-CZ" dirty="0" smtClean="0"/>
              <a:t>c) definice prostřednictvím </a:t>
            </a:r>
            <a:r>
              <a:rPr lang="cs-CZ" b="1" dirty="0" smtClean="0"/>
              <a:t>charakteristických rysů </a:t>
            </a:r>
            <a:r>
              <a:rPr lang="cs-CZ" dirty="0" smtClean="0"/>
              <a:t>(demografické a sociální faktory – věk, původ, vzdělání, životní styl, socioekonomické zařazení apod.).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939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zaměření masmédií podle 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všeobecná</a:t>
            </a:r>
          </a:p>
          <a:p>
            <a:r>
              <a:rPr lang="cs-CZ" dirty="0" smtClean="0"/>
              <a:t>zájmová (kulturní, sportovní, motoristická, …) </a:t>
            </a:r>
          </a:p>
          <a:p>
            <a:r>
              <a:rPr lang="cs-CZ" dirty="0" smtClean="0"/>
              <a:t>odborná (vědecká, výchovná, vzdělávací, …)</a:t>
            </a:r>
          </a:p>
          <a:p>
            <a:r>
              <a:rPr lang="cs-CZ" dirty="0" smtClean="0"/>
              <a:t>stavovská (lékaři, právníci, učitelé, …)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15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 zamyšlení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i="1" dirty="0" smtClean="0"/>
              <a:t>„Publikum se stává produktem, který lze prodat inzerentovi.“</a:t>
            </a:r>
            <a:r>
              <a:rPr lang="cs-CZ" sz="4400" b="1" i="1" baseline="30000" dirty="0" smtClean="0"/>
              <a:t>1</a:t>
            </a:r>
          </a:p>
          <a:p>
            <a:pPr marL="0" indent="0" algn="r">
              <a:buNone/>
            </a:pPr>
            <a:r>
              <a:rPr lang="cs-CZ" i="1" dirty="0" smtClean="0"/>
              <a:t>(G. </a:t>
            </a:r>
            <a:r>
              <a:rPr lang="cs-CZ" i="1" dirty="0" err="1" smtClean="0"/>
              <a:t>Burton</a:t>
            </a:r>
            <a:r>
              <a:rPr lang="cs-CZ" i="1" dirty="0" smtClean="0"/>
              <a:t>, J. Jirák)</a:t>
            </a:r>
          </a:p>
          <a:p>
            <a:pPr marL="0" indent="0" algn="r">
              <a:buNone/>
            </a:pPr>
            <a:endParaRPr lang="cs-CZ" i="1" dirty="0"/>
          </a:p>
          <a:p>
            <a:pPr marL="0" indent="0" algn="r">
              <a:buNone/>
            </a:pP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5949280"/>
            <a:ext cx="7848872" cy="648072"/>
          </a:xfrm>
        </p:spPr>
        <p:txBody>
          <a:bodyPr/>
          <a:lstStyle/>
          <a:p>
            <a:pPr algn="just"/>
            <a:r>
              <a:rPr lang="cs-CZ" sz="1600" baseline="30000" dirty="0" smtClean="0">
                <a:solidFill>
                  <a:schemeClr val="tx2"/>
                </a:solidFill>
              </a:rPr>
              <a:t>1</a:t>
            </a:r>
            <a:r>
              <a:rPr lang="cs-CZ" sz="1600" dirty="0" smtClean="0">
                <a:solidFill>
                  <a:schemeClr val="tx2"/>
                </a:solidFill>
              </a:rPr>
              <a:t> BURTON, G. – JIRÁK,  J. </a:t>
            </a:r>
            <a:r>
              <a:rPr lang="cs-CZ" sz="1600" i="1" dirty="0" smtClean="0">
                <a:solidFill>
                  <a:schemeClr val="tx2"/>
                </a:solidFill>
              </a:rPr>
              <a:t>Úvod do studia médií. </a:t>
            </a:r>
            <a:r>
              <a:rPr lang="cs-CZ" sz="1600" dirty="0" smtClean="0">
                <a:solidFill>
                  <a:schemeClr val="tx2"/>
                </a:solidFill>
              </a:rPr>
              <a:t>1. vyd. Brno : </a:t>
            </a:r>
            <a:r>
              <a:rPr lang="cs-CZ" sz="1600" dirty="0" err="1" smtClean="0">
                <a:solidFill>
                  <a:schemeClr val="tx2"/>
                </a:solidFill>
              </a:rPr>
              <a:t>Barrister</a:t>
            </a:r>
            <a:r>
              <a:rPr lang="cs-CZ" sz="1600" dirty="0" smtClean="0">
                <a:solidFill>
                  <a:schemeClr val="tx2"/>
                </a:solidFill>
              </a:rPr>
              <a:t> &amp; </a:t>
            </a:r>
            <a:r>
              <a:rPr lang="cs-CZ" sz="1600" dirty="0" err="1" smtClean="0">
                <a:solidFill>
                  <a:schemeClr val="tx2"/>
                </a:solidFill>
              </a:rPr>
              <a:t>Principal</a:t>
            </a:r>
            <a:r>
              <a:rPr lang="cs-CZ" sz="1600" dirty="0" smtClean="0">
                <a:solidFill>
                  <a:schemeClr val="tx2"/>
                </a:solidFill>
              </a:rPr>
              <a:t>, 2003. ISBN 80-85947-67-6, s. 330.</a:t>
            </a:r>
            <a:endParaRPr lang="cs-CZ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54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496944" cy="5616624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sz="2000" dirty="0" smtClean="0"/>
              <a:t>BARTOŠEK, J. – DAŇKOVÁ, H. </a:t>
            </a:r>
            <a:r>
              <a:rPr lang="cs-CZ" sz="2000" i="1" dirty="0"/>
              <a:t>Žurnalistika a </a:t>
            </a:r>
            <a:r>
              <a:rPr lang="cs-CZ" sz="2000" i="1" dirty="0" smtClean="0"/>
              <a:t>škola: </a:t>
            </a:r>
            <a:r>
              <a:rPr lang="cs-CZ" sz="2000" i="1" dirty="0"/>
              <a:t>p</a:t>
            </a:r>
            <a:r>
              <a:rPr lang="cs-CZ" sz="2000" i="1" dirty="0" smtClean="0"/>
              <a:t>říručka </a:t>
            </a:r>
            <a:r>
              <a:rPr lang="cs-CZ" sz="2000" i="1" dirty="0"/>
              <a:t>pro učitele mediální výchovy.</a:t>
            </a:r>
            <a:r>
              <a:rPr lang="cs-CZ" sz="2000" dirty="0"/>
              <a:t> </a:t>
            </a:r>
            <a:r>
              <a:rPr lang="cs-CZ" sz="2000" dirty="0" smtClean="0"/>
              <a:t>2. vyd. Frýdek-Místek : </a:t>
            </a:r>
            <a:r>
              <a:rPr lang="cs-CZ" sz="2000" dirty="0"/>
              <a:t>Václav Daněk, 2010, 207 s. ISBN 978-80-254-6459-5. </a:t>
            </a:r>
            <a:endParaRPr lang="cs-CZ" sz="2000" dirty="0" smtClean="0"/>
          </a:p>
          <a:p>
            <a:pPr algn="just"/>
            <a:r>
              <a:rPr lang="cs-CZ" sz="2000" dirty="0" smtClean="0"/>
              <a:t>BÍNA, D. </a:t>
            </a:r>
            <a:r>
              <a:rPr lang="cs-CZ" sz="2000" i="1" dirty="0" smtClean="0"/>
              <a:t>Výchova k </a:t>
            </a:r>
            <a:r>
              <a:rPr lang="cs-CZ" sz="2000" i="1" dirty="0"/>
              <a:t>mediální gramotnosti. </a:t>
            </a:r>
            <a:r>
              <a:rPr lang="cs-CZ" sz="2000" dirty="0" smtClean="0"/>
              <a:t>1. vyd. České Budějovice : </a:t>
            </a:r>
            <a:r>
              <a:rPr lang="cs-CZ" sz="2000" dirty="0"/>
              <a:t>Jihočeská univerzita, 2005, 103 s. ISBN 80-7040-844-8. </a:t>
            </a:r>
            <a:endParaRPr lang="cs-CZ" sz="2000" dirty="0" smtClean="0"/>
          </a:p>
          <a:p>
            <a:pPr algn="just"/>
            <a:r>
              <a:rPr lang="cs-CZ" sz="2000" dirty="0" smtClean="0"/>
              <a:t>BURTON</a:t>
            </a:r>
            <a:r>
              <a:rPr lang="cs-CZ" sz="2000" dirty="0"/>
              <a:t>, G. – JIRÁK,  J. </a:t>
            </a:r>
            <a:r>
              <a:rPr lang="cs-CZ" sz="2000" i="1" dirty="0"/>
              <a:t>Úvod do studia médií. </a:t>
            </a:r>
            <a:r>
              <a:rPr lang="cs-CZ" sz="2000" dirty="0"/>
              <a:t>1. </a:t>
            </a:r>
            <a:r>
              <a:rPr lang="cs-CZ" sz="2000" dirty="0" smtClean="0"/>
              <a:t>vyd. </a:t>
            </a:r>
            <a:r>
              <a:rPr lang="cs-CZ" sz="2000" dirty="0"/>
              <a:t>Brno : </a:t>
            </a:r>
            <a:r>
              <a:rPr lang="cs-CZ" sz="2000" dirty="0" err="1"/>
              <a:t>Barrister</a:t>
            </a:r>
            <a:r>
              <a:rPr lang="cs-CZ" sz="2000" dirty="0"/>
              <a:t> &amp; </a:t>
            </a:r>
            <a:r>
              <a:rPr lang="cs-CZ" sz="2000" dirty="0" err="1"/>
              <a:t>Principal</a:t>
            </a:r>
            <a:r>
              <a:rPr lang="cs-CZ" sz="2000" dirty="0"/>
              <a:t>, </a:t>
            </a:r>
            <a:r>
              <a:rPr lang="cs-CZ" sz="2000" dirty="0" smtClean="0"/>
              <a:t>2003, 392 s. ISBN 80-85947-67-6.</a:t>
            </a:r>
          </a:p>
          <a:p>
            <a:pPr algn="just"/>
            <a:r>
              <a:rPr lang="cs-CZ" sz="2000" dirty="0" smtClean="0"/>
              <a:t>JIRÁK, J. – KÖPPLOVÁ, B. </a:t>
            </a:r>
            <a:r>
              <a:rPr lang="cs-CZ" sz="2000" i="1" dirty="0" smtClean="0"/>
              <a:t>Média a společnost</a:t>
            </a:r>
            <a:r>
              <a:rPr lang="cs-CZ" sz="2000" dirty="0" smtClean="0"/>
              <a:t>. 1. vyd. Praha : </a:t>
            </a:r>
            <a:r>
              <a:rPr lang="cs-CZ" sz="2000" dirty="0"/>
              <a:t>Portál, 2003, 207 s. ISBN 80-7178-697-7. </a:t>
            </a:r>
            <a:endParaRPr lang="cs-CZ" sz="2000" dirty="0" smtClean="0"/>
          </a:p>
          <a:p>
            <a:pPr algn="just"/>
            <a:r>
              <a:rPr lang="cs-CZ" sz="2000" dirty="0" smtClean="0"/>
              <a:t>KOL. AUTORŮ </a:t>
            </a:r>
            <a:r>
              <a:rPr lang="cs-CZ" sz="2000" i="1" dirty="0" smtClean="0"/>
              <a:t>Metodická příručka mediální výchovy. </a:t>
            </a:r>
            <a:r>
              <a:rPr lang="cs-CZ" sz="2000" dirty="0" smtClean="0"/>
              <a:t>1. vyd. Vydalo Centrum </a:t>
            </a:r>
            <a:r>
              <a:rPr lang="cs-CZ" sz="2000" smtClean="0"/>
              <a:t>Vysočina      v </a:t>
            </a:r>
            <a:r>
              <a:rPr lang="cs-CZ" sz="2000" dirty="0" smtClean="0"/>
              <a:t>rámci projektu Centrum mediální výchovy, tisk </a:t>
            </a:r>
            <a:r>
              <a:rPr lang="cs-CZ" sz="2000" dirty="0" err="1" smtClean="0"/>
              <a:t>Pross</a:t>
            </a:r>
            <a:r>
              <a:rPr lang="cs-CZ" sz="2000" dirty="0" smtClean="0"/>
              <a:t> reklama, 2012, 149 s.</a:t>
            </a:r>
          </a:p>
          <a:p>
            <a:pPr algn="just"/>
            <a:r>
              <a:rPr lang="cs-CZ" sz="2000" dirty="0" smtClean="0"/>
              <a:t>LABISCHOVÁ, D. </a:t>
            </a:r>
            <a:r>
              <a:rPr lang="cs-CZ" sz="2000" i="1" dirty="0" smtClean="0"/>
              <a:t>Didaktika mediální </a:t>
            </a:r>
            <a:r>
              <a:rPr lang="cs-CZ" sz="2000" i="1" dirty="0"/>
              <a:t>výchovy.</a:t>
            </a:r>
            <a:r>
              <a:rPr lang="cs-CZ" sz="2000" dirty="0"/>
              <a:t> </a:t>
            </a:r>
            <a:r>
              <a:rPr lang="cs-CZ" sz="2000" dirty="0" smtClean="0"/>
              <a:t>1. vyd. Ostrava : </a:t>
            </a:r>
            <a:r>
              <a:rPr lang="cs-CZ" sz="2000" dirty="0"/>
              <a:t>Ostravská </a:t>
            </a:r>
            <a:r>
              <a:rPr lang="cs-CZ" sz="2000" dirty="0" smtClean="0"/>
              <a:t>univerzita         </a:t>
            </a:r>
            <a:r>
              <a:rPr lang="cs-CZ" sz="2000" dirty="0"/>
              <a:t>v Ostravě, 2011, 121 s. ISBN 978-80-7464-026-1. </a:t>
            </a:r>
            <a:endParaRPr lang="cs-CZ" sz="2000" dirty="0" smtClean="0"/>
          </a:p>
          <a:p>
            <a:pPr algn="just"/>
            <a:r>
              <a:rPr lang="cs-CZ" sz="2000" dirty="0" smtClean="0"/>
              <a:t>NIKLESOVÁ, E. </a:t>
            </a:r>
            <a:r>
              <a:rPr lang="cs-CZ" sz="2000" i="1" dirty="0" smtClean="0"/>
              <a:t>Teorie a východiska současné mediální </a:t>
            </a:r>
            <a:r>
              <a:rPr lang="cs-CZ" sz="2000" i="1" dirty="0"/>
              <a:t>výchovy. </a:t>
            </a:r>
            <a:r>
              <a:rPr lang="cs-CZ" sz="2000" dirty="0" smtClean="0"/>
              <a:t>1. vyd. České Budějovice : </a:t>
            </a:r>
            <a:r>
              <a:rPr lang="cs-CZ" sz="2000" dirty="0"/>
              <a:t>Pedagogická fakulta Jihočeské univerzity v Českých Budějovicích, 2007, 140 s. ISBN 978-80-7040-995-4. </a:t>
            </a:r>
            <a:endParaRPr lang="cs-CZ" sz="2000" dirty="0" smtClean="0"/>
          </a:p>
          <a:p>
            <a:pPr algn="just"/>
            <a:r>
              <a:rPr lang="cs-CZ" sz="2000" dirty="0" smtClean="0"/>
              <a:t>NIKLESOVÁ, E. – BÍNA, D. </a:t>
            </a:r>
            <a:r>
              <a:rPr lang="cs-CZ" sz="2000" i="1" dirty="0" smtClean="0"/>
              <a:t>Mediální gramotnost a mediální výchova</a:t>
            </a:r>
            <a:r>
              <a:rPr lang="cs-CZ" sz="2000" dirty="0" smtClean="0"/>
              <a:t>: </a:t>
            </a:r>
            <a:r>
              <a:rPr lang="cs-CZ" sz="2000" i="1" dirty="0"/>
              <a:t>studijní texty</a:t>
            </a:r>
            <a:r>
              <a:rPr lang="cs-CZ" sz="2000" dirty="0"/>
              <a:t>. </a:t>
            </a:r>
            <a:r>
              <a:rPr lang="cs-CZ" sz="2000" dirty="0" smtClean="0"/>
              <a:t>        1</a:t>
            </a:r>
            <a:r>
              <a:rPr lang="cs-CZ" sz="2000" dirty="0"/>
              <a:t>. vyd. České </a:t>
            </a:r>
            <a:r>
              <a:rPr lang="cs-CZ" sz="2000" dirty="0" smtClean="0"/>
              <a:t>Budějovice : </a:t>
            </a:r>
            <a:r>
              <a:rPr lang="cs-CZ" sz="2000" dirty="0"/>
              <a:t>Vlastimil Johanus, 2010, 86 s. ISBN 978-80-904247-6-0. </a:t>
            </a:r>
            <a:endParaRPr lang="cs-CZ" sz="2000" dirty="0" smtClean="0"/>
          </a:p>
          <a:p>
            <a:pPr algn="just"/>
            <a:r>
              <a:rPr lang="cs-CZ" sz="2000" dirty="0"/>
              <a:t>MCQUAIL, </a:t>
            </a:r>
            <a:r>
              <a:rPr lang="cs-CZ" sz="2000" dirty="0" smtClean="0"/>
              <a:t>D. </a:t>
            </a:r>
            <a:r>
              <a:rPr lang="cs-CZ" sz="2000" i="1" dirty="0"/>
              <a:t>Úvod do teorie masové komunikace</a:t>
            </a:r>
            <a:r>
              <a:rPr lang="cs-CZ" sz="2000" dirty="0"/>
              <a:t>. </a:t>
            </a:r>
            <a:r>
              <a:rPr lang="cs-CZ" sz="2000" dirty="0" smtClean="0"/>
              <a:t>2. vyd. Praha : </a:t>
            </a:r>
            <a:r>
              <a:rPr lang="cs-CZ" sz="2000" dirty="0"/>
              <a:t>Portál, </a:t>
            </a:r>
            <a:r>
              <a:rPr lang="cs-CZ" sz="2000" dirty="0" smtClean="0"/>
              <a:t>2002, </a:t>
            </a:r>
            <a:r>
              <a:rPr lang="cs-CZ" sz="2000" dirty="0"/>
              <a:t>447 s. ISBN 80-7178-714-0. </a:t>
            </a:r>
            <a:r>
              <a:rPr lang="cs-CZ" sz="2000" dirty="0" smtClean="0"/>
              <a:t>  </a:t>
            </a: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928</TotalTime>
  <Words>1051</Words>
  <Application>Microsoft Office PowerPoint</Application>
  <PresentationFormat>Předvádění na obrazovce (4:3)</PresentationFormat>
  <Paragraphs>117</Paragraphs>
  <Slides>15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Prezentace aplikace PowerPoint</vt:lpstr>
      <vt:lpstr>MASMÉDIA</vt:lpstr>
      <vt:lpstr>MÉDIUM</vt:lpstr>
      <vt:lpstr>RŮZNÁ ČLENĚNÍ MÉDIÍ</vt:lpstr>
      <vt:lpstr>DALŠÍ POJMY</vt:lpstr>
      <vt:lpstr>MODEL MEDIÁLNÍ KOMUNIKACE</vt:lpstr>
      <vt:lpstr>znaky masové komunikace</vt:lpstr>
      <vt:lpstr>MEDIÁLNÍ INSTITUCE </vt:lpstr>
      <vt:lpstr>členění masmédií (podle DOsahu)</vt:lpstr>
      <vt:lpstr>FUNKCE MÉDIÍ</vt:lpstr>
      <vt:lpstr>TEORIE PUBLIKA</vt:lpstr>
      <vt:lpstr>CHARAKTERISTIKA PUBLIKA</vt:lpstr>
      <vt:lpstr>zaměření masmédií podle publika</vt:lpstr>
      <vt:lpstr>k zamyšlení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56</cp:revision>
  <dcterms:created xsi:type="dcterms:W3CDTF">2012-12-23T08:55:19Z</dcterms:created>
  <dcterms:modified xsi:type="dcterms:W3CDTF">2014-03-17T20:29:58Z</dcterms:modified>
</cp:coreProperties>
</file>