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73" r:id="rId9"/>
    <p:sldId id="264" r:id="rId10"/>
    <p:sldId id="275" r:id="rId11"/>
    <p:sldId id="274" r:id="rId12"/>
    <p:sldId id="265" r:id="rId13"/>
    <p:sldId id="267" r:id="rId14"/>
    <p:sldId id="268" r:id="rId15"/>
    <p:sldId id="269" r:id="rId16"/>
    <p:sldId id="270" r:id="rId17"/>
    <p:sldId id="271" r:id="rId18"/>
    <p:sldId id="272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690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2BE2F-288D-4003-A2C1-3CAB670D30A0}" type="datetime1">
              <a:rPr lang="cs-CZ" smtClean="0"/>
              <a:t>17.3.2014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2B338-FB4C-448F-B4BB-4AEF0B55A44B}" type="datetime1">
              <a:rPr lang="cs-CZ" smtClean="0"/>
              <a:t>17.3.2014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F1B4E-26FF-4533-B467-918DBFF868A6}" type="datetime1">
              <a:rPr lang="cs-CZ" smtClean="0"/>
              <a:t>17.3.2014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4DF1C-796B-4E11-861D-BD62624CFEFB}" type="datetime1">
              <a:rPr lang="cs-CZ" smtClean="0"/>
              <a:t>17.3.2014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B55A8-C0A6-4DD7-93BD-442F69D4E00B}" type="datetime1">
              <a:rPr lang="cs-CZ" smtClean="0"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84F4-3C0B-43D7-87ED-5CD29DDC2D3D}" type="datetime1">
              <a:rPr lang="cs-CZ" smtClean="0"/>
              <a:t>17.3.2014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51CFE-9E35-427C-9948-6ADD41D6260E}" type="datetime1">
              <a:rPr lang="cs-CZ" smtClean="0"/>
              <a:t>17.3.2014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A69A0-1BA0-4A06-ACED-FA51917F8A26}" type="datetime1">
              <a:rPr lang="cs-CZ" smtClean="0"/>
              <a:t>17.3.2014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B0D61-E6C1-4720-AFC6-E577FD3A032F}" type="datetime1">
              <a:rPr lang="cs-CZ" smtClean="0"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61729-93BF-499E-B83A-EE45AA8A28A7}" type="datetime1">
              <a:rPr lang="cs-CZ" smtClean="0"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B8ACF-5A14-4C03-BFC7-10F35FB3267D}" type="datetime1">
              <a:rPr lang="cs-CZ" smtClean="0"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74BAA16-0E9B-4FC1-BDE1-C684A98B98CA}" type="datetime1">
              <a:rPr lang="cs-CZ" smtClean="0"/>
              <a:t>17.3.2014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9950498"/>
              </p:ext>
            </p:extLst>
          </p:nvPr>
        </p:nvGraphicFramePr>
        <p:xfrm>
          <a:off x="179512" y="1676044"/>
          <a:ext cx="8352928" cy="508576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83180"/>
                <a:gridCol w="6069748"/>
              </a:tblGrid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Šablona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Mgr. Helena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Průžová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Žurnalistika a její žánry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VY_32_INOVACE_7.1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.4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9.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literatura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Mediální výchova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Výstup 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Mediální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produkty a jejich významy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96526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přináší základní informace o žurnalistice a jejím členění a poskytuje přehled novinářských žánrů. 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5832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slouží jako podpůrný materiál pro výklad učitele, ale je vhodná také      k samostudiu pro žáky.  Vychází z novějšího přístupu k žurnalistickým sdělením, takže se místy rozchází s tradičním učivem publicistického stylu, ale ne výrazně. Některé informace (např. členění žurnalistiky podle zdrojů) nejsou určeny                k pamětnímu osvojení.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osvědčil, přispěl ke zkvalitnění výuky.</a:t>
                      </a:r>
                    </a:p>
                  </a:txBody>
                  <a:tcPr marL="68580" marR="68580" marT="0" marB="0"/>
                </a:tc>
              </a:tr>
              <a:tr h="503207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žurnalistika a její žánry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ŽURNALISTIKA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označení pro práci novináře (= žurnalista)</a:t>
            </a:r>
          </a:p>
          <a:p>
            <a:pPr algn="just"/>
            <a:r>
              <a:rPr lang="cs-CZ" dirty="0" smtClean="0"/>
              <a:t>pravidelné </a:t>
            </a:r>
            <a:r>
              <a:rPr lang="cs-CZ" dirty="0"/>
              <a:t>získávání, zpracovávání a šíření informací důležitých či zajímavých pro široké </a:t>
            </a:r>
            <a:r>
              <a:rPr lang="cs-CZ" dirty="0" smtClean="0"/>
              <a:t>publikum prostřednictvím </a:t>
            </a:r>
            <a:r>
              <a:rPr lang="cs-CZ" dirty="0"/>
              <a:t>sdělovacích prostředků </a:t>
            </a:r>
            <a:endParaRPr lang="cs-CZ" dirty="0" smtClean="0"/>
          </a:p>
          <a:p>
            <a:pPr algn="just"/>
            <a:r>
              <a:rPr lang="cs-CZ" dirty="0" smtClean="0"/>
              <a:t>mediální sdělení = jednotka žurnalistické produkce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4587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rysy žurnalistiky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pravidelná periodicita (tisk, pravidelnost televizního či rozhlasového vysílání)</a:t>
            </a:r>
          </a:p>
          <a:p>
            <a:pPr algn="just"/>
            <a:r>
              <a:rPr lang="cs-CZ" dirty="0" smtClean="0"/>
              <a:t>aktuálnost – vztah k dění ve společnosti</a:t>
            </a:r>
          </a:p>
          <a:p>
            <a:pPr marL="0" indent="0" algn="just">
              <a:buNone/>
            </a:pPr>
            <a:r>
              <a:rPr lang="cs-CZ" dirty="0" smtClean="0"/>
              <a:t>    </a:t>
            </a:r>
            <a:r>
              <a:rPr lang="cs-CZ" sz="2800" dirty="0" smtClean="0"/>
              <a:t>(nemusí znamenat pouze novost, ale návaznost)</a:t>
            </a:r>
          </a:p>
          <a:p>
            <a:pPr algn="just"/>
            <a:r>
              <a:rPr lang="cs-CZ" dirty="0" smtClean="0"/>
              <a:t>obecná dostupnost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1171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členění žurnalistiky podle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/>
            <a:r>
              <a:rPr lang="cs-CZ" b="1" dirty="0" smtClean="0"/>
              <a:t>zdrojová</a:t>
            </a:r>
            <a:r>
              <a:rPr lang="cs-CZ" dirty="0" smtClean="0"/>
              <a:t> – získává informace od oficiálních zdrojů (agentury, tiskoví mluvčí, …)</a:t>
            </a:r>
          </a:p>
          <a:p>
            <a:pPr algn="just"/>
            <a:r>
              <a:rPr lang="cs-CZ" b="1" dirty="0" err="1" smtClean="0"/>
              <a:t>technožurnalistika</a:t>
            </a:r>
            <a:r>
              <a:rPr lang="cs-CZ" dirty="0" smtClean="0"/>
              <a:t> – pohotovost, rychlost předávání a získávání informací (např. CNN)</a:t>
            </a:r>
          </a:p>
          <a:p>
            <a:pPr algn="just"/>
            <a:r>
              <a:rPr lang="cs-CZ" b="1" dirty="0" smtClean="0"/>
              <a:t>hloubková</a:t>
            </a:r>
            <a:r>
              <a:rPr lang="cs-CZ" dirty="0" smtClean="0"/>
              <a:t> – předávání událostí v souvislostech, vysoké nároky na novináře</a:t>
            </a:r>
          </a:p>
          <a:p>
            <a:pPr algn="just"/>
            <a:r>
              <a:rPr lang="cs-CZ" b="1" dirty="0" smtClean="0"/>
              <a:t>nová</a:t>
            </a:r>
            <a:r>
              <a:rPr lang="cs-CZ" dirty="0" smtClean="0"/>
              <a:t> –u významných událostí </a:t>
            </a:r>
            <a:r>
              <a:rPr lang="cs-CZ" dirty="0"/>
              <a:t>důraz na jedince </a:t>
            </a:r>
            <a:endParaRPr lang="cs-CZ" dirty="0" smtClean="0"/>
          </a:p>
          <a:p>
            <a:pPr algn="just"/>
            <a:r>
              <a:rPr lang="cs-CZ" b="1" dirty="0" smtClean="0"/>
              <a:t>investigativní</a:t>
            </a:r>
            <a:r>
              <a:rPr lang="cs-CZ" dirty="0" smtClean="0"/>
              <a:t> (pátrací) – zabývá se porušováním zákona, negativními společenskými jevy apod.</a:t>
            </a:r>
          </a:p>
          <a:p>
            <a:pPr algn="just"/>
            <a:r>
              <a:rPr lang="cs-CZ" b="1" dirty="0" smtClean="0"/>
              <a:t>zábavní</a:t>
            </a:r>
            <a:r>
              <a:rPr lang="cs-CZ" dirty="0" smtClean="0"/>
              <a:t> (</a:t>
            </a:r>
            <a:r>
              <a:rPr lang="cs-CZ" dirty="0" err="1" smtClean="0"/>
              <a:t>infotainment</a:t>
            </a:r>
            <a:r>
              <a:rPr lang="cs-CZ" dirty="0" smtClean="0"/>
              <a:t>) – zajímavost, napínavost, </a:t>
            </a:r>
            <a:r>
              <a:rPr lang="cs-CZ" dirty="0" err="1" smtClean="0"/>
              <a:t>příběhovost</a:t>
            </a:r>
            <a:r>
              <a:rPr lang="cs-CZ" dirty="0" smtClean="0"/>
              <a:t>, celebrity, hrdinové, ale i spodina</a:t>
            </a:r>
          </a:p>
          <a:p>
            <a:pPr algn="just"/>
            <a:r>
              <a:rPr lang="cs-CZ" b="1" dirty="0" smtClean="0"/>
              <a:t>virtuální</a:t>
            </a:r>
            <a:r>
              <a:rPr lang="cs-CZ" dirty="0" smtClean="0"/>
              <a:t> – skutečnost je nahrazena výmysly – aféry apod.</a:t>
            </a:r>
          </a:p>
          <a:p>
            <a:pPr algn="just"/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4688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členění žurnalistiky podle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zpravodajská</a:t>
            </a:r>
            <a:r>
              <a:rPr lang="cs-CZ" i="1" dirty="0" smtClean="0"/>
              <a:t> </a:t>
            </a:r>
            <a:r>
              <a:rPr lang="cs-CZ" dirty="0" smtClean="0"/>
              <a:t>(informační) – základ žurnalistiky</a:t>
            </a:r>
          </a:p>
          <a:p>
            <a:r>
              <a:rPr lang="cs-CZ" b="1" dirty="0" smtClean="0"/>
              <a:t>publicistická</a:t>
            </a:r>
            <a:r>
              <a:rPr lang="cs-CZ" dirty="0" smtClean="0"/>
              <a:t> (analytická, přesvědčovací)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druhá nejdůležitější funkce</a:t>
            </a:r>
          </a:p>
          <a:p>
            <a:pPr algn="just"/>
            <a:r>
              <a:rPr lang="cs-CZ" b="1" dirty="0" smtClean="0"/>
              <a:t>naučná</a:t>
            </a:r>
            <a:r>
              <a:rPr lang="cs-CZ" dirty="0" smtClean="0"/>
              <a:t> (cílem je poradit a poučit)</a:t>
            </a:r>
          </a:p>
          <a:p>
            <a:r>
              <a:rPr lang="cs-CZ" b="1" dirty="0" smtClean="0"/>
              <a:t>umělecká</a:t>
            </a:r>
            <a:r>
              <a:rPr lang="cs-CZ" dirty="0" smtClean="0"/>
              <a:t> (beletristická) </a:t>
            </a:r>
          </a:p>
          <a:p>
            <a:r>
              <a:rPr lang="cs-CZ" b="1" dirty="0" smtClean="0"/>
              <a:t>zábavní </a:t>
            </a:r>
            <a:r>
              <a:rPr lang="cs-CZ" dirty="0" smtClean="0"/>
              <a:t>– její podíl se liší podle druhu média (doplňující role x výlučná), obecně ale narůstá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2537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žurnalistický vs. publicistický styl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tradičně v učebnicích se objevuje pojem </a:t>
            </a:r>
            <a:r>
              <a:rPr lang="cs-CZ" b="1" i="1" dirty="0" smtClean="0"/>
              <a:t>publicistický styl </a:t>
            </a:r>
            <a:r>
              <a:rPr lang="cs-CZ" dirty="0" smtClean="0"/>
              <a:t>jako označení pro styl žurnalistických sdělení, což je nepřesné</a:t>
            </a:r>
          </a:p>
          <a:p>
            <a:r>
              <a:rPr lang="cs-CZ" dirty="0" smtClean="0"/>
              <a:t>proto jej členíme dále na </a:t>
            </a:r>
          </a:p>
          <a:p>
            <a:pPr marL="514350" indent="-514350">
              <a:buAutoNum type="alphaLcParenR"/>
            </a:pPr>
            <a:r>
              <a:rPr lang="cs-CZ" dirty="0" smtClean="0"/>
              <a:t>styl </a:t>
            </a:r>
            <a:r>
              <a:rPr lang="cs-CZ" b="1" dirty="0" smtClean="0"/>
              <a:t>zpravodajský</a:t>
            </a:r>
          </a:p>
          <a:p>
            <a:pPr marL="514350" indent="-514350">
              <a:buAutoNum type="alphaLcParenR"/>
            </a:pPr>
            <a:r>
              <a:rPr lang="cs-CZ" dirty="0" smtClean="0"/>
              <a:t>styl </a:t>
            </a:r>
            <a:r>
              <a:rPr lang="cs-CZ" b="1" dirty="0" smtClean="0"/>
              <a:t>publicistický</a:t>
            </a:r>
            <a:r>
              <a:rPr lang="cs-CZ" dirty="0" smtClean="0"/>
              <a:t> v užším slova smyslu               (styl analytický)</a:t>
            </a:r>
          </a:p>
          <a:p>
            <a:pPr marL="514350" indent="-514350">
              <a:buAutoNum type="alphaLcParenR"/>
            </a:pPr>
            <a:r>
              <a:rPr lang="cs-CZ" dirty="0" smtClean="0"/>
              <a:t>styl publicistický </a:t>
            </a:r>
            <a:r>
              <a:rPr lang="cs-CZ" b="1" dirty="0" smtClean="0"/>
              <a:t>beletristický</a:t>
            </a:r>
          </a:p>
          <a:p>
            <a:pPr marL="514350" indent="-514350">
              <a:buAutoNum type="alphaLcParenR"/>
            </a:pPr>
            <a:r>
              <a:rPr lang="cs-CZ" dirty="0" smtClean="0"/>
              <a:t>případně ještě </a:t>
            </a:r>
            <a:r>
              <a:rPr lang="cs-CZ" b="1" dirty="0" smtClean="0"/>
              <a:t>propagační (reklamní)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4065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žurnalistické žánry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4162"/>
            <a:ext cx="8668072" cy="4899174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/>
              <a:t>postupem času se </a:t>
            </a:r>
            <a:r>
              <a:rPr lang="cs-CZ" b="1" dirty="0" smtClean="0"/>
              <a:t>proměňovaly</a:t>
            </a:r>
            <a:r>
              <a:rPr lang="cs-CZ" dirty="0" smtClean="0"/>
              <a:t> (např. fejeton za  časů J. Nerudy a dnes – výrazně kratší a „odlehčený“)</a:t>
            </a:r>
          </a:p>
          <a:p>
            <a:pPr algn="just"/>
            <a:r>
              <a:rPr lang="cs-CZ" dirty="0" smtClean="0"/>
              <a:t>některé žánry už se prakticky </a:t>
            </a:r>
            <a:r>
              <a:rPr lang="cs-CZ" b="1" dirty="0" smtClean="0"/>
              <a:t>nevyužívají</a:t>
            </a:r>
            <a:r>
              <a:rPr lang="cs-CZ" dirty="0" smtClean="0"/>
              <a:t> (např. </a:t>
            </a:r>
            <a:r>
              <a:rPr lang="cs-CZ" i="1" dirty="0" smtClean="0"/>
              <a:t>causerie, črta, entrefilet</a:t>
            </a:r>
            <a:r>
              <a:rPr lang="cs-CZ" dirty="0" smtClean="0"/>
              <a:t>)</a:t>
            </a:r>
          </a:p>
          <a:p>
            <a:pPr algn="just"/>
            <a:r>
              <a:rPr lang="cs-CZ" dirty="0" smtClean="0"/>
              <a:t>časté je </a:t>
            </a:r>
            <a:r>
              <a:rPr lang="cs-CZ" b="1" dirty="0" smtClean="0"/>
              <a:t>mísení žánrů </a:t>
            </a:r>
            <a:r>
              <a:rPr lang="cs-CZ" dirty="0" smtClean="0"/>
              <a:t>(zejm. publicistických),          v současném dnešním tisku se např. vyskytují texty na pomezí různých žánrů (fejeton, glosa, sloupek); takové texty nejsou označeny žánrově, ale např. názvem </a:t>
            </a:r>
            <a:r>
              <a:rPr lang="cs-CZ" b="1" dirty="0" smtClean="0"/>
              <a:t>rubriky</a:t>
            </a:r>
          </a:p>
          <a:p>
            <a:pPr algn="just"/>
            <a:r>
              <a:rPr lang="cs-CZ" dirty="0" smtClean="0"/>
              <a:t>část badatelů (G. Osvaldová), ale i novinářů na ně zcela rezignovala…</a:t>
            </a:r>
          </a:p>
          <a:p>
            <a:pPr marL="0" indent="0" algn="just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129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ŽÁNRY ŽURNALISTIKY i. - ZPRAVODAJSTVÍ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b="1" dirty="0" smtClean="0"/>
              <a:t>zpráva</a:t>
            </a:r>
            <a:r>
              <a:rPr lang="cs-CZ" dirty="0" smtClean="0"/>
              <a:t> je základním žánrem zpravodajství</a:t>
            </a:r>
          </a:p>
          <a:p>
            <a:pPr algn="just"/>
            <a:r>
              <a:rPr lang="cs-CZ" dirty="0" smtClean="0"/>
              <a:t>žurnalisticky zpracovaná informace o něčem, co se stalo nebo stane (resp. nestalo nebo nestane)</a:t>
            </a:r>
          </a:p>
          <a:p>
            <a:pPr algn="just"/>
            <a:r>
              <a:rPr lang="cs-CZ" dirty="0" smtClean="0"/>
              <a:t>odpovídá na základní otázky (</a:t>
            </a:r>
            <a:r>
              <a:rPr lang="cs-CZ" b="1" dirty="0" smtClean="0"/>
              <a:t>kdo, co, kde, kdy</a:t>
            </a:r>
            <a:r>
              <a:rPr lang="cs-CZ" dirty="0" smtClean="0"/>
              <a:t>,     u rozšířených zpráv </a:t>
            </a:r>
            <a:r>
              <a:rPr lang="cs-CZ" b="1" dirty="0" smtClean="0"/>
              <a:t>jak</a:t>
            </a:r>
            <a:r>
              <a:rPr lang="cs-CZ" dirty="0" smtClean="0"/>
              <a:t> a </a:t>
            </a:r>
            <a:r>
              <a:rPr lang="cs-CZ" b="1" dirty="0" smtClean="0"/>
              <a:t>proč</a:t>
            </a:r>
            <a:r>
              <a:rPr lang="cs-CZ" dirty="0" smtClean="0"/>
              <a:t>)</a:t>
            </a:r>
          </a:p>
          <a:p>
            <a:pPr algn="just"/>
            <a:r>
              <a:rPr lang="cs-CZ" dirty="0" smtClean="0"/>
              <a:t>měla by být objektivní, věcná, aktuální a vyvážená, psaná neutrálně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1569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zpráv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/>
              <a:t>lze členit na zprávu </a:t>
            </a:r>
            <a:r>
              <a:rPr lang="cs-CZ" b="1" dirty="0"/>
              <a:t>seriózní</a:t>
            </a:r>
            <a:r>
              <a:rPr lang="cs-CZ" dirty="0"/>
              <a:t>, </a:t>
            </a:r>
            <a:r>
              <a:rPr lang="cs-CZ" b="1" dirty="0"/>
              <a:t>bulvární</a:t>
            </a:r>
            <a:r>
              <a:rPr lang="cs-CZ" dirty="0"/>
              <a:t> a </a:t>
            </a:r>
            <a:r>
              <a:rPr lang="cs-CZ" b="1" dirty="0" err="1" smtClean="0"/>
              <a:t>fíčrovou</a:t>
            </a:r>
            <a:endParaRPr lang="cs-CZ" b="1" dirty="0" smtClean="0"/>
          </a:p>
          <a:p>
            <a:pPr algn="just"/>
            <a:r>
              <a:rPr lang="cs-CZ" b="1" dirty="0" err="1"/>
              <a:t>f</a:t>
            </a:r>
            <a:r>
              <a:rPr lang="cs-CZ" b="1" dirty="0" err="1" smtClean="0"/>
              <a:t>eature</a:t>
            </a:r>
            <a:r>
              <a:rPr lang="cs-CZ" b="1" dirty="0" smtClean="0"/>
              <a:t> </a:t>
            </a:r>
            <a:r>
              <a:rPr lang="cs-CZ" dirty="0" smtClean="0"/>
              <a:t>– zprávy, které nejsou důležité pro věcnou informovanost, ale jsou vtipné, zajímavé a zábavné</a:t>
            </a:r>
          </a:p>
          <a:p>
            <a:pPr algn="just"/>
            <a:r>
              <a:rPr lang="cs-CZ" dirty="0" smtClean="0"/>
              <a:t>tvoří </a:t>
            </a:r>
            <a:r>
              <a:rPr lang="cs-CZ" b="1" dirty="0" smtClean="0"/>
              <a:t>přechod</a:t>
            </a:r>
            <a:r>
              <a:rPr lang="cs-CZ" dirty="0" smtClean="0"/>
              <a:t> mezi seriózní a nízce bulvární zprávou (i mezi zpravodajstvím, publicistikou a zábavou)</a:t>
            </a:r>
            <a:endParaRPr lang="cs-CZ" i="1" dirty="0"/>
          </a:p>
          <a:p>
            <a:pPr algn="just"/>
            <a:r>
              <a:rPr lang="cs-CZ" dirty="0" smtClean="0"/>
              <a:t>texty </a:t>
            </a:r>
            <a:r>
              <a:rPr lang="cs-CZ" dirty="0"/>
              <a:t>založené většinou na příběhu, zajímavé a zábavné, v současnosti </a:t>
            </a:r>
            <a:r>
              <a:rPr lang="cs-CZ" b="1" dirty="0" smtClean="0"/>
              <a:t>nejsledovanější</a:t>
            </a:r>
          </a:p>
          <a:p>
            <a:pPr algn="just"/>
            <a:r>
              <a:rPr lang="cs-CZ" dirty="0" smtClean="0"/>
              <a:t>specifické druhy zpráv viz </a:t>
            </a:r>
            <a:r>
              <a:rPr lang="cs-CZ" b="1" i="1" dirty="0" smtClean="0"/>
              <a:t>Jak vzniká zpráva</a:t>
            </a:r>
            <a:endParaRPr lang="cs-CZ" b="1" i="1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0244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zpravodajství – další žánry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oznámení</a:t>
            </a:r>
            <a:r>
              <a:rPr lang="cs-CZ" dirty="0" smtClean="0"/>
              <a:t> – informace o události, která teprve nastane; nezbytné jsou přesné informace</a:t>
            </a:r>
          </a:p>
          <a:p>
            <a:r>
              <a:rPr lang="cs-CZ" b="1" dirty="0" smtClean="0"/>
              <a:t>reportáž</a:t>
            </a:r>
            <a:r>
              <a:rPr lang="cs-CZ" dirty="0" smtClean="0"/>
              <a:t> – stojí na přechodu mezi zpravodajskými a dalšími žánry (podle míry beletrizace); přináší přímé svědectví o určité události, popisuje fakta, k nim vyjadřuje i postoje či pocity autora (bezprostředního svědka události)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08211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žánry žurnalistiky II. - publicistika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4162"/>
            <a:ext cx="8668072" cy="4683150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cs-CZ" b="1" dirty="0" smtClean="0"/>
              <a:t>úvodník, </a:t>
            </a:r>
            <a:r>
              <a:rPr lang="cs-CZ" b="1" dirty="0" err="1" smtClean="0"/>
              <a:t>editorial</a:t>
            </a:r>
            <a:endParaRPr lang="cs-CZ" b="1" dirty="0" smtClean="0"/>
          </a:p>
          <a:p>
            <a:pPr algn="just">
              <a:buFontTx/>
              <a:buChar char="-"/>
            </a:pPr>
            <a:r>
              <a:rPr lang="cs-CZ" dirty="0" smtClean="0"/>
              <a:t>druh </a:t>
            </a:r>
            <a:r>
              <a:rPr lang="cs-CZ" dirty="0"/>
              <a:t>článku zaujímající stanovisko redakce (píše jej často šéfredaktor nebo jeho zástupce), zabývá se většinou aktuálním tématem a názorem </a:t>
            </a:r>
            <a:r>
              <a:rPr lang="cs-CZ" dirty="0" smtClean="0"/>
              <a:t>redakce na něj</a:t>
            </a:r>
          </a:p>
          <a:p>
            <a:pPr algn="just">
              <a:buFontTx/>
              <a:buChar char="-"/>
            </a:pPr>
            <a:r>
              <a:rPr lang="cs-CZ" dirty="0" smtClean="0"/>
              <a:t>v časopisech zaujímá místo úvodníku </a:t>
            </a:r>
            <a:r>
              <a:rPr lang="cs-CZ" dirty="0" err="1" smtClean="0"/>
              <a:t>editorial</a:t>
            </a:r>
            <a:r>
              <a:rPr lang="cs-CZ" dirty="0" smtClean="0"/>
              <a:t> (slovo šéfredaktora o obsahu aktuálního čísla s komentářem)</a:t>
            </a:r>
            <a:endParaRPr lang="cs-CZ" dirty="0"/>
          </a:p>
          <a:p>
            <a:pPr algn="just"/>
            <a:r>
              <a:rPr lang="cs-CZ" b="1" dirty="0" smtClean="0"/>
              <a:t>sloupek</a:t>
            </a:r>
            <a:r>
              <a:rPr lang="cs-CZ" dirty="0" smtClean="0"/>
              <a:t> – krátký útvar (viz název), který se vtipně zamýšlí nad aktuálním děním</a:t>
            </a:r>
          </a:p>
          <a:p>
            <a:pPr algn="just"/>
            <a:r>
              <a:rPr lang="cs-CZ" b="1" dirty="0" smtClean="0"/>
              <a:t>kurzívka</a:t>
            </a:r>
            <a:r>
              <a:rPr lang="cs-CZ" dirty="0" smtClean="0"/>
              <a:t> – nenáročná, podobná sloupku, psaná kurzívou</a:t>
            </a:r>
          </a:p>
          <a:p>
            <a:pPr algn="just"/>
            <a:r>
              <a:rPr lang="cs-CZ" b="1" dirty="0" smtClean="0"/>
              <a:t>glosa</a:t>
            </a:r>
            <a:r>
              <a:rPr lang="cs-CZ" dirty="0" smtClean="0"/>
              <a:t> – stručná poznámka komentující již známou zprávu, může být vtipná i kritická zároveň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98556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57200"/>
            <a:ext cx="8424936" cy="739552"/>
          </a:xfrm>
        </p:spPr>
        <p:txBody>
          <a:bodyPr>
            <a:normAutofit/>
          </a:bodyPr>
          <a:lstStyle/>
          <a:p>
            <a:r>
              <a:rPr lang="cs-CZ" dirty="0" smtClean="0"/>
              <a:t>publicistika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640960" cy="4667349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b="1" dirty="0" smtClean="0"/>
              <a:t>komentář</a:t>
            </a:r>
            <a:r>
              <a:rPr lang="cs-CZ" dirty="0" smtClean="0"/>
              <a:t> – druh </a:t>
            </a:r>
            <a:r>
              <a:rPr lang="cs-CZ" dirty="0"/>
              <a:t>článku zaujímající stanovisko redakce (píše jej často šéfredaktor nebo jeho zástupce), zabývá se většinou aktuálním tématem a názorem </a:t>
            </a:r>
            <a:r>
              <a:rPr lang="cs-CZ" dirty="0" smtClean="0"/>
              <a:t>redakce</a:t>
            </a:r>
          </a:p>
          <a:p>
            <a:pPr algn="just"/>
            <a:r>
              <a:rPr lang="cs-CZ" b="1" dirty="0" smtClean="0"/>
              <a:t>publicistická reportáž </a:t>
            </a:r>
            <a:r>
              <a:rPr lang="cs-CZ" dirty="0" smtClean="0"/>
              <a:t>– cílem je seznámit adresáta s reáliemi určité oblasti od politických událostí přes kulturní akce až po cestování</a:t>
            </a:r>
          </a:p>
          <a:p>
            <a:pPr algn="just"/>
            <a:r>
              <a:rPr lang="cs-CZ" b="1" dirty="0" smtClean="0"/>
              <a:t>story (</a:t>
            </a:r>
            <a:r>
              <a:rPr lang="cs-CZ" b="1" dirty="0" err="1" smtClean="0"/>
              <a:t>žurn</a:t>
            </a:r>
            <a:r>
              <a:rPr lang="cs-CZ" b="1" dirty="0" smtClean="0"/>
              <a:t>. příběh) </a:t>
            </a:r>
            <a:r>
              <a:rPr lang="cs-CZ" dirty="0" smtClean="0"/>
              <a:t>– žánr tzv. nové žurnalistiky, příběh někoho, kdo je něčím výjimečný (zážitkem, dovednostmi), je psán v přít. čase, mimo citaci dotyčné osoby neobsahuje další zdroje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6151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publicistika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4162"/>
            <a:ext cx="8740080" cy="4611142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cs-CZ" b="1" dirty="0" smtClean="0"/>
              <a:t>rozhovor</a:t>
            </a:r>
            <a:endParaRPr lang="cs-CZ" b="1" dirty="0"/>
          </a:p>
          <a:p>
            <a:pPr algn="just"/>
            <a:r>
              <a:rPr lang="cs-CZ" b="1" dirty="0"/>
              <a:t>anketa</a:t>
            </a:r>
          </a:p>
          <a:p>
            <a:pPr algn="just"/>
            <a:r>
              <a:rPr lang="cs-CZ" b="1" dirty="0" smtClean="0"/>
              <a:t>polemika</a:t>
            </a:r>
            <a:r>
              <a:rPr lang="cs-CZ" dirty="0" smtClean="0"/>
              <a:t> – středně dlouhá nesouhlasná reakce na veřejně prezentovaný názor, má se vztahovat k věci, nikoli k osobě </a:t>
            </a:r>
            <a:endParaRPr lang="cs-CZ" dirty="0"/>
          </a:p>
          <a:p>
            <a:pPr algn="just"/>
            <a:r>
              <a:rPr lang="cs-CZ" b="1" dirty="0" smtClean="0"/>
              <a:t>recenze</a:t>
            </a:r>
            <a:r>
              <a:rPr lang="cs-CZ" dirty="0" smtClean="0"/>
              <a:t> – hodnotí (umělecké) dílo nebo událost, určená širší veřejnosti, součástí je stanovisko ke kvalitě posuzovaného díla a příp. doporučení </a:t>
            </a:r>
            <a:endParaRPr lang="cs-CZ" dirty="0"/>
          </a:p>
          <a:p>
            <a:pPr algn="just"/>
            <a:r>
              <a:rPr lang="cs-CZ" b="1" dirty="0" smtClean="0"/>
              <a:t>kritika</a:t>
            </a:r>
            <a:r>
              <a:rPr lang="cs-CZ" dirty="0" smtClean="0"/>
              <a:t> – podobné zaměření, ale obsáhlejší a určená odborníkům (zejm. v odborných časopisech)</a:t>
            </a:r>
          </a:p>
          <a:p>
            <a:pPr marL="0" indent="0" algn="just">
              <a:buNone/>
            </a:pPr>
            <a:r>
              <a:rPr lang="cs-CZ" i="1" dirty="0" smtClean="0"/>
              <a:t>(dále např. úvaha, medailon, pamflet, debata, projev)</a:t>
            </a:r>
            <a:endParaRPr lang="cs-CZ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4891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žánry žurnalistiky </a:t>
            </a:r>
            <a:r>
              <a:rPr lang="cs-CZ" dirty="0" err="1" smtClean="0"/>
              <a:t>iii</a:t>
            </a:r>
            <a:r>
              <a:rPr lang="cs-CZ" dirty="0" smtClean="0"/>
              <a:t>. - beletristické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b="1" dirty="0" smtClean="0"/>
              <a:t>glosa, sloupek, kurzív(k)a </a:t>
            </a:r>
            <a:r>
              <a:rPr lang="cs-CZ" dirty="0" smtClean="0"/>
              <a:t>– rysy publicistiky i beletrie (někdy označeny jako kurzíva fejetony, glosy, sloupky apod. vysázené šikmým písmem)</a:t>
            </a:r>
          </a:p>
          <a:p>
            <a:pPr algn="just"/>
            <a:r>
              <a:rPr lang="cs-CZ" b="1" dirty="0" smtClean="0"/>
              <a:t>fejeton</a:t>
            </a:r>
            <a:r>
              <a:rPr lang="cs-CZ" dirty="0" smtClean="0"/>
              <a:t> – oproti minulosti kratší rozsah, vyjadřuje se nepřímo (obrazně, umělecky, emotivně)             k aktuálním otázkám, zakončen pointou</a:t>
            </a:r>
          </a:p>
          <a:p>
            <a:pPr algn="just"/>
            <a:r>
              <a:rPr lang="cs-CZ" b="1" dirty="0" smtClean="0"/>
              <a:t>beletristická (umělecká) reportáž</a:t>
            </a:r>
          </a:p>
          <a:p>
            <a:pPr algn="just"/>
            <a:r>
              <a:rPr lang="cs-CZ" i="1" dirty="0" smtClean="0"/>
              <a:t>kulturní rubrika </a:t>
            </a:r>
            <a:r>
              <a:rPr lang="cs-CZ" dirty="0" smtClean="0"/>
              <a:t>může obsahovat i např. </a:t>
            </a:r>
            <a:r>
              <a:rPr lang="cs-CZ" b="1" dirty="0" smtClean="0"/>
              <a:t>básně, povídky, kresby, umělecké fotografie, eseje, …</a:t>
            </a:r>
          </a:p>
          <a:p>
            <a:pPr algn="just"/>
            <a:r>
              <a:rPr lang="cs-CZ" i="1" dirty="0" smtClean="0"/>
              <a:t>kulturní vysílání </a:t>
            </a:r>
            <a:r>
              <a:rPr lang="cs-CZ" dirty="0" smtClean="0"/>
              <a:t>může obsahovat i celé umělecké pořady (film, drama, rozhlasová hra)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5526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žánry žurnalistiky IV. - NAUČNÉ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poradny</a:t>
            </a:r>
            <a:r>
              <a:rPr lang="cs-CZ" dirty="0" smtClean="0"/>
              <a:t> jako rubrika v časopise nebo vysílání</a:t>
            </a:r>
          </a:p>
          <a:p>
            <a:pPr marL="0" indent="0">
              <a:buNone/>
            </a:pPr>
            <a:r>
              <a:rPr lang="cs-CZ" dirty="0" smtClean="0"/>
              <a:t>   (např. právní či daňová poradna)</a:t>
            </a:r>
          </a:p>
          <a:p>
            <a:r>
              <a:rPr lang="cs-CZ" b="1" dirty="0" smtClean="0"/>
              <a:t>vzdělávací </a:t>
            </a:r>
            <a:r>
              <a:rPr lang="cs-CZ" dirty="0" smtClean="0"/>
              <a:t>pořady</a:t>
            </a:r>
          </a:p>
          <a:p>
            <a:r>
              <a:rPr lang="cs-CZ" dirty="0" smtClean="0"/>
              <a:t>typické pro odborný tisk (profesní i zájmový)</a:t>
            </a:r>
          </a:p>
          <a:p>
            <a:r>
              <a:rPr lang="cs-CZ" b="1" dirty="0" smtClean="0"/>
              <a:t>spotřebitelské</a:t>
            </a:r>
            <a:r>
              <a:rPr lang="cs-CZ" dirty="0" smtClean="0"/>
              <a:t> </a:t>
            </a:r>
            <a:r>
              <a:rPr lang="cs-CZ" b="1" dirty="0"/>
              <a:t>testy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52757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žánry žurnalistiky V. - zábavní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filmy, seriály</a:t>
            </a:r>
            <a:r>
              <a:rPr lang="cs-CZ" dirty="0" smtClean="0"/>
              <a:t>, sitkomy, telenovely, talk-show, reality show, koncerty, zejm. v komerčních TV</a:t>
            </a:r>
          </a:p>
          <a:p>
            <a:r>
              <a:rPr lang="cs-CZ" b="1" dirty="0" smtClean="0"/>
              <a:t>populární hudba </a:t>
            </a:r>
            <a:r>
              <a:rPr lang="cs-CZ" dirty="0" smtClean="0"/>
              <a:t>jako hlavní náplň soukromých rozhlasových stanic (prokládáno telefonáty, soutěžemi apod.)</a:t>
            </a:r>
          </a:p>
          <a:p>
            <a:r>
              <a:rPr lang="cs-CZ" b="1" dirty="0" smtClean="0"/>
              <a:t>křížovky, sudoku, horoskopy, citáty, soutěže</a:t>
            </a:r>
            <a:r>
              <a:rPr lang="cs-CZ" dirty="0" smtClean="0"/>
              <a:t> apod. (často spojené s podporou prodeje)</a:t>
            </a:r>
          </a:p>
          <a:p>
            <a:r>
              <a:rPr lang="cs-CZ" b="1" dirty="0" smtClean="0"/>
              <a:t>komiksy, karikatury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18568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zamyšlení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1"/>
            <a:ext cx="8686800" cy="3888431"/>
          </a:xfrm>
        </p:spPr>
        <p:txBody>
          <a:bodyPr/>
          <a:lstStyle/>
          <a:p>
            <a:pPr marL="0" indent="0" algn="just">
              <a:buNone/>
            </a:pPr>
            <a:r>
              <a:rPr lang="cs-CZ" b="1" i="1" dirty="0" smtClean="0"/>
              <a:t>„Vlastníci soukromého rádia prodávají své posluchače výrobcům zboží. Čím více lidí poslouchá jejich rádio, tím více dostanou zaplaceno za reklamy. Soukromé rádio je obal na reklamní spot.“</a:t>
            </a:r>
            <a:r>
              <a:rPr lang="cs-CZ" b="1" i="1" baseline="30000" dirty="0"/>
              <a:t>1</a:t>
            </a:r>
          </a:p>
          <a:p>
            <a:pPr marL="0" indent="0" algn="just">
              <a:buNone/>
            </a:pPr>
            <a:endParaRPr lang="cs-CZ" b="1" i="1" dirty="0" smtClean="0"/>
          </a:p>
          <a:p>
            <a:pPr marL="0" indent="0" algn="r">
              <a:buNone/>
            </a:pPr>
            <a:r>
              <a:rPr lang="cs-CZ" dirty="0" smtClean="0"/>
              <a:t>Ivan Hoffman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66129" y="5916913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aseline="30000" dirty="0"/>
              <a:t>1</a:t>
            </a:r>
            <a:r>
              <a:rPr lang="cs-CZ" dirty="0"/>
              <a:t> </a:t>
            </a:r>
            <a:r>
              <a:rPr lang="cs-CZ" dirty="0" smtClean="0"/>
              <a:t>BARTOŠEK,  </a:t>
            </a:r>
            <a:r>
              <a:rPr lang="cs-CZ" dirty="0"/>
              <a:t>J</a:t>
            </a:r>
            <a:r>
              <a:rPr lang="cs-CZ" dirty="0" smtClean="0"/>
              <a:t>. – </a:t>
            </a:r>
            <a:r>
              <a:rPr lang="cs-CZ" dirty="0"/>
              <a:t>DAŇKOVÁ, H. </a:t>
            </a:r>
            <a:r>
              <a:rPr lang="cs-CZ" i="1" dirty="0"/>
              <a:t>Žurnalistika a škola: příručka pro učitele mediální výchovy.</a:t>
            </a:r>
            <a:r>
              <a:rPr lang="cs-CZ" dirty="0"/>
              <a:t> 2. vyd. Frýdek-Místek : Václav Daněk, </a:t>
            </a:r>
            <a:r>
              <a:rPr lang="cs-CZ" dirty="0" smtClean="0"/>
              <a:t>2010. ISBN </a:t>
            </a:r>
            <a:r>
              <a:rPr lang="cs-CZ" dirty="0"/>
              <a:t>80-85947-67-6, s. </a:t>
            </a:r>
            <a:r>
              <a:rPr lang="cs-CZ" dirty="0" smtClean="0"/>
              <a:t>57.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7621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424936" cy="5472608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2000" dirty="0" smtClean="0"/>
              <a:t>BARTOŠEK, J. – DAŇKOVÁ, H. </a:t>
            </a:r>
            <a:r>
              <a:rPr lang="cs-CZ" sz="2000" i="1" dirty="0"/>
              <a:t>Žurnalistika a </a:t>
            </a:r>
            <a:r>
              <a:rPr lang="cs-CZ" sz="2000" i="1" dirty="0" smtClean="0"/>
              <a:t>škola: </a:t>
            </a:r>
            <a:r>
              <a:rPr lang="cs-CZ" sz="2000" i="1" dirty="0"/>
              <a:t>p</a:t>
            </a:r>
            <a:r>
              <a:rPr lang="cs-CZ" sz="2000" i="1" dirty="0" smtClean="0"/>
              <a:t>říručka </a:t>
            </a:r>
            <a:r>
              <a:rPr lang="cs-CZ" sz="2000" i="1" dirty="0"/>
              <a:t>pro učitele mediální výchovy.</a:t>
            </a:r>
            <a:r>
              <a:rPr lang="cs-CZ" sz="2000" dirty="0"/>
              <a:t> </a:t>
            </a:r>
            <a:r>
              <a:rPr lang="cs-CZ" sz="2000" dirty="0" smtClean="0"/>
              <a:t>2. vyd. Frýdek-Místek : </a:t>
            </a:r>
            <a:r>
              <a:rPr lang="cs-CZ" sz="2000" dirty="0"/>
              <a:t>Václav Daněk, 2010, 207 s. ISBN 978-80-254-6459-5. </a:t>
            </a:r>
            <a:endParaRPr lang="cs-CZ" sz="2000" dirty="0" smtClean="0"/>
          </a:p>
          <a:p>
            <a:pPr algn="just"/>
            <a:r>
              <a:rPr lang="cs-CZ" sz="2000" dirty="0" smtClean="0"/>
              <a:t>BURTON</a:t>
            </a:r>
            <a:r>
              <a:rPr lang="cs-CZ" sz="2000" dirty="0"/>
              <a:t>, G. – JIRÁK,  J. </a:t>
            </a:r>
            <a:r>
              <a:rPr lang="cs-CZ" sz="2000" i="1" dirty="0"/>
              <a:t>Úvod do studia médií. </a:t>
            </a:r>
            <a:r>
              <a:rPr lang="cs-CZ" sz="2000" dirty="0"/>
              <a:t>1. </a:t>
            </a:r>
            <a:r>
              <a:rPr lang="cs-CZ" sz="2000" dirty="0" smtClean="0"/>
              <a:t>vyd. </a:t>
            </a:r>
            <a:r>
              <a:rPr lang="cs-CZ" sz="2000" dirty="0"/>
              <a:t>Brno : </a:t>
            </a:r>
            <a:r>
              <a:rPr lang="cs-CZ" sz="2000" dirty="0" err="1"/>
              <a:t>Barrister</a:t>
            </a:r>
            <a:r>
              <a:rPr lang="cs-CZ" sz="2000" dirty="0"/>
              <a:t> &amp; </a:t>
            </a:r>
            <a:r>
              <a:rPr lang="cs-CZ" sz="2000" dirty="0" err="1"/>
              <a:t>Principal</a:t>
            </a:r>
            <a:r>
              <a:rPr lang="cs-CZ" sz="2000" dirty="0"/>
              <a:t>, </a:t>
            </a:r>
            <a:r>
              <a:rPr lang="cs-CZ" sz="2000" dirty="0" smtClean="0"/>
              <a:t>2003, 392 s. ISBN 80-85947-67-6.</a:t>
            </a:r>
          </a:p>
          <a:p>
            <a:pPr algn="just"/>
            <a:r>
              <a:rPr lang="cs-CZ" sz="2000" dirty="0"/>
              <a:t>ČECHOVÁ, </a:t>
            </a:r>
            <a:r>
              <a:rPr lang="cs-CZ" sz="2000" dirty="0" smtClean="0"/>
              <a:t>M. </a:t>
            </a:r>
            <a:r>
              <a:rPr lang="cs-CZ" sz="2000" i="1" dirty="0"/>
              <a:t>Současná česká stylistika</a:t>
            </a:r>
            <a:r>
              <a:rPr lang="cs-CZ" sz="2000" dirty="0"/>
              <a:t>. </a:t>
            </a:r>
            <a:r>
              <a:rPr lang="cs-CZ" sz="2000" dirty="0" smtClean="0"/>
              <a:t>1</a:t>
            </a:r>
            <a:r>
              <a:rPr lang="cs-CZ" sz="2000" dirty="0"/>
              <a:t>. </a:t>
            </a:r>
            <a:r>
              <a:rPr lang="cs-CZ" sz="2000" dirty="0" smtClean="0"/>
              <a:t>vyd. Praha : </a:t>
            </a:r>
            <a:r>
              <a:rPr lang="cs-CZ" sz="2000" dirty="0"/>
              <a:t>ISV, 2003, 342 s. ISBN 80-86642-00-3.</a:t>
            </a:r>
            <a:endParaRPr lang="cs-CZ" sz="2000" dirty="0" smtClean="0"/>
          </a:p>
          <a:p>
            <a:pPr algn="just"/>
            <a:r>
              <a:rPr lang="cs-CZ" sz="2000" dirty="0" smtClean="0"/>
              <a:t>KOL. </a:t>
            </a:r>
            <a:r>
              <a:rPr lang="cs-CZ" sz="2000" smtClean="0"/>
              <a:t>AUTORŮ </a:t>
            </a:r>
            <a:r>
              <a:rPr lang="cs-CZ" sz="2000" i="1" dirty="0" smtClean="0"/>
              <a:t>Metodická příručka mediální výchovy. </a:t>
            </a:r>
            <a:r>
              <a:rPr lang="cs-CZ" sz="2000" dirty="0" smtClean="0"/>
              <a:t>1. vyd. Vydalo Centrum Vysočina v rámci projektu Centrum mediální výchovy, tisk </a:t>
            </a:r>
            <a:r>
              <a:rPr lang="cs-CZ" sz="2000" dirty="0" err="1" smtClean="0"/>
              <a:t>Pross</a:t>
            </a:r>
            <a:r>
              <a:rPr lang="cs-CZ" sz="2000" dirty="0" smtClean="0"/>
              <a:t> reklama, 2012, 149 s.</a:t>
            </a:r>
          </a:p>
          <a:p>
            <a:pPr algn="just"/>
            <a:r>
              <a:rPr lang="cs-CZ" sz="2000" dirty="0"/>
              <a:t>KOSTEČKA, </a:t>
            </a:r>
            <a:r>
              <a:rPr lang="cs-CZ" sz="2000" dirty="0" smtClean="0"/>
              <a:t>J. </a:t>
            </a:r>
            <a:r>
              <a:rPr lang="cs-CZ" sz="2000" i="1" dirty="0"/>
              <a:t>Český jazyk pro 2. ročník gymnázií</a:t>
            </a:r>
            <a:r>
              <a:rPr lang="cs-CZ" sz="2000" dirty="0"/>
              <a:t>. 1. vyd. </a:t>
            </a:r>
            <a:r>
              <a:rPr lang="cs-CZ" sz="2000" dirty="0" smtClean="0"/>
              <a:t>Praha : </a:t>
            </a:r>
            <a:r>
              <a:rPr lang="cs-CZ" sz="2000" dirty="0"/>
              <a:t>SPN - pedagogické nakladatelství, 2001, 243 s. ISBN 80-7235-155-9.</a:t>
            </a:r>
            <a:endParaRPr lang="cs-CZ" sz="2000" dirty="0" smtClean="0"/>
          </a:p>
          <a:p>
            <a:pPr algn="just"/>
            <a:r>
              <a:rPr lang="cs-CZ" sz="2000" dirty="0" smtClean="0"/>
              <a:t>LABISCHOVÁ, D. </a:t>
            </a:r>
            <a:r>
              <a:rPr lang="cs-CZ" sz="2000" i="1" dirty="0" smtClean="0"/>
              <a:t>Didaktika mediální </a:t>
            </a:r>
            <a:r>
              <a:rPr lang="cs-CZ" sz="2000" i="1" dirty="0"/>
              <a:t>výchovy.</a:t>
            </a:r>
            <a:r>
              <a:rPr lang="cs-CZ" sz="2000" dirty="0"/>
              <a:t> </a:t>
            </a:r>
            <a:r>
              <a:rPr lang="cs-CZ" sz="2000" dirty="0" smtClean="0"/>
              <a:t>1. vyd. Ostrava : </a:t>
            </a:r>
            <a:r>
              <a:rPr lang="cs-CZ" sz="2000" dirty="0"/>
              <a:t>Ostravská univerzita v Ostravě, 2011, 121 s. ISBN 978-80-7464-026-1. </a:t>
            </a:r>
            <a:endParaRPr lang="cs-CZ" sz="2000" dirty="0" smtClean="0"/>
          </a:p>
          <a:p>
            <a:pPr algn="just"/>
            <a:r>
              <a:rPr lang="cs-CZ" sz="2000" dirty="0"/>
              <a:t>MINÁŘOVÁ, E. Informativní a persvazivní funkce jako konstituující faktor projevu. Funkční styl publicistický. In </a:t>
            </a:r>
            <a:r>
              <a:rPr lang="cs-CZ" sz="2000" i="1" dirty="0"/>
              <a:t>ČECHOVÁ, M. - KRČMOVÁ, M. - MINÁŘOVÁ, E. Současná stylistika</a:t>
            </a:r>
            <a:r>
              <a:rPr lang="cs-CZ" sz="2000" dirty="0"/>
              <a:t>. 1. vyd. Praha : Nakladatelství Lidové noviny, 2008. s. 244-283, 40 s. Jazykověda a literární věda. ISBN 978-80-7106-961-4</a:t>
            </a:r>
            <a:r>
              <a:rPr lang="cs-CZ" sz="2000" dirty="0" smtClean="0"/>
              <a:t>.</a:t>
            </a:r>
          </a:p>
          <a:p>
            <a:pPr algn="just"/>
            <a:r>
              <a:rPr lang="cs-CZ" sz="2000" dirty="0" smtClean="0"/>
              <a:t>NIKLESOVÁ, E. </a:t>
            </a:r>
            <a:r>
              <a:rPr lang="cs-CZ" sz="2000" i="1" dirty="0" smtClean="0"/>
              <a:t>Teorie a východiska současné mediální </a:t>
            </a:r>
            <a:r>
              <a:rPr lang="cs-CZ" sz="2000" i="1" dirty="0"/>
              <a:t>výchovy. </a:t>
            </a:r>
            <a:r>
              <a:rPr lang="cs-CZ" sz="2000" dirty="0" smtClean="0"/>
              <a:t>1. vyd. České Budějovice : </a:t>
            </a:r>
            <a:r>
              <a:rPr lang="cs-CZ" sz="2000" dirty="0"/>
              <a:t>Pedagogická fakulta Jihočeské univerzity v Českých Budějovicích, 2007, 140 s. ISBN 978-80-7040-995-4. </a:t>
            </a:r>
            <a:endParaRPr lang="cs-CZ" sz="2000" dirty="0" smtClean="0"/>
          </a:p>
          <a:p>
            <a:pPr algn="just"/>
            <a:r>
              <a:rPr lang="cs-CZ" sz="2000" dirty="0" smtClean="0"/>
              <a:t>NIKLESOVÁ, E. – BÍNA, D. </a:t>
            </a:r>
            <a:r>
              <a:rPr lang="cs-CZ" sz="2000" i="1" dirty="0" smtClean="0"/>
              <a:t>Mediální gramotnost a mediální výchova</a:t>
            </a:r>
            <a:r>
              <a:rPr lang="cs-CZ" sz="2000" dirty="0" smtClean="0"/>
              <a:t>: </a:t>
            </a:r>
            <a:r>
              <a:rPr lang="cs-CZ" sz="2000" i="1" dirty="0"/>
              <a:t>studijní texty</a:t>
            </a:r>
            <a:r>
              <a:rPr lang="cs-CZ" sz="2000" dirty="0"/>
              <a:t>. 1. vyd. České </a:t>
            </a:r>
            <a:r>
              <a:rPr lang="cs-CZ" sz="2000" dirty="0" smtClean="0"/>
              <a:t>Budějovice : </a:t>
            </a:r>
            <a:r>
              <a:rPr lang="cs-CZ" sz="2000" dirty="0"/>
              <a:t>Vlastimil Johanus, 2010, 86 s. ISBN 978-80-904247-6-0. </a:t>
            </a:r>
            <a:endParaRPr lang="cs-CZ" sz="2000" dirty="0" smtClean="0"/>
          </a:p>
          <a:p>
            <a:pPr algn="just"/>
            <a:r>
              <a:rPr lang="cs-CZ" sz="2000" dirty="0"/>
              <a:t>MCQUAIL, </a:t>
            </a:r>
            <a:r>
              <a:rPr lang="cs-CZ" sz="2000" dirty="0" smtClean="0"/>
              <a:t>D. </a:t>
            </a:r>
            <a:r>
              <a:rPr lang="cs-CZ" sz="2000" i="1" dirty="0"/>
              <a:t>Úvod do teorie masové komunikace</a:t>
            </a:r>
            <a:r>
              <a:rPr lang="cs-CZ" sz="2000" dirty="0"/>
              <a:t>. </a:t>
            </a:r>
            <a:r>
              <a:rPr lang="cs-CZ" sz="2000" dirty="0" smtClean="0"/>
              <a:t>2. vyd. Praha : </a:t>
            </a:r>
            <a:r>
              <a:rPr lang="cs-CZ" sz="2000" dirty="0"/>
              <a:t>Portál, </a:t>
            </a:r>
            <a:r>
              <a:rPr lang="cs-CZ" sz="2000" dirty="0" smtClean="0"/>
              <a:t>2002, </a:t>
            </a:r>
            <a:r>
              <a:rPr lang="cs-CZ" sz="2000" dirty="0"/>
              <a:t>447 s. ISBN 80-7178-714-0.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1745</TotalTime>
  <Words>1459</Words>
  <Application>Microsoft Office PowerPoint</Application>
  <PresentationFormat>Předvádění na obrazovce (4:3)</PresentationFormat>
  <Paragraphs>133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Prezentace aplikace PowerPoint</vt:lpstr>
      <vt:lpstr>žurnalistika a její žánry</vt:lpstr>
      <vt:lpstr>ŽURNALISTIKA</vt:lpstr>
      <vt:lpstr>rysy žurnalistiky</vt:lpstr>
      <vt:lpstr>členění žurnalistiky podle zdrojů</vt:lpstr>
      <vt:lpstr>členění žurnalistiky podle funkce</vt:lpstr>
      <vt:lpstr>žurnalistický vs. publicistický styl</vt:lpstr>
      <vt:lpstr>žurnalistické žánry</vt:lpstr>
      <vt:lpstr>ŽÁNRY ŽURNALISTIKY i. - ZPRAVODAJSTVÍ</vt:lpstr>
      <vt:lpstr>Druhy zpráv</vt:lpstr>
      <vt:lpstr>zpravodajství – další žánry</vt:lpstr>
      <vt:lpstr>žánry žurnalistiky II. - publicistika</vt:lpstr>
      <vt:lpstr>publicistika - pokračování</vt:lpstr>
      <vt:lpstr>publicistika - pokračování</vt:lpstr>
      <vt:lpstr>žánry žurnalistiky iii. - beletristické</vt:lpstr>
      <vt:lpstr>žánry žurnalistiky IV. - NAUČNÉ</vt:lpstr>
      <vt:lpstr>žánry žurnalistiky V. - zábavní</vt:lpstr>
      <vt:lpstr>k zamyšlení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106</cp:revision>
  <dcterms:created xsi:type="dcterms:W3CDTF">2012-12-23T08:55:19Z</dcterms:created>
  <dcterms:modified xsi:type="dcterms:W3CDTF">2014-03-17T20:31:35Z</dcterms:modified>
</cp:coreProperties>
</file>