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7" r:id="rId2"/>
    <p:sldId id="256" r:id="rId3"/>
    <p:sldId id="259" r:id="rId4"/>
    <p:sldId id="260" r:id="rId5"/>
    <p:sldId id="275" r:id="rId6"/>
    <p:sldId id="276" r:id="rId7"/>
    <p:sldId id="278" r:id="rId8"/>
    <p:sldId id="277" r:id="rId9"/>
    <p:sldId id="279" r:id="rId10"/>
    <p:sldId id="280" r:id="rId11"/>
    <p:sldId id="281" r:id="rId12"/>
    <p:sldId id="285" r:id="rId13"/>
    <p:sldId id="286" r:id="rId14"/>
    <p:sldId id="287" r:id="rId15"/>
    <p:sldId id="282" r:id="rId16"/>
    <p:sldId id="284" r:id="rId17"/>
    <p:sldId id="283" r:id="rId18"/>
    <p:sldId id="271" r:id="rId19"/>
    <p:sldId id="25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6906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7141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2BE2F-288D-4003-A2C1-3CAB670D30A0}" type="datetime1">
              <a:rPr lang="cs-CZ" smtClean="0"/>
              <a:t>17.3.2014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2B338-FB4C-448F-B4BB-4AEF0B55A44B}" type="datetime1">
              <a:rPr lang="cs-CZ" smtClean="0"/>
              <a:t>17.3.2014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F1B4E-26FF-4533-B467-918DBFF868A6}" type="datetime1">
              <a:rPr lang="cs-CZ" smtClean="0"/>
              <a:t>17.3.2014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4DF1C-796B-4E11-861D-BD62624CFEFB}" type="datetime1">
              <a:rPr lang="cs-CZ" smtClean="0"/>
              <a:t>17.3.2014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B55A8-C0A6-4DD7-93BD-442F69D4E00B}" type="datetime1">
              <a:rPr lang="cs-CZ" smtClean="0"/>
              <a:t>17.3.2014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84F4-3C0B-43D7-87ED-5CD29DDC2D3D}" type="datetime1">
              <a:rPr lang="cs-CZ" smtClean="0"/>
              <a:t>17.3.2014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51CFE-9E35-427C-9948-6ADD41D6260E}" type="datetime1">
              <a:rPr lang="cs-CZ" smtClean="0"/>
              <a:t>17.3.2014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A69A0-1BA0-4A06-ACED-FA51917F8A26}" type="datetime1">
              <a:rPr lang="cs-CZ" smtClean="0"/>
              <a:t>17.3.2014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B0D61-E6C1-4720-AFC6-E577FD3A032F}" type="datetime1">
              <a:rPr lang="cs-CZ" smtClean="0"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61729-93BF-499E-B83A-EE45AA8A28A7}" type="datetime1">
              <a:rPr lang="cs-CZ" smtClean="0"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B8ACF-5A14-4C03-BFC7-10F35FB3267D}" type="datetime1">
              <a:rPr lang="cs-CZ" smtClean="0"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74BAA16-0E9B-4FC1-BDE1-C684A98B98CA}" type="datetime1">
              <a:rPr lang="cs-CZ" smtClean="0"/>
              <a:t>17.3.2014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255769"/>
              </p:ext>
            </p:extLst>
          </p:nvPr>
        </p:nvGraphicFramePr>
        <p:xfrm>
          <a:off x="179512" y="1676044"/>
          <a:ext cx="8352928" cy="477728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83180"/>
                <a:gridCol w="6069748"/>
              </a:tblGrid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Šablona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Helena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Průžová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styl žurnalistiky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VY_32_INOVACE_7.1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.5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31.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8.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 jazyk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literatura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Mediální výchova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Výstup 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Mediální produkty a jejich významy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96526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přináší přehled o stylu mediálních sdělení a zabývá se  zejména jejich kompozicí a jazykovou charakteristikou.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5832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slouží jako podpůrný materiál pro výklad učitele, ale je vhodná také k samostudiu pro žáky. 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kern="1200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se osvědčil, přispěl ke zkvalitnění výuky.</a:t>
                      </a:r>
                    </a:p>
                  </a:txBody>
                  <a:tcPr marL="68580" marR="68580" marT="0" marB="0"/>
                </a:tc>
              </a:tr>
              <a:tr h="503207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jazyková, stylová a kompoziční výstavba žurnalistických sdělení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styl žurnalistických sdělení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styl = výběr jazykových prostředků pro konkrétní komunikaci, proniká všemi jazykovými rovinami</a:t>
            </a:r>
          </a:p>
          <a:p>
            <a:r>
              <a:rPr lang="cs-CZ" dirty="0" smtClean="0"/>
              <a:t>je ovlivňován slohotvornými činiteli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ovlivňuje styl žurnalistiky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objektivní slohotvorní činitelé:</a:t>
            </a:r>
          </a:p>
          <a:p>
            <a:pPr>
              <a:buFontTx/>
              <a:buChar char="-"/>
            </a:pPr>
            <a:r>
              <a:rPr lang="cs-CZ" dirty="0" smtClean="0"/>
              <a:t>funkce sdělení</a:t>
            </a:r>
          </a:p>
          <a:p>
            <a:pPr>
              <a:buFontTx/>
              <a:buChar char="-"/>
            </a:pPr>
            <a:r>
              <a:rPr lang="cs-CZ" dirty="0" smtClean="0"/>
              <a:t>připravenost nebo nepřipravenost</a:t>
            </a:r>
          </a:p>
          <a:p>
            <a:pPr>
              <a:buFontTx/>
              <a:buChar char="-"/>
            </a:pPr>
            <a:r>
              <a:rPr lang="cs-CZ" dirty="0" smtClean="0"/>
              <a:t>prostředí (soukromé – veřejné)</a:t>
            </a:r>
          </a:p>
          <a:p>
            <a:pPr>
              <a:buFontTx/>
              <a:buChar char="-"/>
            </a:pPr>
            <a:r>
              <a:rPr lang="cs-CZ" dirty="0" smtClean="0"/>
              <a:t>jazyková forma (mluvenost – psanost)</a:t>
            </a:r>
          </a:p>
          <a:p>
            <a:pPr>
              <a:buFontTx/>
              <a:buChar char="-"/>
            </a:pPr>
            <a:r>
              <a:rPr lang="cs-CZ" dirty="0" smtClean="0"/>
              <a:t>vztah k tématu (vážný, humorný, ironický, …)</a:t>
            </a:r>
          </a:p>
          <a:p>
            <a:pPr>
              <a:buFontTx/>
              <a:buChar char="-"/>
            </a:pPr>
            <a:r>
              <a:rPr lang="cs-CZ" dirty="0" smtClean="0"/>
              <a:t>přítomnost adresáta a jeho interakce</a:t>
            </a:r>
          </a:p>
          <a:p>
            <a:pPr marL="0" indent="0">
              <a:buNone/>
            </a:pPr>
            <a:r>
              <a:rPr lang="cs-CZ" dirty="0" smtClean="0"/>
              <a:t>    (monologičnost – dialogičnost)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ovlivňuje styl žurnalistiky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subjektivní slohotvorní činitelé:</a:t>
            </a:r>
          </a:p>
          <a:p>
            <a:pPr>
              <a:buFontTx/>
              <a:buChar char="-"/>
            </a:pPr>
            <a:r>
              <a:rPr lang="cs-CZ" dirty="0" smtClean="0"/>
              <a:t>osobnost autora sdělení, jeho nálada</a:t>
            </a:r>
          </a:p>
          <a:p>
            <a:pPr>
              <a:buFontTx/>
              <a:buChar char="-"/>
            </a:pPr>
            <a:r>
              <a:rPr lang="cs-CZ" dirty="0" smtClean="0"/>
              <a:t>vzdělání a intelekt</a:t>
            </a:r>
          </a:p>
          <a:p>
            <a:pPr>
              <a:buFontTx/>
              <a:buChar char="-"/>
            </a:pPr>
            <a:r>
              <a:rPr lang="cs-CZ" dirty="0" smtClean="0"/>
              <a:t>věk a pohlaví, tělesný stav</a:t>
            </a:r>
          </a:p>
          <a:p>
            <a:pPr>
              <a:buFontTx/>
              <a:buChar char="-"/>
            </a:pPr>
            <a:r>
              <a:rPr lang="cs-CZ" dirty="0" smtClean="0"/>
              <a:t>sociální role </a:t>
            </a:r>
          </a:p>
          <a:p>
            <a:pPr>
              <a:buFontTx/>
              <a:buChar char="-"/>
            </a:pPr>
            <a:r>
              <a:rPr lang="cs-CZ" dirty="0" smtClean="0"/>
              <a:t>komunikační záměr </a:t>
            </a:r>
          </a:p>
          <a:p>
            <a:pPr>
              <a:buFontTx/>
              <a:buChar char="-"/>
            </a:pPr>
            <a:r>
              <a:rPr lang="cs-CZ" dirty="0" smtClean="0"/>
              <a:t>vyjadřovací dovednosti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3447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ovlivňuje styl žurnalistiky III.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cs-CZ" b="1" dirty="0" smtClean="0"/>
              <a:t>tlak profese jako specifický faktor:</a:t>
            </a:r>
          </a:p>
          <a:p>
            <a:pPr algn="just">
              <a:buFontTx/>
              <a:buChar char="-"/>
            </a:pPr>
            <a:r>
              <a:rPr lang="cs-CZ" dirty="0" smtClean="0"/>
              <a:t>časová tíseň při přípravě textu (práce na něm, nutnost úprav, mnohdy těsně před uzávěrkou)</a:t>
            </a:r>
          </a:p>
          <a:p>
            <a:pPr algn="just">
              <a:buFontTx/>
              <a:buChar char="-"/>
            </a:pPr>
            <a:r>
              <a:rPr lang="cs-CZ" dirty="0" smtClean="0"/>
              <a:t>málo pohodlí a klidu pro práci</a:t>
            </a:r>
          </a:p>
          <a:p>
            <a:pPr algn="just">
              <a:buFontTx/>
              <a:buChar char="-"/>
            </a:pPr>
            <a:r>
              <a:rPr lang="cs-CZ" dirty="0" smtClean="0"/>
              <a:t>nepravidelnost rytmu (nárazová práce, služby)</a:t>
            </a:r>
          </a:p>
          <a:p>
            <a:pPr algn="just">
              <a:buFontTx/>
              <a:buChar char="-"/>
            </a:pPr>
            <a:r>
              <a:rPr lang="cs-CZ" dirty="0" smtClean="0"/>
              <a:t>povinnost psát spíše o tématech žádaných vedením redakce nebo diváky než o vlastních</a:t>
            </a:r>
          </a:p>
          <a:p>
            <a:pPr algn="just">
              <a:buFontTx/>
              <a:buChar char="-"/>
            </a:pPr>
            <a:r>
              <a:rPr lang="cs-CZ" dirty="0" smtClean="0"/>
              <a:t>malá zpětná vazba</a:t>
            </a:r>
          </a:p>
          <a:p>
            <a:pPr algn="just">
              <a:buFontTx/>
              <a:buChar char="-"/>
            </a:pPr>
            <a:r>
              <a:rPr lang="cs-CZ" dirty="0" smtClean="0"/>
              <a:t>nutnost vysoké kázně a sebekontroly (etický kodex, nepodléhat tlakům apod.)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0146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Kompozice žurnalistických sdělení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výstavba sdělení </a:t>
            </a:r>
            <a:r>
              <a:rPr lang="cs-CZ" dirty="0"/>
              <a:t>je </a:t>
            </a:r>
            <a:r>
              <a:rPr lang="cs-CZ" dirty="0" smtClean="0"/>
              <a:t>ovlivněna </a:t>
            </a:r>
            <a:r>
              <a:rPr lang="cs-CZ" b="1" dirty="0" smtClean="0"/>
              <a:t>typem </a:t>
            </a:r>
            <a:r>
              <a:rPr lang="cs-CZ" dirty="0" smtClean="0"/>
              <a:t>média</a:t>
            </a:r>
          </a:p>
          <a:p>
            <a:pPr marL="0" indent="0" algn="just">
              <a:buNone/>
            </a:pPr>
            <a:r>
              <a:rPr lang="cs-CZ" dirty="0" smtClean="0"/>
              <a:t>(např. podoba </a:t>
            </a:r>
            <a:r>
              <a:rPr lang="cs-CZ" i="1" dirty="0" smtClean="0"/>
              <a:t>zprávy</a:t>
            </a:r>
            <a:r>
              <a:rPr lang="cs-CZ" dirty="0" smtClean="0"/>
              <a:t> v TV x rozhlase x novinách x online zpravodajství se může velmi výrazně lišit)</a:t>
            </a:r>
            <a:endParaRPr lang="cs-CZ" dirty="0"/>
          </a:p>
          <a:p>
            <a:pPr algn="just"/>
            <a:r>
              <a:rPr lang="cs-CZ" dirty="0" smtClean="0"/>
              <a:t>na kompozici se podílejí i </a:t>
            </a:r>
            <a:r>
              <a:rPr lang="cs-CZ" b="1" dirty="0" smtClean="0"/>
              <a:t>nejazykové</a:t>
            </a:r>
            <a:r>
              <a:rPr lang="cs-CZ" dirty="0" smtClean="0"/>
              <a:t> složky</a:t>
            </a:r>
          </a:p>
          <a:p>
            <a:pPr algn="just"/>
            <a:r>
              <a:rPr lang="cs-CZ" dirty="0" smtClean="0"/>
              <a:t>jejich </a:t>
            </a:r>
            <a:r>
              <a:rPr lang="cs-CZ" b="1" dirty="0" smtClean="0"/>
              <a:t>funkce</a:t>
            </a:r>
            <a:r>
              <a:rPr lang="cs-CZ" dirty="0" smtClean="0"/>
              <a:t> a </a:t>
            </a:r>
            <a:r>
              <a:rPr lang="cs-CZ" b="1" dirty="0" smtClean="0"/>
              <a:t>podíl </a:t>
            </a:r>
            <a:r>
              <a:rPr lang="cs-CZ" dirty="0" smtClean="0"/>
              <a:t>souvisí s typem média:</a:t>
            </a:r>
          </a:p>
          <a:p>
            <a:pPr algn="just">
              <a:buFontTx/>
              <a:buChar char="-"/>
            </a:pPr>
            <a:r>
              <a:rPr lang="cs-CZ" dirty="0" smtClean="0"/>
              <a:t>v tisku / online zpravodajství zejm. </a:t>
            </a:r>
            <a:r>
              <a:rPr lang="cs-CZ" b="1" dirty="0" smtClean="0"/>
              <a:t>fotografie</a:t>
            </a:r>
          </a:p>
          <a:p>
            <a:pPr marL="0" indent="0" algn="just">
              <a:buNone/>
            </a:pPr>
            <a:r>
              <a:rPr lang="cs-CZ" dirty="0"/>
              <a:t>(reálná x ilustrační x z archivu x z med. agentur)</a:t>
            </a:r>
          </a:p>
          <a:p>
            <a:pPr algn="just">
              <a:buFontTx/>
              <a:buChar char="-"/>
            </a:pPr>
            <a:r>
              <a:rPr lang="cs-CZ" dirty="0" smtClean="0"/>
              <a:t>v TV zpravodajství práce s </a:t>
            </a:r>
            <a:r>
              <a:rPr lang="cs-CZ" b="1" dirty="0" smtClean="0"/>
              <a:t>kamerou</a:t>
            </a:r>
            <a:r>
              <a:rPr lang="cs-CZ" dirty="0" smtClean="0"/>
              <a:t> (snímání, práce s natočeným materiálem pro reportáž apod.)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27585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kompozice zpravodajských sdělení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kompozice je ovlivněna </a:t>
            </a:r>
            <a:r>
              <a:rPr lang="cs-CZ" b="1" dirty="0" smtClean="0"/>
              <a:t>rozsahem</a:t>
            </a:r>
            <a:r>
              <a:rPr lang="cs-CZ" dirty="0" smtClean="0"/>
              <a:t> (tendence ke kratšímu rozsahu zpráv - co nejvíce a co nejrůznějších na úkor hloubky </a:t>
            </a:r>
            <a:r>
              <a:rPr lang="cs-CZ" b="1" dirty="0" smtClean="0"/>
              <a:t>x</a:t>
            </a:r>
            <a:r>
              <a:rPr lang="cs-CZ" dirty="0" smtClean="0"/>
              <a:t> v tištěných médiích více prostoru), menší rozsah znamená menší členitost textu</a:t>
            </a:r>
          </a:p>
          <a:p>
            <a:pPr algn="just"/>
            <a:r>
              <a:rPr lang="cs-CZ" dirty="0" smtClean="0"/>
              <a:t>odlišnost </a:t>
            </a:r>
            <a:r>
              <a:rPr lang="cs-CZ" b="1" dirty="0" smtClean="0"/>
              <a:t>psaných, mluvených</a:t>
            </a:r>
            <a:r>
              <a:rPr lang="cs-CZ" dirty="0" smtClean="0"/>
              <a:t> </a:t>
            </a:r>
            <a:r>
              <a:rPr lang="cs-CZ" b="1" dirty="0" smtClean="0"/>
              <a:t>a online </a:t>
            </a:r>
            <a:r>
              <a:rPr lang="cs-CZ" dirty="0" smtClean="0"/>
              <a:t>zpráv </a:t>
            </a:r>
          </a:p>
          <a:p>
            <a:pPr marL="0" indent="0" algn="just">
              <a:buNone/>
            </a:pPr>
            <a:r>
              <a:rPr lang="cs-CZ" dirty="0" smtClean="0"/>
              <a:t>(</a:t>
            </a:r>
            <a:r>
              <a:rPr lang="cs-CZ" i="1" dirty="0" smtClean="0"/>
              <a:t>psané</a:t>
            </a:r>
            <a:r>
              <a:rPr lang="cs-CZ" dirty="0" smtClean="0"/>
              <a:t> zprávy: větší členitost – titulky, mezititulky, shrnující úvod </a:t>
            </a:r>
            <a:r>
              <a:rPr lang="cs-CZ" b="1" dirty="0" smtClean="0"/>
              <a:t>x</a:t>
            </a:r>
            <a:r>
              <a:rPr lang="cs-CZ" dirty="0" smtClean="0"/>
              <a:t> </a:t>
            </a:r>
            <a:r>
              <a:rPr lang="cs-CZ" i="1" dirty="0" smtClean="0"/>
              <a:t>mluvené:</a:t>
            </a:r>
            <a:r>
              <a:rPr lang="cs-CZ" dirty="0" smtClean="0"/>
              <a:t> začíná pozadím zprávy a až poté významové jádro x </a:t>
            </a:r>
            <a:r>
              <a:rPr lang="cs-CZ" i="1" dirty="0" smtClean="0"/>
              <a:t>online:</a:t>
            </a:r>
            <a:r>
              <a:rPr lang="cs-CZ" dirty="0" smtClean="0"/>
              <a:t> nahoře nejaktuálnější informace, na konci původní)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6648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kompozice zprávy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cs-CZ" b="1" dirty="0" smtClean="0"/>
              <a:t>titulky (+ nadtitulky, podtitulky) </a:t>
            </a:r>
            <a:r>
              <a:rPr lang="cs-CZ" dirty="0" smtClean="0"/>
              <a:t>– první informace, rozhodují o tom, zda čtenář bude číst dále </a:t>
            </a:r>
          </a:p>
          <a:p>
            <a:pPr algn="just"/>
            <a:r>
              <a:rPr lang="cs-CZ" b="1" dirty="0" smtClean="0"/>
              <a:t>úvodní</a:t>
            </a:r>
            <a:r>
              <a:rPr lang="cs-CZ" b="1" dirty="0"/>
              <a:t>, shrnující odstavec (čelo, hlava – </a:t>
            </a:r>
            <a:r>
              <a:rPr lang="cs-CZ" b="1" dirty="0" err="1"/>
              <a:t>lead</a:t>
            </a:r>
            <a:r>
              <a:rPr lang="cs-CZ" b="1" dirty="0"/>
              <a:t>)</a:t>
            </a:r>
          </a:p>
          <a:p>
            <a:pPr marL="0" indent="0" algn="just">
              <a:buNone/>
            </a:pPr>
            <a:r>
              <a:rPr lang="cs-CZ" dirty="0"/>
              <a:t>–obsahuje nejdůležitější informace (tj. odpovědi na hlavní otázky KDO, CO, KDE, KDY) → nejde o úvod</a:t>
            </a:r>
          </a:p>
          <a:p>
            <a:pPr marL="0" indent="0" algn="just">
              <a:buNone/>
            </a:pPr>
            <a:r>
              <a:rPr lang="cs-CZ" dirty="0"/>
              <a:t>– jeho součástí je zpravidla domicil (místo, o kterém se píše / kde vzniká zpráva)</a:t>
            </a:r>
          </a:p>
          <a:p>
            <a:pPr algn="just"/>
            <a:r>
              <a:rPr lang="cs-CZ" b="1" dirty="0" smtClean="0"/>
              <a:t>tělo, trup zprávy </a:t>
            </a:r>
            <a:r>
              <a:rPr lang="cs-CZ" dirty="0" smtClean="0"/>
              <a:t>– podrobnější informace vztahující se k události – vyjádření konkrétní osoby, dále dílčí téma (+ další vyjádření nebo konfrontace), poté pozadí události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36456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kompozice zprávy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toto členění se nazývá </a:t>
            </a:r>
            <a:r>
              <a:rPr lang="cs-CZ" b="1" dirty="0" smtClean="0"/>
              <a:t>princip obrácené pyramidy</a:t>
            </a:r>
            <a:r>
              <a:rPr lang="cs-CZ" dirty="0" smtClean="0"/>
              <a:t> = nejdůležitější v úvodu, čtenář se dostává postupně k méně důležitým informacím, k pozadí události (background)</a:t>
            </a:r>
          </a:p>
          <a:p>
            <a:r>
              <a:rPr lang="cs-CZ" dirty="0" smtClean="0"/>
              <a:t>je </a:t>
            </a:r>
            <a:r>
              <a:rPr lang="cs-CZ" b="1" dirty="0" smtClean="0"/>
              <a:t>nejrozšířenější</a:t>
            </a:r>
          </a:p>
          <a:p>
            <a:r>
              <a:rPr lang="cs-CZ" dirty="0"/>
              <a:t>praktické důvody: </a:t>
            </a:r>
          </a:p>
          <a:p>
            <a:pPr marL="514350" indent="-514350">
              <a:buAutoNum type="arabicParenR"/>
            </a:pPr>
            <a:r>
              <a:rPr lang="cs-CZ" dirty="0"/>
              <a:t>čtenář se dozví stěžejní informaci (i když text nedočte)</a:t>
            </a:r>
          </a:p>
          <a:p>
            <a:pPr marL="514350" indent="-514350">
              <a:buAutoNum type="arabicParenR"/>
            </a:pPr>
            <a:r>
              <a:rPr lang="cs-CZ" dirty="0"/>
              <a:t>texty se krátí odzadu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62887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kompozice zprávy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další </a:t>
            </a:r>
            <a:r>
              <a:rPr lang="cs-CZ" dirty="0"/>
              <a:t>možné </a:t>
            </a:r>
            <a:r>
              <a:rPr lang="cs-CZ" dirty="0" smtClean="0"/>
              <a:t>způsoby kompozice </a:t>
            </a:r>
            <a:r>
              <a:rPr lang="cs-CZ" dirty="0"/>
              <a:t>– příklady:</a:t>
            </a:r>
          </a:p>
          <a:p>
            <a:pPr marL="514350" indent="-514350">
              <a:buAutoNum type="alphaLcParenR"/>
            </a:pPr>
            <a:r>
              <a:rPr lang="cs-CZ" dirty="0"/>
              <a:t>chronologická </a:t>
            </a:r>
            <a:r>
              <a:rPr lang="cs-CZ" dirty="0" smtClean="0"/>
              <a:t>– </a:t>
            </a:r>
            <a:r>
              <a:rPr lang="cs-CZ" dirty="0"/>
              <a:t>u delších zpráv</a:t>
            </a:r>
          </a:p>
          <a:p>
            <a:pPr marL="514350" indent="-514350">
              <a:buAutoNum type="alphaLcParenR"/>
            </a:pPr>
            <a:r>
              <a:rPr lang="cs-CZ" dirty="0"/>
              <a:t>stavebnicová </a:t>
            </a:r>
            <a:r>
              <a:rPr lang="cs-CZ" dirty="0" smtClean="0"/>
              <a:t>– </a:t>
            </a:r>
            <a:r>
              <a:rPr lang="cs-CZ" dirty="0"/>
              <a:t>dílčí informace spojené hlavním tématem, např. výčet měst a u každého informace o kapacitě školek nebo VŠ kolejí</a:t>
            </a:r>
          </a:p>
          <a:p>
            <a:r>
              <a:rPr lang="cs-CZ" b="1" dirty="0" err="1" smtClean="0"/>
              <a:t>fíčrové</a:t>
            </a:r>
            <a:r>
              <a:rPr lang="cs-CZ" b="1" dirty="0" smtClean="0"/>
              <a:t> zprávy </a:t>
            </a:r>
            <a:r>
              <a:rPr lang="cs-CZ" dirty="0" smtClean="0"/>
              <a:t>(stejně jako </a:t>
            </a:r>
            <a:r>
              <a:rPr lang="cs-CZ" b="1" dirty="0" smtClean="0"/>
              <a:t>story</a:t>
            </a:r>
            <a:r>
              <a:rPr lang="cs-CZ" dirty="0" smtClean="0"/>
              <a:t> – žurnalistický příběh) využívají </a:t>
            </a:r>
            <a:r>
              <a:rPr lang="cs-CZ" b="1" dirty="0" smtClean="0"/>
              <a:t>vyprávěcího</a:t>
            </a:r>
            <a:r>
              <a:rPr lang="cs-CZ" dirty="0" smtClean="0"/>
              <a:t> postupu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52269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kompozice publicistiky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reportáž</a:t>
            </a:r>
            <a:r>
              <a:rPr lang="cs-CZ" dirty="0" smtClean="0"/>
              <a:t> – důležitý děj, vzbudit napětí (úvod), popis událostí, citování zdrojů</a:t>
            </a:r>
          </a:p>
          <a:p>
            <a:r>
              <a:rPr lang="cs-CZ" b="1" dirty="0" smtClean="0"/>
              <a:t>komentář</a:t>
            </a:r>
            <a:r>
              <a:rPr lang="cs-CZ" dirty="0" smtClean="0"/>
              <a:t> – práce s argumenty, staví se proti sobě, poté vlastní názor, jeho rozvedení, pointa</a:t>
            </a:r>
          </a:p>
          <a:p>
            <a:r>
              <a:rPr lang="cs-CZ" b="1" dirty="0" smtClean="0"/>
              <a:t>fejeton</a:t>
            </a:r>
            <a:r>
              <a:rPr lang="cs-CZ" dirty="0" smtClean="0"/>
              <a:t> – postrádá typický úvod, začátek tedy musí být co nejpoutavější –překvapivá otázka či tvrzení , přímá řeč (</a:t>
            </a:r>
            <a:r>
              <a:rPr lang="cs-CZ" dirty="0" err="1" smtClean="0"/>
              <a:t>mikropříběh</a:t>
            </a:r>
            <a:r>
              <a:rPr lang="cs-CZ" dirty="0" smtClean="0"/>
              <a:t>), slovní hříčka, příp. přímý vstup, dále se text rozvíjí až k pointě (příměrem, opakováním motivů, odbočkou, </a:t>
            </a:r>
            <a:r>
              <a:rPr lang="cs-CZ" dirty="0" err="1" smtClean="0"/>
              <a:t>mikropříběhem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17942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publicistické titulky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4162"/>
            <a:ext cx="8668072" cy="4827166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projevuje se individualita, snaha o originalitu </a:t>
            </a:r>
          </a:p>
          <a:p>
            <a:r>
              <a:rPr lang="cs-CZ" b="1" dirty="0"/>
              <a:t>titulky </a:t>
            </a:r>
            <a:r>
              <a:rPr lang="cs-CZ" dirty="0"/>
              <a:t>– kratší než u zpráv, originální, působivé, např. </a:t>
            </a:r>
            <a:r>
              <a:rPr lang="cs-CZ" i="1" dirty="0"/>
              <a:t>Kritizovat </a:t>
            </a:r>
            <a:r>
              <a:rPr lang="cs-CZ" i="1" dirty="0" smtClean="0"/>
              <a:t>třesk? </a:t>
            </a:r>
            <a:r>
              <a:rPr lang="cs-CZ" i="1" dirty="0"/>
              <a:t>Raději potichu </a:t>
            </a:r>
          </a:p>
          <a:p>
            <a:pPr marL="0" indent="0">
              <a:buNone/>
            </a:pPr>
            <a:r>
              <a:rPr lang="cs-CZ" i="1" dirty="0" smtClean="0"/>
              <a:t>    Sýrie</a:t>
            </a:r>
            <a:r>
              <a:rPr lang="cs-CZ" i="1" dirty="0"/>
              <a:t>: válka mezi zlem a zlem</a:t>
            </a:r>
          </a:p>
          <a:p>
            <a:pPr marL="0" indent="0">
              <a:buNone/>
            </a:pPr>
            <a:r>
              <a:rPr lang="cs-CZ" i="1" dirty="0"/>
              <a:t>    Co bylo v Rathově krabici?</a:t>
            </a:r>
          </a:p>
          <a:p>
            <a:r>
              <a:rPr lang="cs-CZ" dirty="0" smtClean="0"/>
              <a:t>součástí titulků mohou být nadtitulky nebo podtitulky</a:t>
            </a:r>
          </a:p>
          <a:p>
            <a:r>
              <a:rPr lang="cs-CZ" dirty="0" smtClean="0"/>
              <a:t>u delších textů </a:t>
            </a:r>
            <a:r>
              <a:rPr lang="cs-CZ" b="1" dirty="0" smtClean="0"/>
              <a:t>mezititulky </a:t>
            </a:r>
            <a:r>
              <a:rPr lang="cs-CZ" dirty="0" smtClean="0"/>
              <a:t>(nadpis odstavce)</a:t>
            </a:r>
          </a:p>
          <a:p>
            <a:r>
              <a:rPr lang="cs-CZ" dirty="0" smtClean="0"/>
              <a:t>v časopisech tzv. </a:t>
            </a:r>
            <a:r>
              <a:rPr lang="cs-CZ" b="1" dirty="0" smtClean="0"/>
              <a:t>výkřiky</a:t>
            </a:r>
            <a:r>
              <a:rPr lang="cs-CZ" dirty="0" smtClean="0"/>
              <a:t>, umístěné libovolně (i přes fotografii), např. </a:t>
            </a:r>
            <a:r>
              <a:rPr lang="cs-CZ" i="1" dirty="0" smtClean="0"/>
              <a:t>Geometrické tvary propůjčí koupelně nadčasovost.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9027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publicistických úvodů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shrnující (jádro sdělení)</a:t>
            </a:r>
          </a:p>
          <a:p>
            <a:r>
              <a:rPr lang="cs-CZ" dirty="0" smtClean="0"/>
              <a:t>akcentující </a:t>
            </a:r>
            <a:r>
              <a:rPr lang="cs-CZ" dirty="0"/>
              <a:t>jeden aspekt </a:t>
            </a:r>
            <a:endParaRPr lang="cs-CZ" dirty="0" smtClean="0"/>
          </a:p>
          <a:p>
            <a:r>
              <a:rPr lang="cs-CZ" dirty="0" smtClean="0"/>
              <a:t>dramatický </a:t>
            </a:r>
            <a:r>
              <a:rPr lang="cs-CZ" dirty="0"/>
              <a:t>(</a:t>
            </a:r>
            <a:r>
              <a:rPr lang="cs-CZ" dirty="0" err="1"/>
              <a:t>mikropříběh</a:t>
            </a:r>
            <a:r>
              <a:rPr lang="cs-CZ" dirty="0"/>
              <a:t>) </a:t>
            </a:r>
            <a:endParaRPr lang="cs-CZ" dirty="0" smtClean="0"/>
          </a:p>
          <a:p>
            <a:r>
              <a:rPr lang="cs-CZ" dirty="0" smtClean="0"/>
              <a:t>otázkový </a:t>
            </a:r>
            <a:r>
              <a:rPr lang="cs-CZ" sz="2400" i="1" dirty="0" smtClean="0"/>
              <a:t>(Vysídlení, nebo vyhnaní? Mnozí čtenáři už začínají přeskakovat články věnované odsunu...)</a:t>
            </a:r>
          </a:p>
          <a:p>
            <a:r>
              <a:rPr lang="cs-CZ" dirty="0" smtClean="0"/>
              <a:t>citátový </a:t>
            </a:r>
            <a:r>
              <a:rPr lang="cs-CZ" sz="2400" i="1" dirty="0" smtClean="0"/>
              <a:t>(„Oj, to bude švanda,“ zpívá se v jedné české opeře. Po nedělní debatě…)</a:t>
            </a:r>
          </a:p>
          <a:p>
            <a:r>
              <a:rPr lang="cs-CZ" dirty="0" smtClean="0"/>
              <a:t>nepřímý </a:t>
            </a:r>
            <a:r>
              <a:rPr lang="cs-CZ" dirty="0"/>
              <a:t>(zdánlivě nesouvisející s titulkem)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61062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 zpravodajství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požadavky:</a:t>
            </a:r>
            <a:r>
              <a:rPr lang="cs-CZ" dirty="0" smtClean="0"/>
              <a:t> spisovnost, neutrálnost, srozumitelnost, přesnost vyjadřování</a:t>
            </a:r>
          </a:p>
          <a:p>
            <a:r>
              <a:rPr lang="cs-CZ" dirty="0" smtClean="0"/>
              <a:t>napětí mezi tzv. </a:t>
            </a:r>
            <a:r>
              <a:rPr lang="cs-CZ" b="1" dirty="0" smtClean="0"/>
              <a:t>automatizovanými</a:t>
            </a:r>
            <a:r>
              <a:rPr lang="cs-CZ" dirty="0" smtClean="0"/>
              <a:t> vyjádřeními (ustálenými výrazy nebo slovními spojeními, např. balíček zákonů</a:t>
            </a:r>
            <a:r>
              <a:rPr lang="cs-CZ" smtClean="0"/>
              <a:t>, odpovědná místa) </a:t>
            </a:r>
            <a:r>
              <a:rPr lang="cs-CZ" dirty="0" smtClean="0"/>
              <a:t>a </a:t>
            </a:r>
            <a:r>
              <a:rPr lang="cs-CZ" b="1" dirty="0" smtClean="0"/>
              <a:t>aktualizovanými </a:t>
            </a:r>
            <a:r>
              <a:rPr lang="cs-CZ" dirty="0" smtClean="0"/>
              <a:t>(ve snaze zaujmout čtenáře)</a:t>
            </a:r>
          </a:p>
          <a:p>
            <a:r>
              <a:rPr lang="cs-CZ" dirty="0" smtClean="0"/>
              <a:t>z původně nového, aktualizovaného pojmenování (např. utahování opasků – 90. léta) se častým používáním může stát automatizované vyjádření, příp. </a:t>
            </a:r>
            <a:r>
              <a:rPr lang="cs-CZ" b="1" dirty="0" smtClean="0"/>
              <a:t>novinářské klišé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01427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 publicistiky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větší prostor pro </a:t>
            </a:r>
            <a:r>
              <a:rPr lang="cs-CZ" b="1" dirty="0" smtClean="0"/>
              <a:t>originalitu</a:t>
            </a:r>
            <a:r>
              <a:rPr lang="cs-CZ" dirty="0" smtClean="0"/>
              <a:t>, </a:t>
            </a:r>
            <a:r>
              <a:rPr lang="cs-CZ" b="1" dirty="0" smtClean="0"/>
              <a:t>autorský styl </a:t>
            </a:r>
            <a:r>
              <a:rPr lang="cs-CZ" dirty="0" smtClean="0"/>
              <a:t>→ projevuje se i v práci s jazykem: </a:t>
            </a:r>
          </a:p>
          <a:p>
            <a:r>
              <a:rPr lang="cs-CZ" dirty="0" smtClean="0"/>
              <a:t>vtip, ironie, nadsázka</a:t>
            </a:r>
          </a:p>
          <a:p>
            <a:r>
              <a:rPr lang="cs-CZ" dirty="0" smtClean="0"/>
              <a:t>obrazná vyjádření </a:t>
            </a:r>
            <a:r>
              <a:rPr lang="cs-CZ" i="1" dirty="0" smtClean="0"/>
              <a:t>(obezita státní správy)</a:t>
            </a:r>
          </a:p>
          <a:p>
            <a:r>
              <a:rPr lang="cs-CZ" dirty="0" smtClean="0"/>
              <a:t>frazeologismy a jejich aktualizace (</a:t>
            </a:r>
            <a:r>
              <a:rPr lang="cs-CZ" i="1" dirty="0" smtClean="0"/>
              <a:t>např. voda nad zlato; co Čech, to deblový šampion – </a:t>
            </a:r>
            <a:r>
              <a:rPr lang="cs-CZ" dirty="0" smtClean="0"/>
              <a:t>po US Open) </a:t>
            </a:r>
          </a:p>
          <a:p>
            <a:r>
              <a:rPr lang="cs-CZ" dirty="0" smtClean="0"/>
              <a:t>aluze = narážky (</a:t>
            </a:r>
            <a:r>
              <a:rPr lang="cs-CZ" i="1" dirty="0" smtClean="0"/>
              <a:t>Otevřete oči, přicházím – </a:t>
            </a:r>
            <a:r>
              <a:rPr lang="cs-CZ" dirty="0" smtClean="0"/>
              <a:t>spekulace o návratu V. Klause)</a:t>
            </a:r>
          </a:p>
          <a:p>
            <a:r>
              <a:rPr lang="cs-CZ" dirty="0"/>
              <a:t>expresivní výrazy (</a:t>
            </a:r>
            <a:r>
              <a:rPr lang="cs-CZ" i="1" dirty="0"/>
              <a:t>syrský grázl </a:t>
            </a:r>
            <a:r>
              <a:rPr lang="cs-CZ" i="1" dirty="0" err="1"/>
              <a:t>Asad</a:t>
            </a:r>
            <a:r>
              <a:rPr lang="cs-CZ" i="1" dirty="0"/>
              <a:t> </a:t>
            </a:r>
            <a:r>
              <a:rPr lang="cs-CZ" dirty="0" smtClean="0"/>
              <a:t>– </a:t>
            </a:r>
            <a:r>
              <a:rPr lang="cs-CZ" dirty="0" err="1" smtClean="0"/>
              <a:t>editorial</a:t>
            </a:r>
            <a:r>
              <a:rPr lang="cs-CZ" dirty="0" smtClean="0"/>
              <a:t>)</a:t>
            </a:r>
            <a:endParaRPr lang="cs-CZ" dirty="0"/>
          </a:p>
          <a:p>
            <a:endParaRPr lang="cs-CZ" i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0710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publicismy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jsou </a:t>
            </a:r>
            <a:r>
              <a:rPr lang="cs-CZ" b="1" dirty="0" smtClean="0"/>
              <a:t>spjaty s dobou</a:t>
            </a:r>
            <a:r>
              <a:rPr lang="cs-CZ" dirty="0" smtClean="0"/>
              <a:t>, platí pro ně proces </a:t>
            </a:r>
            <a:r>
              <a:rPr lang="cs-CZ" b="1" dirty="0" smtClean="0"/>
              <a:t>automatizace</a:t>
            </a:r>
            <a:r>
              <a:rPr lang="cs-CZ" dirty="0" smtClean="0"/>
              <a:t> (postupem zaniká originalita)</a:t>
            </a:r>
          </a:p>
          <a:p>
            <a:r>
              <a:rPr lang="cs-CZ" dirty="0" smtClean="0"/>
              <a:t>jednoslovná i víceslovná </a:t>
            </a:r>
            <a:r>
              <a:rPr lang="cs-CZ" b="1" dirty="0" smtClean="0"/>
              <a:t>pojmenování</a:t>
            </a:r>
            <a:r>
              <a:rPr lang="cs-CZ" dirty="0" smtClean="0"/>
              <a:t>, frazémy: např. praní špinavých peněz, časový horizont, (napříč) politickým spektrem, tunelovat, pád železné opony, mít signál o něčem, volební lídr</a:t>
            </a:r>
          </a:p>
          <a:p>
            <a:r>
              <a:rPr lang="cs-CZ" dirty="0" smtClean="0"/>
              <a:t>nadužíváním přechází v </a:t>
            </a:r>
            <a:r>
              <a:rPr lang="cs-CZ" b="1" dirty="0" smtClean="0"/>
              <a:t>klišé</a:t>
            </a:r>
            <a:r>
              <a:rPr lang="cs-CZ" dirty="0" smtClean="0"/>
              <a:t> (palčivá otázka, horký favorit, bouřlivé ovace, drtivá porážka), týká se i módních slov (filozofie trhu)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1283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zamyšlení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59688" cy="439511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4400" b="1" i="1" dirty="0" smtClean="0"/>
              <a:t>„Já sem ještě </a:t>
            </a:r>
            <a:r>
              <a:rPr lang="cs-CZ" sz="4400" b="1" i="1" dirty="0" err="1" smtClean="0"/>
              <a:t>velkej</a:t>
            </a:r>
            <a:r>
              <a:rPr lang="cs-CZ" sz="4400" b="1" i="1" dirty="0" smtClean="0"/>
              <a:t> bojovník proti </a:t>
            </a:r>
            <a:r>
              <a:rPr lang="cs-CZ" sz="4400" b="1" i="1" dirty="0" err="1" smtClean="0"/>
              <a:t>tý</a:t>
            </a:r>
            <a:r>
              <a:rPr lang="cs-CZ" sz="4400" b="1" i="1" dirty="0" smtClean="0"/>
              <a:t> spořádaný armádě </a:t>
            </a:r>
            <a:r>
              <a:rPr lang="cs-CZ" sz="4400" b="1" i="1" dirty="0" err="1" smtClean="0"/>
              <a:t>sterilů</a:t>
            </a:r>
            <a:r>
              <a:rPr lang="cs-CZ" sz="4400" b="1" i="1" dirty="0" smtClean="0"/>
              <a:t>, který by chtěli mluvit spisovně.“</a:t>
            </a:r>
            <a:r>
              <a:rPr lang="cs-CZ" sz="4400" b="1" i="1" baseline="30000" dirty="0" smtClean="0"/>
              <a:t>1</a:t>
            </a:r>
          </a:p>
          <a:p>
            <a:pPr marL="0" indent="0" algn="r">
              <a:buNone/>
            </a:pPr>
            <a:r>
              <a:rPr lang="cs-CZ" i="1" dirty="0" smtClean="0"/>
              <a:t>(J. Kraus)</a:t>
            </a:r>
          </a:p>
          <a:p>
            <a:pPr marL="0" indent="0" algn="r">
              <a:buNone/>
            </a:pPr>
            <a:endParaRPr lang="cs-CZ" i="1" dirty="0"/>
          </a:p>
          <a:p>
            <a:pPr marL="0" indent="0" algn="r">
              <a:buNone/>
            </a:pPr>
            <a:endParaRPr lang="cs-CZ" i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5949280"/>
            <a:ext cx="7848872" cy="648072"/>
          </a:xfrm>
        </p:spPr>
        <p:txBody>
          <a:bodyPr/>
          <a:lstStyle/>
          <a:p>
            <a:pPr algn="just"/>
            <a:r>
              <a:rPr lang="cs-CZ" sz="1600" baseline="30000" dirty="0" smtClean="0">
                <a:solidFill>
                  <a:schemeClr val="tx1"/>
                </a:solidFill>
              </a:rPr>
              <a:t>1</a:t>
            </a:r>
            <a:r>
              <a:rPr lang="cs-CZ" sz="1600" dirty="0">
                <a:solidFill>
                  <a:schemeClr val="tx1"/>
                </a:solidFill>
              </a:rPr>
              <a:t> BARTOŠEK,  J. – DAŇKOVÁ, H. </a:t>
            </a:r>
            <a:r>
              <a:rPr lang="cs-CZ" sz="1600" i="1" dirty="0">
                <a:solidFill>
                  <a:schemeClr val="tx1"/>
                </a:solidFill>
              </a:rPr>
              <a:t>Žurnalistika a škola: příručka pro učitele mediální výchovy.</a:t>
            </a:r>
            <a:r>
              <a:rPr lang="cs-CZ" sz="1600" dirty="0">
                <a:solidFill>
                  <a:schemeClr val="tx1"/>
                </a:solidFill>
              </a:rPr>
              <a:t> 2. vyd. Frýdek-Místek : Václav Daněk, 2010. ISBN 80-85947-67-6, s. </a:t>
            </a:r>
            <a:r>
              <a:rPr lang="cs-CZ" sz="1600" dirty="0" smtClean="0">
                <a:solidFill>
                  <a:schemeClr val="tx1"/>
                </a:solidFill>
              </a:rPr>
              <a:t>60.</a:t>
            </a:r>
            <a:endParaRPr lang="cs-CZ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540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496944" cy="5544616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cs-CZ" sz="2000" dirty="0"/>
              <a:t>ADÁMKOVÁ, P. a kol. </a:t>
            </a:r>
            <a:r>
              <a:rPr lang="cs-CZ" sz="2000" i="1" dirty="0"/>
              <a:t>Český jazyk a komunikace pro střední školy. 3.–4. díl. Učebnice.</a:t>
            </a:r>
            <a:r>
              <a:rPr lang="cs-CZ" sz="2000" dirty="0"/>
              <a:t> </a:t>
            </a:r>
            <a:r>
              <a:rPr lang="cs-CZ" sz="2000" dirty="0" smtClean="0"/>
              <a:t>  1</a:t>
            </a:r>
            <a:r>
              <a:rPr lang="cs-CZ" sz="2000" dirty="0"/>
              <a:t>. vyd. Brno : </a:t>
            </a:r>
            <a:r>
              <a:rPr lang="cs-CZ" sz="2000" dirty="0" err="1"/>
              <a:t>Didaktis</a:t>
            </a:r>
            <a:r>
              <a:rPr lang="cs-CZ" sz="2000" dirty="0"/>
              <a:t>, 2012, 128 s. ISBN 978-80-7358-199-2</a:t>
            </a:r>
            <a:r>
              <a:rPr lang="cs-CZ" sz="2000" dirty="0" smtClean="0"/>
              <a:t>.</a:t>
            </a:r>
          </a:p>
          <a:p>
            <a:pPr algn="just"/>
            <a:r>
              <a:rPr lang="cs-CZ" sz="2000" dirty="0" smtClean="0"/>
              <a:t>BARTOŠEK, J. – DAŇKOVÁ, H. </a:t>
            </a:r>
            <a:r>
              <a:rPr lang="cs-CZ" sz="2000" i="1" dirty="0"/>
              <a:t>Žurnalistika a </a:t>
            </a:r>
            <a:r>
              <a:rPr lang="cs-CZ" sz="2000" i="1" dirty="0" smtClean="0"/>
              <a:t>škola: </a:t>
            </a:r>
            <a:r>
              <a:rPr lang="cs-CZ" sz="2000" i="1" dirty="0"/>
              <a:t>p</a:t>
            </a:r>
            <a:r>
              <a:rPr lang="cs-CZ" sz="2000" i="1" dirty="0" smtClean="0"/>
              <a:t>říručka </a:t>
            </a:r>
            <a:r>
              <a:rPr lang="cs-CZ" sz="2000" i="1" dirty="0"/>
              <a:t>pro učitele mediální výchovy.</a:t>
            </a:r>
            <a:r>
              <a:rPr lang="cs-CZ" sz="2000" dirty="0"/>
              <a:t> </a:t>
            </a:r>
            <a:r>
              <a:rPr lang="cs-CZ" sz="2000" dirty="0" smtClean="0"/>
              <a:t>2. vyd. Frýdek-Místek : </a:t>
            </a:r>
            <a:r>
              <a:rPr lang="cs-CZ" sz="2000" dirty="0"/>
              <a:t>Václav Daněk, 2010, 207 s. ISBN 978-80-254-6459-5</a:t>
            </a:r>
            <a:r>
              <a:rPr lang="cs-CZ" sz="2000" dirty="0" smtClean="0"/>
              <a:t>.</a:t>
            </a:r>
          </a:p>
          <a:p>
            <a:pPr algn="just"/>
            <a:r>
              <a:rPr lang="cs-CZ" sz="2000" dirty="0"/>
              <a:t>BARTOŠEK, </a:t>
            </a:r>
            <a:r>
              <a:rPr lang="cs-CZ" sz="2000" dirty="0" smtClean="0"/>
              <a:t>J. Jazyk žurnalistiky. In </a:t>
            </a:r>
            <a:r>
              <a:rPr lang="cs-CZ" sz="2000" i="1" dirty="0" smtClean="0"/>
              <a:t>DANEŠ</a:t>
            </a:r>
            <a:r>
              <a:rPr lang="cs-CZ" sz="2000" i="1" dirty="0"/>
              <a:t>, </a:t>
            </a:r>
            <a:r>
              <a:rPr lang="cs-CZ" sz="2000" i="1" dirty="0" smtClean="0"/>
              <a:t>F. </a:t>
            </a:r>
            <a:r>
              <a:rPr lang="cs-CZ" sz="2000" i="1" dirty="0"/>
              <a:t>Český jazyk na přelomu tisíciletí</a:t>
            </a:r>
            <a:r>
              <a:rPr lang="cs-CZ" sz="2000" dirty="0"/>
              <a:t>. </a:t>
            </a:r>
            <a:r>
              <a:rPr lang="cs-CZ" sz="2000" dirty="0" smtClean="0"/>
              <a:t>1. vyd. Praha : </a:t>
            </a:r>
            <a:r>
              <a:rPr lang="cs-CZ" sz="2000" dirty="0"/>
              <a:t>Academia, 1997, </a:t>
            </a:r>
            <a:r>
              <a:rPr lang="cs-CZ" sz="2000" dirty="0" smtClean="0"/>
              <a:t>s. 42–65, 24 s. </a:t>
            </a:r>
            <a:r>
              <a:rPr lang="cs-CZ" sz="2000" dirty="0"/>
              <a:t>ISBN 80-200-0617-6. </a:t>
            </a:r>
            <a:r>
              <a:rPr lang="cs-CZ" sz="2000" dirty="0" smtClean="0"/>
              <a:t> </a:t>
            </a:r>
          </a:p>
          <a:p>
            <a:pPr algn="just"/>
            <a:r>
              <a:rPr lang="cs-CZ" sz="2000" dirty="0"/>
              <a:t>ČECHOVÁ, M. </a:t>
            </a:r>
            <a:r>
              <a:rPr lang="cs-CZ" sz="2000" i="1" dirty="0"/>
              <a:t>Současná česká stylistika</a:t>
            </a:r>
            <a:r>
              <a:rPr lang="cs-CZ" sz="2000" dirty="0"/>
              <a:t>. </a:t>
            </a:r>
            <a:r>
              <a:rPr lang="cs-CZ" sz="2000" dirty="0" smtClean="0"/>
              <a:t>1. vyd. </a:t>
            </a:r>
            <a:r>
              <a:rPr lang="cs-CZ" sz="2000" dirty="0"/>
              <a:t>Praha : ISV, 2003, 342 s. ISBN 80-86642-00-3</a:t>
            </a:r>
            <a:r>
              <a:rPr lang="cs-CZ" sz="2000" dirty="0" smtClean="0"/>
              <a:t>.</a:t>
            </a:r>
          </a:p>
          <a:p>
            <a:pPr algn="just"/>
            <a:r>
              <a:rPr lang="cs-CZ" sz="2000" dirty="0" smtClean="0"/>
              <a:t>KOL. AUTORŮ </a:t>
            </a:r>
            <a:r>
              <a:rPr lang="cs-CZ" sz="2000" i="1" dirty="0" smtClean="0"/>
              <a:t>Metodická příručka mediální výchovy. </a:t>
            </a:r>
            <a:r>
              <a:rPr lang="cs-CZ" sz="2000" dirty="0" smtClean="0"/>
              <a:t>1. vyd. Vydalo Centrum Vysočina      v rámci projektu Centrum mediální výchovy, tisk </a:t>
            </a:r>
            <a:r>
              <a:rPr lang="cs-CZ" sz="2000" dirty="0" err="1" smtClean="0"/>
              <a:t>Pross</a:t>
            </a:r>
            <a:r>
              <a:rPr lang="cs-CZ" sz="2000" dirty="0" smtClean="0"/>
              <a:t> reklama, 2012, 149 s.</a:t>
            </a:r>
          </a:p>
          <a:p>
            <a:pPr algn="just"/>
            <a:r>
              <a:rPr lang="cs-CZ" sz="2000" dirty="0"/>
              <a:t>KOSTEČKA, J. </a:t>
            </a:r>
            <a:r>
              <a:rPr lang="cs-CZ" sz="2000" i="1" dirty="0"/>
              <a:t>Český jazyk pro 2. ročník gymnázií</a:t>
            </a:r>
            <a:r>
              <a:rPr lang="cs-CZ" sz="2000" dirty="0"/>
              <a:t>. 1. vyd. Praha : SPN - pedagogické nakladatelství, 2001, 243 s. ISBN 80-7235-155-9</a:t>
            </a:r>
            <a:r>
              <a:rPr lang="cs-CZ" sz="2000" dirty="0" smtClean="0"/>
              <a:t>.</a:t>
            </a:r>
          </a:p>
          <a:p>
            <a:pPr algn="just"/>
            <a:r>
              <a:rPr lang="cs-CZ" sz="2000" dirty="0" smtClean="0"/>
              <a:t>LABISCHOVÁ, D. </a:t>
            </a:r>
            <a:r>
              <a:rPr lang="cs-CZ" sz="2000" i="1" dirty="0" smtClean="0"/>
              <a:t>Didaktika mediální </a:t>
            </a:r>
            <a:r>
              <a:rPr lang="cs-CZ" sz="2000" i="1" dirty="0"/>
              <a:t>výchovy.</a:t>
            </a:r>
            <a:r>
              <a:rPr lang="cs-CZ" sz="2000" dirty="0"/>
              <a:t> </a:t>
            </a:r>
            <a:r>
              <a:rPr lang="cs-CZ" sz="2000" dirty="0" smtClean="0"/>
              <a:t>1. vyd. Ostrava : </a:t>
            </a:r>
            <a:r>
              <a:rPr lang="cs-CZ" sz="2000" dirty="0"/>
              <a:t>Ostravská univerzita </a:t>
            </a:r>
            <a:r>
              <a:rPr lang="cs-CZ" sz="2000" dirty="0" smtClean="0"/>
              <a:t>        v </a:t>
            </a:r>
            <a:r>
              <a:rPr lang="cs-CZ" sz="2000" dirty="0"/>
              <a:t>Ostravě, 2011, 121 s. ISBN 978-80-7464-026-1. </a:t>
            </a:r>
            <a:endParaRPr lang="cs-CZ" sz="2000" dirty="0" smtClean="0"/>
          </a:p>
          <a:p>
            <a:pPr algn="just"/>
            <a:r>
              <a:rPr lang="cs-CZ" sz="2000" dirty="0"/>
              <a:t>MINÁŘOVÁ, E. Informativní a persvazivní funkce jako </a:t>
            </a:r>
            <a:r>
              <a:rPr lang="cs-CZ" sz="2000" dirty="0" smtClean="0"/>
              <a:t>konstituující </a:t>
            </a:r>
            <a:r>
              <a:rPr lang="cs-CZ" sz="2000" dirty="0"/>
              <a:t>faktor projevu. Funkční styl publicistický. In </a:t>
            </a:r>
            <a:r>
              <a:rPr lang="cs-CZ" sz="2000" i="1" dirty="0"/>
              <a:t>ČECHOVÁ, M. </a:t>
            </a:r>
            <a:r>
              <a:rPr lang="cs-CZ" sz="2000" i="1" dirty="0" smtClean="0"/>
              <a:t>– </a:t>
            </a:r>
            <a:r>
              <a:rPr lang="cs-CZ" sz="2000" i="1" dirty="0"/>
              <a:t>KRČMOVÁ, M. </a:t>
            </a:r>
            <a:r>
              <a:rPr lang="cs-CZ" sz="2000" i="1" dirty="0" smtClean="0"/>
              <a:t>– </a:t>
            </a:r>
            <a:r>
              <a:rPr lang="cs-CZ" sz="2000" i="1" dirty="0"/>
              <a:t>MINÁŘOVÁ, E. Současná stylistika</a:t>
            </a:r>
            <a:r>
              <a:rPr lang="cs-CZ" sz="2000" dirty="0"/>
              <a:t>. 1. vyd. Praha : Nakladatelství Lidové noviny, 2008. s. </a:t>
            </a:r>
            <a:r>
              <a:rPr lang="cs-CZ" sz="2000" dirty="0" smtClean="0"/>
              <a:t>244–283</a:t>
            </a:r>
            <a:r>
              <a:rPr lang="cs-CZ" sz="2000" dirty="0"/>
              <a:t>, 40 s. Jazykověda a literární věda. ISBN 978-80-7106-961-4</a:t>
            </a:r>
            <a:r>
              <a:rPr lang="cs-CZ" sz="2000" dirty="0" smtClean="0"/>
              <a:t>.</a:t>
            </a:r>
          </a:p>
          <a:p>
            <a:pPr algn="just"/>
            <a:r>
              <a:rPr lang="cs-CZ" sz="2000" dirty="0" smtClean="0"/>
              <a:t>NIKLESOVÁ, E. </a:t>
            </a:r>
            <a:r>
              <a:rPr lang="cs-CZ" sz="2000" i="1" dirty="0" smtClean="0"/>
              <a:t>Teorie a východiska současné mediální </a:t>
            </a:r>
            <a:r>
              <a:rPr lang="cs-CZ" sz="2000" i="1" dirty="0"/>
              <a:t>výchovy. </a:t>
            </a:r>
            <a:r>
              <a:rPr lang="cs-CZ" sz="2000" dirty="0" smtClean="0"/>
              <a:t>1. vyd. České Budějovice : </a:t>
            </a:r>
            <a:r>
              <a:rPr lang="cs-CZ" sz="2000" dirty="0"/>
              <a:t>Pedagogická fakulta Jihočeské univerzity v Českých Budějovicích, 2007, 140 s. ISBN 978-80-7040-995-4. </a:t>
            </a:r>
            <a:endParaRPr lang="cs-CZ" sz="2000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2251</TotalTime>
  <Words>1466</Words>
  <Application>Microsoft Office PowerPoint</Application>
  <PresentationFormat>Předvádění na obrazovce (4:3)</PresentationFormat>
  <Paragraphs>143</Paragraphs>
  <Slides>19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Prezentace aplikace PowerPoint</vt:lpstr>
      <vt:lpstr>jazyková, stylová a kompoziční výstavba žurnalistických sdělení</vt:lpstr>
      <vt:lpstr>styl žurnalistických sdělení</vt:lpstr>
      <vt:lpstr>co ovlivňuje styl žurnalistiky I.</vt:lpstr>
      <vt:lpstr>co ovlivňuje styl žurnalistiky II.</vt:lpstr>
      <vt:lpstr>co ovlivňuje styl žurnalistiky III.</vt:lpstr>
      <vt:lpstr>Kompozice žurnalistických sdělení </vt:lpstr>
      <vt:lpstr>kompozice zpravodajských sdělení </vt:lpstr>
      <vt:lpstr>kompozice zprávy</vt:lpstr>
      <vt:lpstr>kompozice zprávy</vt:lpstr>
      <vt:lpstr>kompozice zprávy</vt:lpstr>
      <vt:lpstr>kompozice publicistiky</vt:lpstr>
      <vt:lpstr>publicistické titulky</vt:lpstr>
      <vt:lpstr>typy publicistických úvodů</vt:lpstr>
      <vt:lpstr>jazyk zpravodajství</vt:lpstr>
      <vt:lpstr>jazyk publicistiky</vt:lpstr>
      <vt:lpstr>publicismy</vt:lpstr>
      <vt:lpstr>k zamyšlení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106</cp:revision>
  <dcterms:created xsi:type="dcterms:W3CDTF">2012-12-23T08:55:19Z</dcterms:created>
  <dcterms:modified xsi:type="dcterms:W3CDTF">2014-03-17T20:32:14Z</dcterms:modified>
</cp:coreProperties>
</file>