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6" r:id="rId3"/>
    <p:sldId id="259" r:id="rId4"/>
    <p:sldId id="279" r:id="rId5"/>
    <p:sldId id="278" r:id="rId6"/>
    <p:sldId id="280" r:id="rId7"/>
    <p:sldId id="281" r:id="rId8"/>
    <p:sldId id="282" r:id="rId9"/>
    <p:sldId id="283" r:id="rId10"/>
    <p:sldId id="260" r:id="rId11"/>
    <p:sldId id="264" r:id="rId12"/>
    <p:sldId id="275" r:id="rId13"/>
    <p:sldId id="285" r:id="rId14"/>
    <p:sldId id="276" r:id="rId15"/>
    <p:sldId id="277" r:id="rId16"/>
    <p:sldId id="284" r:id="rId17"/>
    <p:sldId id="272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pPr/>
              <a:t>4.8.2014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690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2BE2F-288D-4003-A2C1-3CAB670D30A0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B338-FB4C-448F-B4BB-4AEF0B55A44B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F1B4E-26FF-4533-B467-918DBFF868A6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4DF1C-796B-4E11-861D-BD62624CFEFB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55A8-C0A6-4DD7-93BD-442F69D4E00B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84F4-3C0B-43D7-87ED-5CD29DDC2D3D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51CFE-9E35-427C-9948-6ADD41D6260E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A69A0-1BA0-4A06-ACED-FA51917F8A26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B0D61-E6C1-4720-AFC6-E577FD3A032F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61729-93BF-499E-B83A-EE45AA8A28A7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8ACF-5A14-4C03-BFC7-10F35FB3267D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4BAA16-0E9B-4FC1-BDE1-C684A98B98CA}" type="datetime1">
              <a:rPr lang="cs-CZ" smtClean="0"/>
              <a:pPr/>
              <a:t>4.8.2014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55609344"/>
              </p:ext>
            </p:extLst>
          </p:nvPr>
        </p:nvGraphicFramePr>
        <p:xfrm>
          <a:off x="179512" y="1676044"/>
          <a:ext cx="8352928" cy="48724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3180"/>
                <a:gridCol w="6069748"/>
              </a:tblGrid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Mgr. Helena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Průžová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Jak vznikají zprávy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VY_32_INOVACE_7.1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.7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literatura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Mediální výchova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Mediální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produkty a jejich významy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652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přináší rozšiřující informace o zpravodajství, výčet zpravodajských kritérií, poskytuje přehled dalších žánrů a praktické informace o jejich výstavbě.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583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slouží jako podpůrný materiál pro výklad učitele, ale je vhodná také      k samostudiu pro žáky. Některé informace (např. zpravodajská kritéria) nejsou určeny k pamětnímu osvojení, ale k tomu, aby žákům pomohla kritičtěji vnímat mediální sdělení.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přispěl ke zkvalitnění výuky.</a:t>
                      </a:r>
                    </a:p>
                  </a:txBody>
                  <a:tcPr marL="68580" marR="68580" marT="0" marB="0"/>
                </a:tc>
              </a:tr>
              <a:tr h="503207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5298" y="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vznikají zprávy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zpravodajství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informuje o událostech</a:t>
            </a:r>
          </a:p>
          <a:p>
            <a:pPr algn="just"/>
            <a:r>
              <a:rPr lang="cs-CZ" dirty="0" smtClean="0"/>
              <a:t>složitější vztah k realitě: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/>
              <a:t>pouhé zobrazování reality, nebo její vytváření?</a:t>
            </a:r>
          </a:p>
          <a:p>
            <a:pPr algn="just"/>
            <a:r>
              <a:rPr lang="cs-CZ" dirty="0" smtClean="0"/>
              <a:t>vztah k publiku: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/>
              <a:t>je ovlivňováno preferencemi publika, nebo je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 přímo vytváří?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 </a:t>
            </a:r>
            <a:r>
              <a:rPr lang="cs-CZ" dirty="0" smtClean="0"/>
              <a:t>(např. zvyšující se zájem o bulvární zprávy)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4587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dva postupy při zpravodajství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UDÁLOST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ZPRAVODAJSKÁ KRITÉRIA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ZPRÁVA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ZÁJEM PUBLIKA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ZÁJEM PUBLIKA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ZPRAVODAJSKÁ KRITÉRIA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UDÁLOSTI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ZPRÁVA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Šipka dolů 6"/>
          <p:cNvSpPr/>
          <p:nvPr/>
        </p:nvSpPr>
        <p:spPr>
          <a:xfrm flipH="1">
            <a:off x="2155839" y="2204864"/>
            <a:ext cx="399936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2155839" y="3212976"/>
            <a:ext cx="3678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2155839" y="4221088"/>
            <a:ext cx="3678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flipH="1">
            <a:off x="6660232" y="2197549"/>
            <a:ext cx="399936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flipH="1">
            <a:off x="6674621" y="3212976"/>
            <a:ext cx="399936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flipH="1">
            <a:off x="6660232" y="4221088"/>
            <a:ext cx="399936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6833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zpravodajská kritéria (HODNOTY)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= </a:t>
            </a:r>
            <a:r>
              <a:rPr lang="cs-CZ" b="1" dirty="0" smtClean="0"/>
              <a:t>soubor kritérií</a:t>
            </a:r>
            <a:r>
              <a:rPr lang="cs-CZ" dirty="0" smtClean="0"/>
              <a:t>, jimiž média poměřují zpravodajskou přijatelnost událostí a vhodnost jejich zpracování     (z události se stane zpráva)</a:t>
            </a:r>
          </a:p>
          <a:p>
            <a:pPr algn="just"/>
            <a:r>
              <a:rPr lang="cs-CZ" b="1" dirty="0" smtClean="0"/>
              <a:t>význačnost</a:t>
            </a:r>
            <a:r>
              <a:rPr lang="cs-CZ" dirty="0" smtClean="0"/>
              <a:t> – hodnotnější pro média jsou události, kde jsou zastoupeny známé osobnosti</a:t>
            </a:r>
          </a:p>
          <a:p>
            <a:pPr algn="just"/>
            <a:r>
              <a:rPr lang="cs-CZ" b="1" dirty="0" smtClean="0"/>
              <a:t>personalizace </a:t>
            </a:r>
            <a:r>
              <a:rPr lang="cs-CZ" dirty="0" smtClean="0"/>
              <a:t>– významnější jsou zprávy                o konkrétní osobě (příp. o události jako důsledku jednání určité osoby) než zprávy velmi obecné, abstraktní</a:t>
            </a:r>
          </a:p>
          <a:p>
            <a:pPr algn="just"/>
            <a:r>
              <a:rPr lang="cs-CZ" b="1" dirty="0" smtClean="0"/>
              <a:t>vztah k elitě </a:t>
            </a:r>
            <a:r>
              <a:rPr lang="cs-CZ" dirty="0" smtClean="0"/>
              <a:t>– mocné státy nebo celebrity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907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zpravodajská kritéria (HODNOTY)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b="1" dirty="0" smtClean="0"/>
              <a:t>novost</a:t>
            </a:r>
            <a:r>
              <a:rPr lang="cs-CZ" dirty="0" smtClean="0"/>
              <a:t> – často pouze zdánlivá, „sólokapr“</a:t>
            </a:r>
          </a:p>
          <a:p>
            <a:pPr algn="just"/>
            <a:r>
              <a:rPr lang="cs-CZ" b="1" dirty="0" smtClean="0"/>
              <a:t>kontinuita, </a:t>
            </a:r>
            <a:r>
              <a:rPr lang="cs-CZ" b="1" dirty="0" err="1" smtClean="0"/>
              <a:t>průběžnost</a:t>
            </a:r>
            <a:r>
              <a:rPr lang="cs-CZ" b="1" dirty="0" smtClean="0"/>
              <a:t> </a:t>
            </a:r>
            <a:r>
              <a:rPr lang="cs-CZ" dirty="0" smtClean="0"/>
              <a:t>– návrat k událostem,    o nichž média již informovala</a:t>
            </a:r>
          </a:p>
          <a:p>
            <a:pPr algn="just"/>
            <a:r>
              <a:rPr lang="cs-CZ" b="1" dirty="0" smtClean="0"/>
              <a:t>možnost dalšího vývoje </a:t>
            </a:r>
            <a:r>
              <a:rPr lang="cs-CZ" dirty="0" smtClean="0"/>
              <a:t>– atraktivnější jsou zprávy, u kterých lze čekat další vývoj</a:t>
            </a:r>
          </a:p>
          <a:p>
            <a:pPr algn="just"/>
            <a:r>
              <a:rPr lang="cs-CZ" b="1" dirty="0" smtClean="0"/>
              <a:t>variace </a:t>
            </a:r>
            <a:r>
              <a:rPr lang="cs-CZ" dirty="0" smtClean="0"/>
              <a:t>– atraktivní mohou být informace, které souvisí s nějakou hlavní událostí (variace na událost)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9056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zpravodajská kritéria (HODNOTY)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b="1" dirty="0" smtClean="0"/>
              <a:t>souznění</a:t>
            </a:r>
            <a:r>
              <a:rPr lang="cs-CZ" dirty="0" smtClean="0"/>
              <a:t> – událost musí splňovat očekávání publika (viz předchozí schéma o vzniku zpráv)</a:t>
            </a:r>
          </a:p>
          <a:p>
            <a:pPr algn="just"/>
            <a:r>
              <a:rPr lang="cs-CZ" b="1" dirty="0" smtClean="0"/>
              <a:t>překvapení </a:t>
            </a:r>
            <a:r>
              <a:rPr lang="cs-CZ" dirty="0" smtClean="0"/>
              <a:t>– atraktivní jsou události, které jsou nějakým způsobem originální, nečekané</a:t>
            </a:r>
          </a:p>
          <a:p>
            <a:pPr algn="just"/>
            <a:r>
              <a:rPr lang="cs-CZ" b="1" dirty="0" smtClean="0"/>
              <a:t>možnost dalšího vývoje </a:t>
            </a:r>
            <a:r>
              <a:rPr lang="cs-CZ" dirty="0" smtClean="0"/>
              <a:t>– atraktivnější jsou zprávy, u kterých lze čekat další vývoj</a:t>
            </a:r>
          </a:p>
          <a:p>
            <a:pPr algn="just"/>
            <a:r>
              <a:rPr lang="cs-CZ" b="1" dirty="0" smtClean="0"/>
              <a:t>jasnost, jednoznačnost </a:t>
            </a:r>
            <a:r>
              <a:rPr lang="cs-CZ" dirty="0" smtClean="0"/>
              <a:t>– události jasně uchopitelné mají vyšší šanci dostat se do vysílání (TV Nova, Prima – průměrný záběr 5 s.)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1007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zpravodajská kritéria (HODNOTY)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/>
              <a:t>blízkost</a:t>
            </a:r>
            <a:r>
              <a:rPr lang="cs-CZ" dirty="0" smtClean="0"/>
              <a:t> – snáze se do zpravodajství dostane událost, která se odehrála v blízkém prostředí a má větší důsledky na diváky </a:t>
            </a:r>
            <a:r>
              <a:rPr lang="cs-CZ" i="1" dirty="0" smtClean="0"/>
              <a:t>(vytopené sklepy v Třebíči – autonehoda/vražda v ČR – nehoda autobusu nebo letadla v Evropě – teroristický útok v </a:t>
            </a:r>
            <a:r>
              <a:rPr lang="cs-CZ" i="1" dirty="0" smtClean="0"/>
              <a:t>Afghánistánu</a:t>
            </a:r>
            <a:r>
              <a:rPr lang="cs-CZ" i="1" dirty="0" smtClean="0"/>
              <a:t>)</a:t>
            </a:r>
          </a:p>
          <a:p>
            <a:pPr algn="just"/>
            <a:r>
              <a:rPr lang="cs-CZ" b="1" dirty="0" smtClean="0"/>
              <a:t>negativita </a:t>
            </a:r>
            <a:r>
              <a:rPr lang="cs-CZ" dirty="0" smtClean="0"/>
              <a:t>– negativní, smutné či tragické události jsou zajímavější než pozitivní zprávy – čím větší materiálové škody, zranění, ztráty na životech, tím atraktivnější; vztah mezi blízkostí a negativitou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  „špatná zpráva je dobrá zpráva a dobrá zpráva není  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    žádná zpráva“</a:t>
            </a:r>
          </a:p>
          <a:p>
            <a:pPr marL="0" indent="0" algn="just">
              <a:buNone/>
            </a:pPr>
            <a:endParaRPr lang="cs-CZ" i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8529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nastolování agendy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agenda </a:t>
            </a:r>
            <a:r>
              <a:rPr lang="cs-CZ" b="1" dirty="0" err="1" smtClean="0"/>
              <a:t>setting</a:t>
            </a:r>
            <a:r>
              <a:rPr lang="cs-CZ" b="1" dirty="0" smtClean="0"/>
              <a:t> </a:t>
            </a:r>
            <a:r>
              <a:rPr lang="cs-CZ" dirty="0" smtClean="0"/>
              <a:t>= média nastolují témata,               o kterých se bude na veřejnosti hovořit</a:t>
            </a:r>
          </a:p>
          <a:p>
            <a:r>
              <a:rPr lang="cs-CZ" dirty="0"/>
              <a:t>rozhodují také o důležitosti jednotlivých témat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(pořadím </a:t>
            </a:r>
            <a:r>
              <a:rPr lang="cs-CZ" dirty="0"/>
              <a:t>zpráv a pozorností, jakou </a:t>
            </a:r>
            <a:r>
              <a:rPr lang="cs-CZ" dirty="0" smtClean="0"/>
              <a:t>jim věnují</a:t>
            </a:r>
            <a:r>
              <a:rPr lang="cs-CZ" dirty="0"/>
              <a:t>)</a:t>
            </a:r>
          </a:p>
          <a:p>
            <a:r>
              <a:rPr lang="cs-CZ" dirty="0" smtClean="0"/>
              <a:t>vytvářejí tzv. mediální realitu, mohou také „odstartovat“ určité události před jejich vznikem</a:t>
            </a:r>
          </a:p>
          <a:p>
            <a:r>
              <a:rPr lang="cs-CZ" b="1" dirty="0" err="1" smtClean="0"/>
              <a:t>gatekeeping</a:t>
            </a:r>
            <a:r>
              <a:rPr lang="cs-CZ" b="1" dirty="0" smtClean="0"/>
              <a:t> </a:t>
            </a:r>
            <a:r>
              <a:rPr lang="cs-CZ" dirty="0" smtClean="0"/>
              <a:t>= třídění a způsob selekce zpráv</a:t>
            </a:r>
          </a:p>
          <a:p>
            <a:r>
              <a:rPr lang="cs-CZ" dirty="0" smtClean="0"/>
              <a:t>průzkumy ukázaly shodu mezi veřejným míněním a tím, jak o událostech informují média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5611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současné zpravodajství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vzrůstá úloha </a:t>
            </a:r>
            <a:r>
              <a:rPr lang="cs-CZ" b="1" dirty="0" smtClean="0"/>
              <a:t>nových médií </a:t>
            </a:r>
            <a:r>
              <a:rPr lang="cs-CZ" dirty="0" smtClean="0"/>
              <a:t>– jejich šíření prostřednictvím internetu částečně ruší tradiční rozdíly (masová x individuální komunikace, tištěná x audiovizuální)</a:t>
            </a:r>
          </a:p>
          <a:p>
            <a:pPr algn="just"/>
            <a:r>
              <a:rPr lang="cs-CZ" dirty="0" smtClean="0"/>
              <a:t>tvrdá </a:t>
            </a:r>
            <a:r>
              <a:rPr lang="cs-CZ" b="1" dirty="0" smtClean="0"/>
              <a:t>konkurence</a:t>
            </a:r>
            <a:r>
              <a:rPr lang="cs-CZ" dirty="0" smtClean="0"/>
              <a:t> na mediálním trhu (snižování nákladu části deníků či časopisů, nutnost snižování nákladů v redakcích – platí i pro knižní nakladatelství)</a:t>
            </a:r>
            <a:endParaRPr lang="cs-CZ" sz="2800" dirty="0" smtClean="0"/>
          </a:p>
          <a:p>
            <a:pPr algn="just"/>
            <a:r>
              <a:rPr lang="cs-CZ" dirty="0" smtClean="0"/>
              <a:t>posiluje se tendence k </a:t>
            </a:r>
            <a:r>
              <a:rPr lang="cs-CZ" b="1" dirty="0" err="1" smtClean="0"/>
              <a:t>infotainmentu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b="1" dirty="0" smtClean="0"/>
              <a:t>bulvarizaci</a:t>
            </a:r>
            <a:r>
              <a:rPr lang="cs-CZ" dirty="0" smtClean="0"/>
              <a:t> i tzv. seriózního tisku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1171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ŽÁNRY zpravodajství - zpráva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základní novinářský žánr odpovídající  na otázky </a:t>
            </a:r>
            <a:r>
              <a:rPr lang="cs-CZ" b="1" dirty="0" smtClean="0"/>
              <a:t>kdo, co, kde, kdy</a:t>
            </a:r>
            <a:r>
              <a:rPr lang="cs-CZ" dirty="0" smtClean="0"/>
              <a:t>, příp. </a:t>
            </a:r>
            <a:r>
              <a:rPr lang="cs-CZ" b="1" dirty="0" smtClean="0"/>
              <a:t>jak</a:t>
            </a:r>
            <a:r>
              <a:rPr lang="cs-CZ" dirty="0" smtClean="0"/>
              <a:t> a </a:t>
            </a:r>
            <a:r>
              <a:rPr lang="cs-CZ" b="1" dirty="0" smtClean="0"/>
              <a:t>proč</a:t>
            </a:r>
          </a:p>
          <a:p>
            <a:pPr algn="just"/>
            <a:r>
              <a:rPr lang="cs-CZ" dirty="0" smtClean="0"/>
              <a:t>měla by být objektivní, věcná, aktuální a vyvážená (dát prostor protikladným stanoviskům)</a:t>
            </a:r>
          </a:p>
          <a:p>
            <a:pPr algn="just"/>
            <a:r>
              <a:rPr lang="cs-CZ" dirty="0"/>
              <a:t>důležitá je práce se zdroji, jejich </a:t>
            </a:r>
            <a:r>
              <a:rPr lang="cs-CZ" dirty="0" smtClean="0"/>
              <a:t>ověřování</a:t>
            </a:r>
          </a:p>
          <a:p>
            <a:pPr algn="just"/>
            <a:r>
              <a:rPr lang="cs-CZ" dirty="0" smtClean="0"/>
              <a:t>měla by čtenáře aktivizovat, vzbudit zájem </a:t>
            </a:r>
          </a:p>
          <a:p>
            <a:pPr algn="just"/>
            <a:r>
              <a:rPr lang="cs-CZ" dirty="0" smtClean="0"/>
              <a:t>lze členit na zprávu </a:t>
            </a:r>
            <a:r>
              <a:rPr lang="cs-CZ" b="1" dirty="0" smtClean="0"/>
              <a:t>seriózní</a:t>
            </a:r>
            <a:r>
              <a:rPr lang="cs-CZ" dirty="0" smtClean="0"/>
              <a:t>, </a:t>
            </a:r>
            <a:r>
              <a:rPr lang="cs-CZ" b="1" dirty="0" smtClean="0"/>
              <a:t>bulvární</a:t>
            </a:r>
            <a:r>
              <a:rPr lang="cs-CZ" dirty="0" smtClean="0"/>
              <a:t> a </a:t>
            </a:r>
            <a:r>
              <a:rPr lang="cs-CZ" b="1" dirty="0" err="1" smtClean="0"/>
              <a:t>fíčrovou</a:t>
            </a:r>
            <a:endParaRPr lang="cs-CZ" b="1" dirty="0" smtClean="0"/>
          </a:p>
          <a:p>
            <a:pPr marL="0" indent="0" algn="just">
              <a:buNone/>
            </a:pPr>
            <a:r>
              <a:rPr lang="cs-CZ" dirty="0" smtClean="0"/>
              <a:t>(angl. </a:t>
            </a:r>
            <a:r>
              <a:rPr lang="cs-CZ" i="1" dirty="0" err="1" smtClean="0"/>
              <a:t>feature</a:t>
            </a:r>
            <a:r>
              <a:rPr lang="cs-CZ" dirty="0" smtClean="0"/>
              <a:t> = texty založené většinou na příběhu, zajímavé a zábavné, v současnosti nejsledovanější)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2156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druhy zpráv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b="1" dirty="0" smtClean="0"/>
              <a:t>fleš</a:t>
            </a:r>
            <a:r>
              <a:rPr lang="cs-CZ" dirty="0" smtClean="0"/>
              <a:t> – velmi krátká agenturní zpráva o velmi důležité události, v dalším zpravodajství je uvedena podrobněji</a:t>
            </a:r>
          </a:p>
          <a:p>
            <a:pPr algn="just"/>
            <a:r>
              <a:rPr lang="cs-CZ" b="1" dirty="0" err="1" smtClean="0"/>
              <a:t>denička</a:t>
            </a:r>
            <a:r>
              <a:rPr lang="cs-CZ" b="1" dirty="0" smtClean="0"/>
              <a:t> </a:t>
            </a:r>
            <a:r>
              <a:rPr lang="cs-CZ" dirty="0" smtClean="0"/>
              <a:t>– stručná informace bez titulku a domicilu  vypovídající o aktuální události</a:t>
            </a:r>
          </a:p>
          <a:p>
            <a:pPr algn="just"/>
            <a:r>
              <a:rPr lang="cs-CZ" b="1" dirty="0" err="1"/>
              <a:t>headline</a:t>
            </a:r>
            <a:r>
              <a:rPr lang="cs-CZ" dirty="0"/>
              <a:t> – nejrychlejší zprávy České tiskové kanceláře o rozsahu 144 znaků (i jako SMS</a:t>
            </a:r>
            <a:r>
              <a:rPr lang="cs-CZ" dirty="0" smtClean="0"/>
              <a:t>); online podoba </a:t>
            </a:r>
            <a:r>
              <a:rPr lang="cs-CZ" dirty="0" err="1" smtClean="0"/>
              <a:t>deničky</a:t>
            </a:r>
            <a:r>
              <a:rPr lang="cs-CZ" dirty="0" smtClean="0"/>
              <a:t>, slouží jako upoutávka</a:t>
            </a:r>
            <a:endParaRPr lang="cs-CZ" dirty="0"/>
          </a:p>
          <a:p>
            <a:pPr algn="just"/>
            <a:r>
              <a:rPr lang="cs-CZ" b="1" dirty="0" smtClean="0"/>
              <a:t>otvírák </a:t>
            </a:r>
            <a:r>
              <a:rPr lang="cs-CZ" dirty="0" smtClean="0"/>
              <a:t>– označení pro text v 1. polovině horní strany denního tisku; téma dne – přitahuje pozornost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434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zpráv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lokálka </a:t>
            </a:r>
            <a:r>
              <a:rPr lang="cs-CZ" dirty="0" smtClean="0"/>
              <a:t>– drobná zpráva s omezeným rozsahem (regionální </a:t>
            </a:r>
            <a:r>
              <a:rPr lang="cs-CZ" dirty="0" err="1" smtClean="0"/>
              <a:t>denička</a:t>
            </a:r>
            <a:r>
              <a:rPr lang="cs-CZ" dirty="0" smtClean="0"/>
              <a:t>), přináší základní informace (např. změna personálního obsazení)</a:t>
            </a:r>
          </a:p>
          <a:p>
            <a:r>
              <a:rPr lang="cs-CZ" b="1" dirty="0" err="1" smtClean="0"/>
              <a:t>jednosloupek</a:t>
            </a:r>
            <a:r>
              <a:rPr lang="cs-CZ" dirty="0" smtClean="0"/>
              <a:t> – nejběžnější podoba rozšířené zprávy, je zalomená do jednoho sloupku (existují i </a:t>
            </a:r>
            <a:r>
              <a:rPr lang="cs-CZ" dirty="0" err="1" smtClean="0"/>
              <a:t>dvojsloupky</a:t>
            </a:r>
            <a:r>
              <a:rPr lang="cs-CZ" dirty="0" smtClean="0"/>
              <a:t> a </a:t>
            </a:r>
            <a:r>
              <a:rPr lang="cs-CZ" dirty="0" err="1" smtClean="0"/>
              <a:t>trojsloupky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dialogizovaná zpráva </a:t>
            </a:r>
            <a:r>
              <a:rPr lang="cs-CZ" dirty="0" smtClean="0"/>
              <a:t>(</a:t>
            </a:r>
            <a:r>
              <a:rPr lang="cs-CZ" dirty="0" err="1" smtClean="0"/>
              <a:t>mikrointerview</a:t>
            </a:r>
            <a:r>
              <a:rPr lang="cs-CZ" dirty="0" smtClean="0"/>
              <a:t>) – krátký útvar, který se skládá z cca 1–3 otázek novináře a odpovědí, ukazuje průběh získávání informace (pokud by se s ním dále pracovalo, vznikne zpráva)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12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TEXTY pro praxi – tiskové zprávy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68315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tisková zpráva = </a:t>
            </a:r>
            <a:r>
              <a:rPr lang="cs-CZ" b="1" dirty="0" smtClean="0"/>
              <a:t>prostředník</a:t>
            </a:r>
            <a:r>
              <a:rPr lang="cs-CZ" dirty="0" smtClean="0"/>
              <a:t> mezi organizací a novináři, důležitý zdroj informací pro tisk</a:t>
            </a:r>
          </a:p>
          <a:p>
            <a:pPr algn="just"/>
            <a:r>
              <a:rPr lang="cs-CZ" dirty="0" smtClean="0"/>
              <a:t>obsahuje </a:t>
            </a:r>
            <a:r>
              <a:rPr lang="cs-CZ" b="1" dirty="0" smtClean="0"/>
              <a:t>údaje o firmě </a:t>
            </a:r>
            <a:r>
              <a:rPr lang="cs-CZ" dirty="0" smtClean="0"/>
              <a:t>(píše se na šablonu v text. editoru – v záhlaví a zápatí údaje o firmě, logo, …)</a:t>
            </a:r>
          </a:p>
          <a:p>
            <a:pPr algn="just"/>
            <a:r>
              <a:rPr lang="cs-CZ" dirty="0" smtClean="0"/>
              <a:t>dodržuje formát </a:t>
            </a:r>
            <a:r>
              <a:rPr lang="cs-CZ" b="1" dirty="0" smtClean="0"/>
              <a:t>zprávy</a:t>
            </a:r>
            <a:r>
              <a:rPr lang="cs-CZ" dirty="0" smtClean="0"/>
              <a:t> (poutavý titulek, domicil, shrnující první odstavec odpovídající na otázky, možnost krácení odzadu – rozsah nejlépe A4, řádkování 1,5)</a:t>
            </a:r>
          </a:p>
          <a:p>
            <a:pPr algn="just"/>
            <a:r>
              <a:rPr lang="cs-CZ" dirty="0" smtClean="0"/>
              <a:t>vhodná </a:t>
            </a:r>
            <a:r>
              <a:rPr lang="cs-CZ" b="1" dirty="0" smtClean="0"/>
              <a:t>přímá řeč </a:t>
            </a:r>
            <a:r>
              <a:rPr lang="cs-CZ" dirty="0" smtClean="0"/>
              <a:t>(vyjádření osoby, která představuje, vysvětluje, potvrzuje či neguje určitou skutečnost)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352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TEXTY pro praxi – public relations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v současnosti vzrůstá úloha cílené </a:t>
            </a:r>
            <a:r>
              <a:rPr lang="cs-CZ" b="1" dirty="0" smtClean="0"/>
              <a:t>propagace</a:t>
            </a:r>
          </a:p>
          <a:p>
            <a:pPr algn="just"/>
            <a:r>
              <a:rPr lang="cs-CZ" b="1" dirty="0"/>
              <a:t>PR = public relations </a:t>
            </a:r>
            <a:r>
              <a:rPr lang="cs-CZ" dirty="0"/>
              <a:t>– komunikace s veřejností</a:t>
            </a:r>
          </a:p>
          <a:p>
            <a:pPr algn="just"/>
            <a:r>
              <a:rPr lang="cs-CZ" dirty="0" smtClean="0"/>
              <a:t>zahrnuje aktivity vedoucí k utváření </a:t>
            </a:r>
            <a:r>
              <a:rPr lang="cs-CZ" b="1" dirty="0" smtClean="0"/>
              <a:t>pozitivního obrazu</a:t>
            </a:r>
            <a:r>
              <a:rPr lang="cs-CZ" dirty="0" smtClean="0"/>
              <a:t> organizací směrem k veřejnosti</a:t>
            </a:r>
          </a:p>
          <a:p>
            <a:pPr algn="just"/>
            <a:r>
              <a:rPr lang="cs-CZ" b="1" dirty="0" smtClean="0"/>
              <a:t>přímé nástroje PR</a:t>
            </a:r>
            <a:r>
              <a:rPr lang="cs-CZ" dirty="0" smtClean="0"/>
              <a:t>: přímé oslovení cílové skupiny</a:t>
            </a:r>
          </a:p>
          <a:p>
            <a:pPr algn="just"/>
            <a:r>
              <a:rPr lang="cs-CZ" dirty="0" smtClean="0"/>
              <a:t> </a:t>
            </a:r>
            <a:r>
              <a:rPr lang="cs-CZ" b="1" dirty="0" smtClean="0"/>
              <a:t>nepřímé nástroje PR </a:t>
            </a:r>
            <a:r>
              <a:rPr lang="cs-CZ" dirty="0" smtClean="0"/>
              <a:t>(zprostředkované médii):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např. tiskové konference, briefingy, výroční zprávy,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tiskové zprávy, inzeráty, sponzoring, PR články,   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internetová kampaň, FB profil, soutěže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1558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TEXTY </a:t>
            </a:r>
            <a:r>
              <a:rPr lang="cs-CZ" dirty="0" err="1" smtClean="0"/>
              <a:t>pRO</a:t>
            </a:r>
            <a:r>
              <a:rPr lang="cs-CZ" dirty="0" smtClean="0"/>
              <a:t> PRAXI – </a:t>
            </a:r>
            <a:r>
              <a:rPr lang="cs-CZ" dirty="0" err="1" smtClean="0"/>
              <a:t>pr</a:t>
            </a:r>
            <a:r>
              <a:rPr lang="cs-CZ" dirty="0" smtClean="0"/>
              <a:t>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nástroj pro zajištění publicity organizace, akce, výrobku, služeb, e-</a:t>
            </a:r>
            <a:r>
              <a:rPr lang="cs-CZ" dirty="0" err="1" smtClean="0"/>
              <a:t>shopu</a:t>
            </a:r>
            <a:r>
              <a:rPr lang="cs-CZ" dirty="0" smtClean="0"/>
              <a:t> apod.</a:t>
            </a:r>
          </a:p>
          <a:p>
            <a:pPr algn="just"/>
            <a:r>
              <a:rPr lang="cs-CZ" dirty="0" smtClean="0"/>
              <a:t>předpokladem úspěchu je oslovení čtenáře (odhadnout jeho zájmy, přání – jako v reklamě)</a:t>
            </a:r>
          </a:p>
          <a:p>
            <a:pPr algn="just"/>
            <a:r>
              <a:rPr lang="cs-CZ" i="1" dirty="0"/>
              <a:t>J</a:t>
            </a:r>
            <a:r>
              <a:rPr lang="cs-CZ" i="1" dirty="0" smtClean="0"/>
              <a:t>aký produkt / službu / akci apod. nabízím?</a:t>
            </a:r>
          </a:p>
          <a:p>
            <a:pPr algn="just"/>
            <a:r>
              <a:rPr lang="cs-CZ" i="1" dirty="0"/>
              <a:t>J</a:t>
            </a:r>
            <a:r>
              <a:rPr lang="cs-CZ" i="1" dirty="0" smtClean="0"/>
              <a:t>aký přínos může mít uživatel z tohoto produktu, jaké řešení nabízí?</a:t>
            </a:r>
          </a:p>
          <a:p>
            <a:pPr algn="just"/>
            <a:r>
              <a:rPr lang="cs-CZ" i="1" dirty="0"/>
              <a:t>C</a:t>
            </a:r>
            <a:r>
              <a:rPr lang="cs-CZ" i="1" dirty="0" smtClean="0"/>
              <a:t>o se pro uživatele změní koupí produktu / účastí na akci?</a:t>
            </a:r>
          </a:p>
          <a:p>
            <a:pPr algn="just"/>
            <a:r>
              <a:rPr lang="cs-CZ" i="1" dirty="0" smtClean="0"/>
              <a:t>Co bude dál? / Proč jsou podobné akce důležité?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419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686800" cy="3888431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i="1" dirty="0" smtClean="0"/>
              <a:t>„Nejméně o každé druhé události, která se do zpravodajství deníků, rádií a televizí dostane, novináři vědí předem díky tiskovým zprávám a anoncím.“</a:t>
            </a:r>
            <a:r>
              <a:rPr lang="cs-CZ" b="1" i="1" baseline="30000" dirty="0" smtClean="0"/>
              <a:t>1</a:t>
            </a:r>
            <a:endParaRPr lang="cs-CZ" b="1" i="1" baseline="30000" dirty="0"/>
          </a:p>
          <a:p>
            <a:pPr marL="0" indent="0" algn="just">
              <a:buNone/>
            </a:pPr>
            <a:endParaRPr lang="cs-CZ" b="1" i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908637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aseline="30000" dirty="0"/>
              <a:t>1</a:t>
            </a:r>
            <a:r>
              <a:rPr lang="cs-CZ" dirty="0"/>
              <a:t> MIČIENKA, M. – JIRÁK, J. </a:t>
            </a:r>
            <a:r>
              <a:rPr lang="cs-CZ" i="1" dirty="0"/>
              <a:t>Základy mediální výchovy</a:t>
            </a:r>
            <a:r>
              <a:rPr lang="cs-CZ" dirty="0"/>
              <a:t>. 1. vyd. Praha : Portál, 2007, </a:t>
            </a:r>
            <a:r>
              <a:rPr lang="cs-CZ" dirty="0" smtClean="0"/>
              <a:t>s. 51. ISBN 978-80-7367-315-4</a:t>
            </a:r>
            <a:endParaRPr lang="cs-CZ" sz="2000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7621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47260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000" dirty="0" smtClean="0"/>
              <a:t>BARTOŠEK, J. – DAŇKOVÁ, H. </a:t>
            </a:r>
            <a:r>
              <a:rPr lang="cs-CZ" sz="2000" i="1" dirty="0"/>
              <a:t>Žurnalistika a </a:t>
            </a:r>
            <a:r>
              <a:rPr lang="cs-CZ" sz="2000" i="1" dirty="0" smtClean="0"/>
              <a:t>škola: </a:t>
            </a:r>
            <a:r>
              <a:rPr lang="cs-CZ" sz="2000" i="1" dirty="0"/>
              <a:t>p</a:t>
            </a:r>
            <a:r>
              <a:rPr lang="cs-CZ" sz="2000" i="1" dirty="0" smtClean="0"/>
              <a:t>říručka </a:t>
            </a:r>
            <a:r>
              <a:rPr lang="cs-CZ" sz="2000" i="1" dirty="0"/>
              <a:t>pro učitele mediální výchovy.</a:t>
            </a:r>
            <a:r>
              <a:rPr lang="cs-CZ" sz="2000" dirty="0"/>
              <a:t> </a:t>
            </a:r>
            <a:r>
              <a:rPr lang="cs-CZ" sz="2000" dirty="0" smtClean="0"/>
              <a:t>2. vyd. Frýdek-Místek : </a:t>
            </a:r>
            <a:r>
              <a:rPr lang="cs-CZ" sz="2000" dirty="0"/>
              <a:t>Václav Daněk, 2010, 207 s. ISBN 978-80-254-6459-5. </a:t>
            </a:r>
            <a:endParaRPr lang="cs-CZ" sz="2000" dirty="0" smtClean="0"/>
          </a:p>
          <a:p>
            <a:pPr algn="just"/>
            <a:r>
              <a:rPr lang="cs-CZ" sz="2000" dirty="0" smtClean="0"/>
              <a:t>BURTON</a:t>
            </a:r>
            <a:r>
              <a:rPr lang="cs-CZ" sz="2000" dirty="0"/>
              <a:t>, G. – JIRÁK,  J. </a:t>
            </a:r>
            <a:r>
              <a:rPr lang="cs-CZ" sz="2000" i="1" dirty="0"/>
              <a:t>Úvod do studia médií. </a:t>
            </a:r>
            <a:r>
              <a:rPr lang="cs-CZ" sz="2000" dirty="0"/>
              <a:t>1. </a:t>
            </a:r>
            <a:r>
              <a:rPr lang="cs-CZ" sz="2000" dirty="0" smtClean="0"/>
              <a:t>vyd. </a:t>
            </a:r>
            <a:r>
              <a:rPr lang="cs-CZ" sz="2000" dirty="0"/>
              <a:t>Brno : </a:t>
            </a:r>
            <a:r>
              <a:rPr lang="cs-CZ" sz="2000" dirty="0" err="1"/>
              <a:t>Barrister</a:t>
            </a:r>
            <a:r>
              <a:rPr lang="cs-CZ" sz="2000" dirty="0"/>
              <a:t> &amp; </a:t>
            </a:r>
            <a:r>
              <a:rPr lang="cs-CZ" sz="2000" dirty="0" err="1"/>
              <a:t>Principal</a:t>
            </a:r>
            <a:r>
              <a:rPr lang="cs-CZ" sz="2000" dirty="0"/>
              <a:t>, </a:t>
            </a:r>
            <a:r>
              <a:rPr lang="cs-CZ" sz="2000" dirty="0" smtClean="0"/>
              <a:t>2003, 392 s. ISBN 80-85947-67-6.</a:t>
            </a:r>
          </a:p>
          <a:p>
            <a:pPr algn="just"/>
            <a:r>
              <a:rPr lang="cs-CZ" sz="2000" dirty="0"/>
              <a:t>ČECHOVÁ, </a:t>
            </a:r>
            <a:r>
              <a:rPr lang="cs-CZ" sz="2000" dirty="0" smtClean="0"/>
              <a:t>M. </a:t>
            </a:r>
            <a:r>
              <a:rPr lang="cs-CZ" sz="2000" i="1" dirty="0"/>
              <a:t>Současná česká stylistika</a:t>
            </a:r>
            <a:r>
              <a:rPr lang="cs-CZ" sz="2000" dirty="0"/>
              <a:t>. </a:t>
            </a:r>
            <a:r>
              <a:rPr lang="cs-CZ" sz="2000" dirty="0" smtClean="0"/>
              <a:t>1</a:t>
            </a:r>
            <a:r>
              <a:rPr lang="cs-CZ" sz="2000" dirty="0"/>
              <a:t>. </a:t>
            </a:r>
            <a:r>
              <a:rPr lang="cs-CZ" sz="2000" dirty="0" smtClean="0"/>
              <a:t>vyd. Praha : </a:t>
            </a:r>
            <a:r>
              <a:rPr lang="cs-CZ" sz="2000" dirty="0"/>
              <a:t>ISV, 2003, 342 s. ISBN 80-86642-00-3.</a:t>
            </a:r>
            <a:endParaRPr lang="cs-CZ" sz="2000" dirty="0" smtClean="0"/>
          </a:p>
          <a:p>
            <a:pPr algn="just"/>
            <a:r>
              <a:rPr lang="cs-CZ" sz="2000" dirty="0" smtClean="0"/>
              <a:t>KOL. AUTORŮ </a:t>
            </a:r>
            <a:r>
              <a:rPr lang="cs-CZ" sz="2000" i="1" dirty="0" smtClean="0"/>
              <a:t>Metodická příručka mediální výchovy. </a:t>
            </a:r>
            <a:r>
              <a:rPr lang="cs-CZ" sz="2000" dirty="0" smtClean="0"/>
              <a:t>1. vyd. Vydalo Centrum Vysočina v rámci projektu Centrum mediální výchovy, tisk </a:t>
            </a:r>
            <a:r>
              <a:rPr lang="cs-CZ" sz="2000" dirty="0" err="1" smtClean="0"/>
              <a:t>Pross</a:t>
            </a:r>
            <a:r>
              <a:rPr lang="cs-CZ" sz="2000" dirty="0" smtClean="0"/>
              <a:t> reklama, 2012, 149 s.</a:t>
            </a:r>
          </a:p>
          <a:p>
            <a:pPr algn="just"/>
            <a:r>
              <a:rPr lang="cs-CZ" sz="2000" dirty="0"/>
              <a:t>KOSTEČKA, </a:t>
            </a:r>
            <a:r>
              <a:rPr lang="cs-CZ" sz="2000" dirty="0" smtClean="0"/>
              <a:t>J. </a:t>
            </a:r>
            <a:r>
              <a:rPr lang="cs-CZ" sz="2000" i="1" dirty="0"/>
              <a:t>Český jazyk pro 2. ročník gymnázií</a:t>
            </a:r>
            <a:r>
              <a:rPr lang="cs-CZ" sz="2000" dirty="0"/>
              <a:t>. 1. vyd. </a:t>
            </a:r>
            <a:r>
              <a:rPr lang="cs-CZ" sz="2000" dirty="0" smtClean="0"/>
              <a:t>Praha : </a:t>
            </a:r>
            <a:r>
              <a:rPr lang="cs-CZ" sz="2000" dirty="0"/>
              <a:t>SPN - pedagogické nakladatelství, 2001, 243 s. ISBN 80-7235-155-9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/>
              <a:t>KUNCZIK, </a:t>
            </a:r>
            <a:r>
              <a:rPr lang="cs-CZ" sz="2000" dirty="0" smtClean="0"/>
              <a:t>M. </a:t>
            </a:r>
            <a:r>
              <a:rPr lang="cs-CZ" sz="2000" i="1" dirty="0"/>
              <a:t>Základy masové komunikace</a:t>
            </a:r>
            <a:r>
              <a:rPr lang="cs-CZ" sz="2000" dirty="0"/>
              <a:t>. </a:t>
            </a:r>
            <a:r>
              <a:rPr lang="cs-CZ" sz="2000" dirty="0" smtClean="0"/>
              <a:t>1. vyd. Praha : </a:t>
            </a:r>
            <a:r>
              <a:rPr lang="cs-CZ" sz="2000" dirty="0"/>
              <a:t>Karolinum, 1995, 307 s. ISBN 80-7184-134-x. </a:t>
            </a:r>
            <a:endParaRPr lang="cs-CZ" sz="2000" dirty="0" smtClean="0"/>
          </a:p>
          <a:p>
            <a:pPr algn="just"/>
            <a:r>
              <a:rPr lang="cs-CZ" sz="2100" dirty="0"/>
              <a:t>MIČIENKA, </a:t>
            </a:r>
            <a:r>
              <a:rPr lang="cs-CZ" sz="2100" dirty="0" smtClean="0"/>
              <a:t>M. – JIRÁK, J. </a:t>
            </a:r>
            <a:r>
              <a:rPr lang="cs-CZ" sz="2100" i="1" dirty="0"/>
              <a:t>Základy mediální výchovy</a:t>
            </a:r>
            <a:r>
              <a:rPr lang="cs-CZ" sz="2100" dirty="0"/>
              <a:t>. </a:t>
            </a:r>
            <a:r>
              <a:rPr lang="cs-CZ" sz="2100" dirty="0" smtClean="0"/>
              <a:t>1</a:t>
            </a:r>
            <a:r>
              <a:rPr lang="cs-CZ" sz="2100" dirty="0"/>
              <a:t>. </a:t>
            </a:r>
            <a:r>
              <a:rPr lang="cs-CZ" sz="2100" dirty="0" smtClean="0"/>
              <a:t>vyd. Praha : </a:t>
            </a:r>
            <a:r>
              <a:rPr lang="cs-CZ" sz="2100" dirty="0"/>
              <a:t>Portál, 2007, 295 s. ISBN 978-80-7367-315-4. </a:t>
            </a:r>
            <a:endParaRPr lang="cs-CZ" sz="2100" dirty="0" smtClean="0"/>
          </a:p>
          <a:p>
            <a:pPr algn="just"/>
            <a:r>
              <a:rPr lang="cs-CZ" sz="2000" dirty="0" smtClean="0"/>
              <a:t>MINÁŘOVÁ</a:t>
            </a:r>
            <a:r>
              <a:rPr lang="cs-CZ" sz="2000" dirty="0"/>
              <a:t>, E. Informativní a persvazivní funkce jako konstituující faktor projevu. Funkční styl publicistický. In </a:t>
            </a:r>
            <a:r>
              <a:rPr lang="cs-CZ" sz="2000" i="1" dirty="0"/>
              <a:t>ČECHOVÁ, M. - KRČMOVÁ, M. - MINÁŘOVÁ, E. Současná stylistika</a:t>
            </a:r>
            <a:r>
              <a:rPr lang="cs-CZ" sz="2000" dirty="0"/>
              <a:t>. 1. vyd. Praha : Nakladatelství Lidové noviny, 2008. s. 244-283, 40 s. Jazykověda a literární věda. ISBN 978-80-7106-961-4</a:t>
            </a:r>
            <a:r>
              <a:rPr lang="cs-CZ" sz="2000" dirty="0" smtClean="0"/>
              <a:t>.</a:t>
            </a:r>
          </a:p>
          <a:p>
            <a:pPr algn="just"/>
            <a:r>
              <a:rPr lang="cs-CZ" sz="2000" dirty="0" smtClean="0"/>
              <a:t>NIKLESOVÁ, E. </a:t>
            </a:r>
            <a:r>
              <a:rPr lang="cs-CZ" sz="2000" i="1" dirty="0" smtClean="0"/>
              <a:t>Teorie a východiska současné mediální </a:t>
            </a:r>
            <a:r>
              <a:rPr lang="cs-CZ" sz="2000" i="1" dirty="0"/>
              <a:t>výchovy. </a:t>
            </a:r>
            <a:r>
              <a:rPr lang="cs-CZ" sz="2000" dirty="0" smtClean="0"/>
              <a:t>1. vyd. České Budějovice : </a:t>
            </a:r>
            <a:r>
              <a:rPr lang="cs-CZ" sz="2000" dirty="0"/>
              <a:t>Pedagogická fakulta Jihočeské univerzity v Českých Budějovicích, 2007, 140 s. ISBN 978-80-7040-995-4. </a:t>
            </a:r>
            <a:endParaRPr lang="cs-CZ" sz="2000" dirty="0" smtClean="0"/>
          </a:p>
          <a:p>
            <a:pPr algn="just"/>
            <a:r>
              <a:rPr lang="cs-CZ" sz="2000" dirty="0" smtClean="0"/>
              <a:t>NIKLESOVÁ, E. – BÍNA, D. </a:t>
            </a:r>
            <a:r>
              <a:rPr lang="cs-CZ" sz="2000" i="1" dirty="0" smtClean="0"/>
              <a:t>Mediální gramotnost a mediální výchova</a:t>
            </a:r>
            <a:r>
              <a:rPr lang="cs-CZ" sz="2000" dirty="0" smtClean="0"/>
              <a:t>: </a:t>
            </a:r>
            <a:r>
              <a:rPr lang="cs-CZ" sz="2000" i="1" dirty="0"/>
              <a:t>studijní texty</a:t>
            </a:r>
            <a:r>
              <a:rPr lang="cs-CZ" sz="2000" dirty="0"/>
              <a:t>. </a:t>
            </a:r>
            <a:r>
              <a:rPr lang="cs-CZ" sz="2000" dirty="0" smtClean="0"/>
              <a:t>         1</a:t>
            </a:r>
            <a:r>
              <a:rPr lang="cs-CZ" sz="2000" dirty="0"/>
              <a:t>. vyd. České </a:t>
            </a:r>
            <a:r>
              <a:rPr lang="cs-CZ" sz="2000" dirty="0" smtClean="0"/>
              <a:t>Budějovice : </a:t>
            </a:r>
            <a:r>
              <a:rPr lang="cs-CZ" sz="2000" dirty="0"/>
              <a:t>Vlastimil Johanus, 2010, 86 s. ISBN 978-80-904247-6-0. </a:t>
            </a:r>
            <a:endParaRPr lang="cs-CZ" sz="2000" dirty="0" smtClean="0"/>
          </a:p>
          <a:p>
            <a:pPr algn="just"/>
            <a:r>
              <a:rPr lang="cs-CZ" sz="2000" dirty="0"/>
              <a:t>MCQUAIL, </a:t>
            </a:r>
            <a:r>
              <a:rPr lang="cs-CZ" sz="2000" dirty="0" smtClean="0"/>
              <a:t>D. </a:t>
            </a:r>
            <a:r>
              <a:rPr lang="cs-CZ" sz="2000" i="1" dirty="0"/>
              <a:t>Úvod do teorie masové komunikace</a:t>
            </a:r>
            <a:r>
              <a:rPr lang="cs-CZ" sz="2000" dirty="0"/>
              <a:t>. </a:t>
            </a:r>
            <a:r>
              <a:rPr lang="cs-CZ" sz="2000" dirty="0" smtClean="0"/>
              <a:t>2. vyd. Praha : </a:t>
            </a:r>
            <a:r>
              <a:rPr lang="cs-CZ" sz="2000" dirty="0"/>
              <a:t>Portál, </a:t>
            </a:r>
            <a:r>
              <a:rPr lang="cs-CZ" sz="2000" dirty="0" smtClean="0"/>
              <a:t>2002, </a:t>
            </a:r>
            <a:r>
              <a:rPr lang="cs-CZ" sz="2000" dirty="0"/>
              <a:t>447 s. ISBN 80-7178-714-0.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2464</TotalTime>
  <Words>1476</Words>
  <Application>Microsoft Office PowerPoint</Application>
  <PresentationFormat>Předvádění na obrazovce (4:3)</PresentationFormat>
  <Paragraphs>138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Snímek 1</vt:lpstr>
      <vt:lpstr>jak vznikají zprávy</vt:lpstr>
      <vt:lpstr>zpravodajství</vt:lpstr>
      <vt:lpstr>dva postupy při zpravodajství</vt:lpstr>
      <vt:lpstr>zpravodajská kritéria (HODNOTY) I.</vt:lpstr>
      <vt:lpstr>zpravodajská kritéria (HODNOTY) II.</vt:lpstr>
      <vt:lpstr>zpravodajská kritéria (HODNOTY) III.</vt:lpstr>
      <vt:lpstr>zpravodajská kritéria (HODNOTY) IV.</vt:lpstr>
      <vt:lpstr>nastolování agendy</vt:lpstr>
      <vt:lpstr>současné zpravodajství</vt:lpstr>
      <vt:lpstr>ŽÁNRY zpravodajství - zpráva</vt:lpstr>
      <vt:lpstr>další druhy zpráv I.</vt:lpstr>
      <vt:lpstr>další druhy zpráv II.</vt:lpstr>
      <vt:lpstr>TEXTY pro praxi – tiskové zprávy</vt:lpstr>
      <vt:lpstr>TEXTY pro praxi – public relations</vt:lpstr>
      <vt:lpstr>TEXTY pRO PRAXI – pr článek</vt:lpstr>
      <vt:lpstr>k zamyšlení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Dum</cp:lastModifiedBy>
  <cp:revision>142</cp:revision>
  <dcterms:created xsi:type="dcterms:W3CDTF">2012-12-23T08:55:19Z</dcterms:created>
  <dcterms:modified xsi:type="dcterms:W3CDTF">2014-08-04T10:56:16Z</dcterms:modified>
</cp:coreProperties>
</file>