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7" r:id="rId8"/>
    <p:sldId id="264" r:id="rId9"/>
    <p:sldId id="263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958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116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681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155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052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71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14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866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458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659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32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19B61-BF62-4958-B7D3-AD0CD9B6FC2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744E0-D52A-42B4-830F-2227152C75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661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39608" y="425064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VY_32_INOVACE_05-34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02170" y="476672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148761"/>
              </p:ext>
            </p:extLst>
          </p:nvPr>
        </p:nvGraphicFramePr>
        <p:xfrm>
          <a:off x="1435810" y="177281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IX.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Transformace elektrického proudu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26.9.2011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pojmem transformátor,</a:t>
                      </a:r>
                      <a:r>
                        <a:rPr lang="cs-CZ" sz="1400" kern="50" baseline="0" dirty="0" smtClean="0">
                          <a:effectLst/>
                        </a:rPr>
                        <a:t> jeho vlastnostmi </a:t>
                      </a:r>
                      <a:br>
                        <a:rPr lang="cs-CZ" sz="1400" kern="50" baseline="0" dirty="0" smtClean="0">
                          <a:effectLst/>
                        </a:rPr>
                      </a:br>
                      <a:r>
                        <a:rPr lang="cs-CZ" sz="1400" kern="50" baseline="0" dirty="0" smtClean="0">
                          <a:effectLst/>
                        </a:rPr>
                        <a:t>a využitím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0964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Transformace elektrického proudu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212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Trocha historie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Elektrárny stojící uvnitř měst by obyvatelstvo z různých důvodů obtěžovaly.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Mají se stavět blízko uhelných dolů nebo u velkých řek.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Pak se ale musí elektrická energie dopravit na místo spotřeby – do sídel lidí. Vedení má stovky kilometrů. 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Nebudou v tak dlouhém vedení velké ztráty energie?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err="1" smtClean="0">
                <a:solidFill>
                  <a:srgbClr val="FF0000"/>
                </a:solidFill>
              </a:rPr>
              <a:t>Depréz</a:t>
            </a:r>
            <a:r>
              <a:rPr lang="cs-CZ" sz="2000" dirty="0" smtClean="0"/>
              <a:t> – </a:t>
            </a:r>
            <a:r>
              <a:rPr lang="cs-CZ" sz="2000" b="1" dirty="0" smtClean="0"/>
              <a:t>stejnosměrný proud 200 V, vzdálenost 57 km, ztráta </a:t>
            </a:r>
            <a:r>
              <a:rPr lang="cs-CZ" sz="2000" b="1" i="1" dirty="0" smtClean="0">
                <a:solidFill>
                  <a:schemeClr val="tx2"/>
                </a:solidFill>
              </a:rPr>
              <a:t>čtyři pětiny výkonu</a:t>
            </a:r>
            <a:r>
              <a:rPr lang="cs-CZ" sz="2000" b="1" dirty="0" smtClean="0"/>
              <a:t> se ve vedení ztratily, protože vedením procházel velký proud.  (Vodiče se při průchodu proudu zahřívají).</a:t>
            </a:r>
          </a:p>
          <a:p>
            <a:endParaRPr lang="cs-CZ" sz="2000" dirty="0"/>
          </a:p>
        </p:txBody>
      </p:sp>
      <p:pic>
        <p:nvPicPr>
          <p:cNvPr id="1028" name="Picture 4" descr="C:\Documents and Settings\Jaroslava\Local Settings\Temporary Internet Files\Content.IE5\JXUPXJTB\MC9003269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717032"/>
            <a:ext cx="913486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48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Trocha úvah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N. Tesla</a:t>
            </a:r>
            <a:r>
              <a:rPr lang="cs-CZ" sz="2000" dirty="0" smtClean="0"/>
              <a:t> </a:t>
            </a:r>
            <a:r>
              <a:rPr lang="cs-CZ" sz="2000" b="1" dirty="0" smtClean="0"/>
              <a:t>– když je mezi vodiči </a:t>
            </a:r>
            <a:r>
              <a:rPr lang="cs-CZ" sz="2000" b="1" dirty="0" smtClean="0">
                <a:solidFill>
                  <a:srgbClr val="FF0000"/>
                </a:solidFill>
              </a:rPr>
              <a:t>vysoké napětí</a:t>
            </a:r>
            <a:r>
              <a:rPr lang="cs-CZ" sz="2000" dirty="0" smtClean="0"/>
              <a:t>, </a:t>
            </a:r>
            <a:r>
              <a:rPr lang="cs-CZ" sz="2000" b="1" dirty="0" smtClean="0"/>
              <a:t>stačí k přenosu energie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malý proud. </a:t>
            </a:r>
          </a:p>
          <a:p>
            <a:r>
              <a:rPr lang="cs-CZ" sz="2000" b="1" dirty="0" smtClean="0"/>
              <a:t>Pak jsou i </a:t>
            </a:r>
            <a:r>
              <a:rPr lang="cs-CZ" sz="2000" b="1" dirty="0" smtClean="0">
                <a:solidFill>
                  <a:srgbClr val="FF0000"/>
                </a:solidFill>
              </a:rPr>
              <a:t>ztráty</a:t>
            </a:r>
            <a:r>
              <a:rPr lang="cs-CZ" sz="2000" dirty="0" smtClean="0"/>
              <a:t> </a:t>
            </a:r>
            <a:r>
              <a:rPr lang="cs-CZ" sz="2000" b="1" dirty="0" smtClean="0"/>
              <a:t>ve vedení </a:t>
            </a:r>
            <a:r>
              <a:rPr lang="cs-CZ" sz="2000" b="1" dirty="0" smtClean="0">
                <a:solidFill>
                  <a:srgbClr val="FF0000"/>
                </a:solidFill>
              </a:rPr>
              <a:t>malé.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Jak ale změnit napětí z nízkého na vysoké a obráceně?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chemeClr val="accent5">
                    <a:lumMod val="75000"/>
                  </a:schemeClr>
                </a:solidFill>
              </a:rPr>
              <a:t>To dokáže transformátor!</a:t>
            </a:r>
          </a:p>
          <a:p>
            <a:endParaRPr lang="cs-CZ" sz="2000" i="1" dirty="0" smtClean="0"/>
          </a:p>
          <a:p>
            <a:endParaRPr lang="cs-CZ" sz="2000" i="1" dirty="0"/>
          </a:p>
          <a:p>
            <a:r>
              <a:rPr lang="cs-CZ" sz="2000" b="1" i="1" dirty="0" smtClean="0"/>
              <a:t>Proč je v elektrické síti střídavé napětí, a ne stejnosměrné?</a:t>
            </a:r>
          </a:p>
          <a:p>
            <a:endParaRPr lang="cs-CZ" i="1" dirty="0"/>
          </a:p>
        </p:txBody>
      </p:sp>
      <p:pic>
        <p:nvPicPr>
          <p:cNvPr id="2051" name="Picture 3" descr="C:\Documents and Settings\Jaroslava\Local Settings\Temporary Internet Files\Content.IE5\7NC6TJ4F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6896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37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Transformátor – jak pracuje?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Už víme, že když do cívky přivedeme proud z baterie, musíme ho neustále spínačem </a:t>
            </a:r>
            <a:r>
              <a:rPr lang="cs-CZ" sz="2000" b="1" dirty="0" smtClean="0">
                <a:solidFill>
                  <a:srgbClr val="FF0000"/>
                </a:solidFill>
              </a:rPr>
              <a:t>vypínat a zapínat, jinak se </a:t>
            </a:r>
            <a:r>
              <a:rPr lang="cs-CZ" sz="2000" b="1" dirty="0" smtClean="0"/>
              <a:t>v druhé cívce </a:t>
            </a:r>
            <a:r>
              <a:rPr lang="cs-CZ" sz="2000" b="1" dirty="0" smtClean="0">
                <a:solidFill>
                  <a:srgbClr val="FF0000"/>
                </a:solidFill>
              </a:rPr>
              <a:t>proud nebude indukovat.</a:t>
            </a:r>
          </a:p>
          <a:p>
            <a:endParaRPr lang="cs-CZ" sz="2000" dirty="0" smtClean="0"/>
          </a:p>
          <a:p>
            <a:r>
              <a:rPr lang="cs-CZ" sz="2000" b="1" dirty="0" smtClean="0"/>
              <a:t>Lepší je přivádět do první cívky </a:t>
            </a:r>
            <a:r>
              <a:rPr lang="cs-CZ" sz="2000" b="1" dirty="0" smtClean="0">
                <a:solidFill>
                  <a:srgbClr val="FF0000"/>
                </a:solidFill>
              </a:rPr>
              <a:t>střídavý proud. </a:t>
            </a:r>
          </a:p>
          <a:p>
            <a:endParaRPr lang="cs-CZ" sz="2000" dirty="0"/>
          </a:p>
          <a:p>
            <a:r>
              <a:rPr lang="cs-CZ" sz="2000" b="1" dirty="0" smtClean="0"/>
              <a:t>Ten se zapínat a vypínat nemusí, protože </a:t>
            </a:r>
            <a:r>
              <a:rPr lang="cs-CZ" sz="2000" b="1" dirty="0" smtClean="0">
                <a:solidFill>
                  <a:srgbClr val="FF0000"/>
                </a:solidFill>
              </a:rPr>
              <a:t>se sám neustále mění </a:t>
            </a:r>
            <a:r>
              <a:rPr lang="cs-CZ" sz="2000" b="1" dirty="0" smtClean="0"/>
              <a:t>(velikost </a:t>
            </a:r>
            <a:br>
              <a:rPr lang="cs-CZ" sz="2000" b="1" dirty="0" smtClean="0"/>
            </a:br>
            <a:r>
              <a:rPr lang="cs-CZ" sz="2000" b="1" dirty="0" smtClean="0"/>
              <a:t>i směr).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Napětí v druhé cívce tedy vzniká stále.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098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je transformátor?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Skládá se ze </a:t>
            </a:r>
            <a:r>
              <a:rPr lang="cs-CZ" sz="2000" b="1" dirty="0" smtClean="0"/>
              <a:t>dvou cívek </a:t>
            </a:r>
            <a:r>
              <a:rPr lang="cs-CZ" sz="2000" dirty="0" smtClean="0"/>
              <a:t>(vinutí):  </a:t>
            </a:r>
            <a:r>
              <a:rPr lang="cs-CZ" sz="2000" b="1" i="1" dirty="0" smtClean="0"/>
              <a:t>primární a sekundární.</a:t>
            </a:r>
          </a:p>
          <a:p>
            <a:endParaRPr lang="cs-CZ" sz="2000" i="1" dirty="0" smtClean="0">
              <a:solidFill>
                <a:schemeClr val="accent1"/>
              </a:solidFill>
            </a:endParaRPr>
          </a:p>
          <a:p>
            <a:r>
              <a:rPr lang="cs-CZ" sz="2000" b="1" i="1" dirty="0" smtClean="0">
                <a:solidFill>
                  <a:schemeClr val="accent1"/>
                </a:solidFill>
              </a:rPr>
              <a:t>Když je primární cívka připojena ke střídavému napětí, vznikne střídavé napětí i na sekundární cívce.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Do primární cívky je přiváděn elektrický proud</a:t>
            </a:r>
            <a:r>
              <a:rPr lang="cs-CZ" sz="2000" dirty="0" smtClean="0"/>
              <a:t>, jehož napětí chceme změnit.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Ze sekundární cívky elektrický proud </a:t>
            </a:r>
            <a:r>
              <a:rPr lang="cs-CZ" sz="2000" dirty="0" smtClean="0"/>
              <a:t>potřebného napětí </a:t>
            </a:r>
            <a:r>
              <a:rPr lang="cs-CZ" sz="2000" b="1" dirty="0" smtClean="0"/>
              <a:t>odebíráme.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Obě cívky </a:t>
            </a:r>
            <a:r>
              <a:rPr lang="cs-CZ" sz="2000" dirty="0" smtClean="0"/>
              <a:t>jsou nasazeny </a:t>
            </a:r>
            <a:r>
              <a:rPr lang="cs-CZ" sz="2000" b="1" dirty="0" smtClean="0"/>
              <a:t>na jedno železné jádro</a:t>
            </a:r>
            <a:r>
              <a:rPr lang="cs-CZ" sz="2000" dirty="0" smtClean="0"/>
              <a:t>, které může mít různý tvar. Nejvhodnější je uzavřené čtvercové jádro.</a:t>
            </a:r>
          </a:p>
        </p:txBody>
      </p:sp>
    </p:spTree>
    <p:extLst>
      <p:ext uri="{BB962C8B-B14F-4D97-AF65-F5344CB8AC3E}">
        <p14:creationId xmlns:p14="http://schemas.microsoft.com/office/powerpoint/2010/main" val="325223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vypadá transformátor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Transformátor na stožáru u paneláku</a:t>
            </a:r>
            <a:endParaRPr lang="cs-CZ" sz="2000" b="1" dirty="0"/>
          </a:p>
        </p:txBody>
      </p:sp>
      <p:pic>
        <p:nvPicPr>
          <p:cNvPr id="1026" name="Picture 2" descr="C:\Documents and Settings\Jaroslava\Plocha\transfo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060848"/>
            <a:ext cx="342900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23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Pojmy a značky pro transformátor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>
                  <a:solidFill>
                    <a:schemeClr val="accent1"/>
                  </a:solidFill>
                </a:endParaRPr>
              </a:p>
              <a:p>
                <a:r>
                  <a:rPr lang="cs-CZ" sz="2000" b="1" dirty="0" smtClean="0">
                    <a:solidFill>
                      <a:schemeClr val="accent1"/>
                    </a:solidFill>
                  </a:rPr>
                  <a:t>Napětí na primární cívce </a:t>
                </a:r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chemeClr val="accent1"/>
                    </a:solidFill>
                  </a:rPr>
                  <a:t>Napětí na sekundární cívce </a:t>
                </a:r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Proud na primární cívce </a:t>
                </a:r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Proud na sekundární cívce </a:t>
                </a:r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𝑰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endParaRPr lang="cs-CZ" sz="2000" b="1" dirty="0" smtClean="0">
                  <a:solidFill>
                    <a:srgbClr val="00B05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00B050"/>
                    </a:solidFill>
                  </a:rPr>
                  <a:t>Počet závitů na primární cívce</a:t>
                </a:r>
                <a:r>
                  <a:rPr lang="cs-CZ" sz="2000" b="1" dirty="0" smtClean="0"/>
                  <a:t>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rgbClr val="00B050"/>
                    </a:solidFill>
                  </a:rPr>
                  <a:t>Počet závitů na sekundární cívce </a:t>
                </a:r>
                <a:r>
                  <a:rPr lang="cs-CZ" sz="2000" b="1" dirty="0" smtClean="0"/>
                  <a:t>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 smtClean="0"/>
              </a:p>
              <a:p>
                <a:endParaRPr lang="cs-CZ" sz="2000" b="1" dirty="0" smtClean="0">
                  <a:solidFill>
                    <a:srgbClr val="7030A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7030A0"/>
                    </a:solidFill>
                  </a:rPr>
                  <a:t>Příkon</a:t>
                </a:r>
                <a:r>
                  <a:rPr lang="cs-CZ" sz="2000" b="1" dirty="0" smtClean="0"/>
                  <a:t> -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	 </a:t>
                </a:r>
              </a:p>
              <a:p>
                <a:r>
                  <a:rPr lang="cs-CZ" sz="2000" b="1" dirty="0" smtClean="0">
                    <a:solidFill>
                      <a:srgbClr val="7030A0"/>
                    </a:solidFill>
                  </a:rPr>
                  <a:t>Výkon </a:t>
                </a:r>
                <a:r>
                  <a:rPr lang="cs-CZ" sz="2000" dirty="0" smtClean="0">
                    <a:solidFill>
                      <a:srgbClr val="7030A0"/>
                    </a:solidFill>
                  </a:rPr>
                  <a:t>-</a:t>
                </a:r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𝑷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1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Skupina 3"/>
          <p:cNvGrpSpPr/>
          <p:nvPr/>
        </p:nvGrpSpPr>
        <p:grpSpPr>
          <a:xfrm rot="5400000">
            <a:off x="6012160" y="2907219"/>
            <a:ext cx="1313870" cy="1156720"/>
            <a:chOff x="2371787" y="2492896"/>
            <a:chExt cx="1313870" cy="1156720"/>
          </a:xfrm>
        </p:grpSpPr>
        <p:grpSp>
          <p:nvGrpSpPr>
            <p:cNvPr id="5" name="Skupina 4"/>
            <p:cNvGrpSpPr/>
            <p:nvPr/>
          </p:nvGrpSpPr>
          <p:grpSpPr>
            <a:xfrm rot="10800000">
              <a:off x="2533529" y="2492896"/>
              <a:ext cx="1152128" cy="449200"/>
              <a:chOff x="5580112" y="3260992"/>
              <a:chExt cx="1152128" cy="449200"/>
            </a:xfrm>
          </p:grpSpPr>
          <p:sp>
            <p:nvSpPr>
              <p:cNvPr id="13" name="Oblouk 12"/>
              <p:cNvSpPr/>
              <p:nvPr/>
            </p:nvSpPr>
            <p:spPr>
              <a:xfrm>
                <a:off x="6314688" y="3278144"/>
                <a:ext cx="253752" cy="432048"/>
              </a:xfrm>
              <a:prstGeom prst="arc">
                <a:avLst>
                  <a:gd name="adj1" fmla="val 10656843"/>
                  <a:gd name="adj2" fmla="val 0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sp>
            <p:nvSpPr>
              <p:cNvPr id="14" name="Oblouk 13"/>
              <p:cNvSpPr/>
              <p:nvPr/>
            </p:nvSpPr>
            <p:spPr>
              <a:xfrm>
                <a:off x="6060936" y="3260992"/>
                <a:ext cx="253752" cy="432048"/>
              </a:xfrm>
              <a:prstGeom prst="arc">
                <a:avLst>
                  <a:gd name="adj1" fmla="val 10656843"/>
                  <a:gd name="adj2" fmla="val 203476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sp>
            <p:nvSpPr>
              <p:cNvPr id="15" name="Oblouk 14"/>
              <p:cNvSpPr/>
              <p:nvPr/>
            </p:nvSpPr>
            <p:spPr>
              <a:xfrm>
                <a:off x="5796136" y="3260992"/>
                <a:ext cx="253752" cy="432048"/>
              </a:xfrm>
              <a:prstGeom prst="arc">
                <a:avLst>
                  <a:gd name="adj1" fmla="val 10656843"/>
                  <a:gd name="adj2" fmla="val 0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cxnSp>
            <p:nvCxnSpPr>
              <p:cNvPr id="16" name="Přímá spojnice 15"/>
              <p:cNvCxnSpPr>
                <a:stCxn id="13" idx="2"/>
              </p:cNvCxnSpPr>
              <p:nvPr/>
            </p:nvCxnSpPr>
            <p:spPr>
              <a:xfrm>
                <a:off x="6568440" y="3494168"/>
                <a:ext cx="163800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H="1">
                <a:off x="5580112" y="3477016"/>
                <a:ext cx="216024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Skupina 5"/>
            <p:cNvGrpSpPr/>
            <p:nvPr/>
          </p:nvGrpSpPr>
          <p:grpSpPr>
            <a:xfrm>
              <a:off x="2371787" y="3213768"/>
              <a:ext cx="1296144" cy="435848"/>
              <a:chOff x="2267744" y="3213768"/>
              <a:chExt cx="1296144" cy="435848"/>
            </a:xfrm>
          </p:grpSpPr>
          <p:sp>
            <p:nvSpPr>
              <p:cNvPr id="8" name="Oblouk 7"/>
              <p:cNvSpPr/>
              <p:nvPr/>
            </p:nvSpPr>
            <p:spPr>
              <a:xfrm>
                <a:off x="2555776" y="3217568"/>
                <a:ext cx="253752" cy="432048"/>
              </a:xfrm>
              <a:prstGeom prst="arc">
                <a:avLst>
                  <a:gd name="adj1" fmla="val 10656843"/>
                  <a:gd name="adj2" fmla="val 0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sp>
            <p:nvSpPr>
              <p:cNvPr id="9" name="Oblouk 8"/>
              <p:cNvSpPr/>
              <p:nvPr/>
            </p:nvSpPr>
            <p:spPr>
              <a:xfrm>
                <a:off x="2809528" y="3217568"/>
                <a:ext cx="253752" cy="432048"/>
              </a:xfrm>
              <a:prstGeom prst="arc">
                <a:avLst>
                  <a:gd name="adj1" fmla="val 10656843"/>
                  <a:gd name="adj2" fmla="val 0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sp>
            <p:nvSpPr>
              <p:cNvPr id="10" name="Oblouk 9"/>
              <p:cNvSpPr/>
              <p:nvPr/>
            </p:nvSpPr>
            <p:spPr>
              <a:xfrm>
                <a:off x="3063280" y="3213768"/>
                <a:ext cx="253752" cy="432048"/>
              </a:xfrm>
              <a:prstGeom prst="arc">
                <a:avLst>
                  <a:gd name="adj1" fmla="val 10656843"/>
                  <a:gd name="adj2" fmla="val 0"/>
                </a:avLst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b="1"/>
              </a:p>
            </p:txBody>
          </p:sp>
          <p:cxnSp>
            <p:nvCxnSpPr>
              <p:cNvPr id="11" name="Přímá spojnice 10"/>
              <p:cNvCxnSpPr>
                <a:stCxn id="10" idx="2"/>
              </p:cNvCxnSpPr>
              <p:nvPr/>
            </p:nvCxnSpPr>
            <p:spPr>
              <a:xfrm>
                <a:off x="3317032" y="3429792"/>
                <a:ext cx="246856" cy="0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8" idx="0"/>
              </p:cNvCxnSpPr>
              <p:nvPr/>
            </p:nvCxnSpPr>
            <p:spPr>
              <a:xfrm flipH="1" flipV="1">
                <a:off x="2267744" y="3429792"/>
                <a:ext cx="288070" cy="9085"/>
              </a:xfrm>
              <a:prstGeom prst="line">
                <a:avLst/>
              </a:prstGeom>
              <a:ln w="1905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" name="Přímá spojnice 6"/>
            <p:cNvCxnSpPr/>
            <p:nvPr/>
          </p:nvCxnSpPr>
          <p:spPr>
            <a:xfrm>
              <a:off x="2648772" y="3066699"/>
              <a:ext cx="77230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2185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Transformátor mění napětí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b="1" dirty="0" smtClean="0"/>
                  <a:t>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sz="2000" b="1" dirty="0" smtClean="0"/>
                  <a:t>na sekundární cívce závisí na tom, jaký počet závitů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/>
                  <a:t>je na sekundární cívce a jaký počet závitů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/>
                  <a:t>je na primární cívce.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Kolikrát je na cívce více závitů, tolikrát větší je na ní napětí:</a:t>
                </a:r>
              </a:p>
              <a:p>
                <a:endParaRPr lang="cs-CZ" sz="2800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1" dirty="0" smtClean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endParaRPr lang="cs-CZ" sz="2800" b="1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Číslu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</a:t>
                </a:r>
                <a:r>
                  <a:rPr lang="cs-CZ" sz="2000" dirty="0" smtClean="0"/>
                  <a:t>se říká </a:t>
                </a:r>
                <a:r>
                  <a:rPr lang="cs-CZ" sz="2000" b="1" dirty="0" smtClean="0"/>
                  <a:t>transformační poměr.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1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49704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Příklad použití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dirty="0" smtClean="0"/>
                  <a:t>Má-li sekundární cívka desetkrát více závitů než primární, je transformační poměr 10.</a:t>
                </a:r>
              </a:p>
              <a:p>
                <a:r>
                  <a:rPr lang="cs-CZ" sz="2000" b="1" dirty="0" smtClean="0"/>
                  <a:t>To také znamená, že její sekundární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je desetkrát větší než primární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𝑼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.</a:t>
                </a:r>
              </a:p>
              <a:p>
                <a:endParaRPr lang="cs-CZ" sz="2000" dirty="0"/>
              </a:p>
              <a:p>
                <a:endParaRPr lang="cs-CZ" sz="2000" dirty="0" smtClean="0"/>
              </a:p>
              <a:p>
                <a:r>
                  <a:rPr lang="cs-CZ" sz="2000" b="1" dirty="0" smtClean="0"/>
                  <a:t>Dokaž výše uvedené tvrzení výpočtem s  konkrétními čísly.</a:t>
                </a:r>
              </a:p>
              <a:p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dirty="0" smtClean="0"/>
                  <a:t>Př.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dirty="0" smtClean="0"/>
                  <a:t> = 200 závitů,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𝑵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dirty="0" smtClean="0"/>
                  <a:t> = 20 závitů, </a:t>
                </a:r>
                <a:r>
                  <a:rPr lang="cs-CZ" sz="2000" b="1" dirty="0" smtClean="0"/>
                  <a:t>p </a:t>
                </a:r>
                <a:r>
                  <a:rPr lang="cs-CZ" sz="2000" dirty="0" smtClean="0"/>
                  <a:t>= ? (transformační poměr)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𝑁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2400" b="0" i="0" smtClean="0">
                        <a:latin typeface="Cambria Math"/>
                      </a:rPr>
                      <m:t>   </m:t>
                    </m:r>
                  </m:oMath>
                </a14:m>
                <a:r>
                  <a:rPr lang="cs-CZ" sz="2400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200 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𝑧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20 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𝑧</m:t>
                        </m:r>
                      </m:den>
                    </m:f>
                  </m:oMath>
                </a14:m>
                <a:r>
                  <a:rPr lang="cs-CZ" sz="2400" dirty="0" smtClean="0"/>
                  <a:t>    </a:t>
                </a:r>
                <a:r>
                  <a:rPr lang="cs-CZ" sz="2400" u="sng" dirty="0" smtClean="0"/>
                  <a:t>p = 10 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036" t="-53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67544" y="4437112"/>
            <a:ext cx="6912768" cy="1368152"/>
          </a:xfrm>
          <a:prstGeom prst="rect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83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Transformátor mění také proud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C00000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i="1" dirty="0" smtClean="0">
                    <a:solidFill>
                      <a:srgbClr val="00B050"/>
                    </a:solidFill>
                  </a:rPr>
                  <a:t>Můžeme zvyšovat pomocí transformátoru i výkon elektrického proudu?</a:t>
                </a:r>
              </a:p>
              <a:p>
                <a:r>
                  <a:rPr lang="cs-CZ" sz="2000" b="1" i="1" dirty="0" smtClean="0"/>
                  <a:t>Ne. Zákon zachování energie platí i pro transformátor.</a:t>
                </a:r>
              </a:p>
              <a:p>
                <a:r>
                  <a:rPr lang="cs-CZ" sz="2000" b="1" dirty="0" smtClean="0">
                    <a:solidFill>
                      <a:schemeClr val="accent1"/>
                    </a:solidFill>
                  </a:rPr>
                  <a:t>Jaký výkon do transformátoru vstupuje, takový z něj také vystupuje.</a:t>
                </a:r>
              </a:p>
              <a:p>
                <a:endParaRPr lang="cs-CZ" sz="2000" dirty="0" smtClean="0"/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Jak vypočítáme tento výkon?</a:t>
                </a:r>
              </a:p>
              <a:p>
                <a:r>
                  <a:rPr lang="cs-CZ" sz="2000" dirty="0" smtClean="0"/>
                  <a:t>Jako součin napětí a proudu:</a:t>
                </a:r>
                <a:r>
                  <a:rPr lang="cs-CZ" sz="2000" b="1" dirty="0"/>
                  <a:t> </a:t>
                </a:r>
                <a:r>
                  <a:rPr lang="cs-CZ" sz="2000" b="1" dirty="0" smtClean="0"/>
                  <a:t>P = UI</a:t>
                </a:r>
              </a:p>
              <a:p>
                <a:r>
                  <a:rPr lang="cs-CZ" sz="2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Příkon </a:t>
                </a:r>
                <a:r>
                  <a:rPr lang="cs-CZ" sz="2000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transformátoru je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>
                    <a:solidFill>
                      <a:schemeClr val="accent2">
                        <a:lumMod val="50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2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  </a:t>
                </a:r>
              </a:p>
              <a:p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Výkon</a:t>
                </a:r>
                <a:r>
                  <a:rPr lang="cs-CZ" sz="2000" dirty="0" smtClean="0"/>
                  <a:t> transformátoru je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  <m:sSub>
                      <m:sSubPr>
                        <m:ctrlPr>
                          <a:rPr lang="cs-CZ" sz="2000" b="1" i="1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  <m:r>
                          <a:rPr lang="cs-CZ" sz="2000" b="1" i="0" smtClean="0">
                            <a:latin typeface="Cambria Math"/>
                          </a:rPr>
                          <m:t> </m:t>
                        </m:r>
                      </m:sub>
                    </m:sSub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=   </m:t>
                        </m:r>
                        <m:r>
                          <a:rPr lang="cs-CZ" sz="2000" b="1" i="0" smtClean="0"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/>
                  <a:t> </a:t>
                </a:r>
                <a:r>
                  <a:rPr lang="cs-CZ" sz="2000" b="1" dirty="0" smtClean="0"/>
                  <a:t>  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dirty="0" smtClean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𝐔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𝐈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dirty="0" smtClean="0"/>
              </a:p>
              <a:p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FF0000"/>
                    </a:solidFill>
                  </a:rPr>
                  <a:t>Kolikrát se transformátorem zvýší napětí, tolikrát se zmenší proud.</a:t>
                </a:r>
                <a:endParaRPr lang="cs-CZ" sz="2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18" t="-538"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44487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000" dirty="0"/>
              <a:t>MACHÁČEK, Martin. </a:t>
            </a:r>
            <a:r>
              <a:rPr lang="cs-CZ" sz="2000" i="1" dirty="0"/>
              <a:t>Fyzika 9 pro základní školy a víceletá gymnázia.</a:t>
            </a:r>
            <a:r>
              <a:rPr lang="cs-CZ" sz="2000" dirty="0"/>
              <a:t> </a:t>
            </a:r>
            <a:br>
              <a:rPr lang="cs-CZ" sz="2000" dirty="0"/>
            </a:br>
            <a:r>
              <a:rPr lang="cs-CZ" sz="2000" dirty="0"/>
              <a:t>2. vydání. Praha: Prometheus, 1996. ISBN </a:t>
            </a:r>
            <a:r>
              <a:rPr lang="cs-CZ" sz="2000" dirty="0" smtClean="0"/>
              <a:t>80-7196-191-4</a:t>
            </a:r>
          </a:p>
          <a:p>
            <a:r>
              <a:rPr lang="cs-CZ" sz="2000" dirty="0"/>
              <a:t>Použité obrázky: www.office.microsoft.com [online]. c2011 [cit. </a:t>
            </a:r>
            <a:r>
              <a:rPr lang="cs-CZ" sz="2000" dirty="0" smtClean="0"/>
              <a:t>2011-09-26]. </a:t>
            </a:r>
          </a:p>
          <a:p>
            <a:r>
              <a:rPr lang="cs-CZ" sz="2000" dirty="0" smtClean="0"/>
              <a:t>Fotografie </a:t>
            </a:r>
            <a:r>
              <a:rPr lang="cs-CZ" sz="2000" dirty="0" smtClean="0"/>
              <a:t>autora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4406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657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Transformace elektrického proudu</vt:lpstr>
      <vt:lpstr>Trocha historie</vt:lpstr>
      <vt:lpstr>Trocha úvah</vt:lpstr>
      <vt:lpstr>Transformátor – jak pracuje?</vt:lpstr>
      <vt:lpstr>Co je transformátor?</vt:lpstr>
      <vt:lpstr>Jak vypadá transformátor</vt:lpstr>
      <vt:lpstr>Pojmy a značky pro transformátor</vt:lpstr>
      <vt:lpstr>Transformátor mění napětí</vt:lpstr>
      <vt:lpstr>Příklad použití</vt:lpstr>
      <vt:lpstr>Transformátor mění také proud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48</cp:revision>
  <dcterms:created xsi:type="dcterms:W3CDTF">2011-09-26T09:48:08Z</dcterms:created>
  <dcterms:modified xsi:type="dcterms:W3CDTF">2012-04-10T16:44:08Z</dcterms:modified>
</cp:coreProperties>
</file>