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69" r:id="rId13"/>
    <p:sldId id="270" r:id="rId14"/>
    <p:sldId id="275" r:id="rId15"/>
    <p:sldId id="276" r:id="rId16"/>
    <p:sldId id="260" r:id="rId17"/>
    <p:sldId id="258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690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2BE2F-288D-4003-A2C1-3CAB670D30A0}" type="datetime1">
              <a:rPr lang="cs-CZ" smtClean="0"/>
              <a:t>17.3.2014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B338-FB4C-448F-B4BB-4AEF0B55A44B}" type="datetime1">
              <a:rPr lang="cs-CZ" smtClean="0"/>
              <a:t>17.3.2014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F1B4E-26FF-4533-B467-918DBFF868A6}" type="datetime1">
              <a:rPr lang="cs-CZ" smtClean="0"/>
              <a:t>17.3.2014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4DF1C-796B-4E11-861D-BD62624CFEFB}" type="datetime1">
              <a:rPr lang="cs-CZ" smtClean="0"/>
              <a:t>17.3.2014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B55A8-C0A6-4DD7-93BD-442F69D4E00B}" type="datetime1">
              <a:rPr lang="cs-CZ" smtClean="0"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84F4-3C0B-43D7-87ED-5CD29DDC2D3D}" type="datetime1">
              <a:rPr lang="cs-CZ" smtClean="0"/>
              <a:t>17.3.2014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51CFE-9E35-427C-9948-6ADD41D6260E}" type="datetime1">
              <a:rPr lang="cs-CZ" smtClean="0"/>
              <a:t>17.3.2014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A69A0-1BA0-4A06-ACED-FA51917F8A26}" type="datetime1">
              <a:rPr lang="cs-CZ" smtClean="0"/>
              <a:t>17.3.2014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B0D61-E6C1-4720-AFC6-E577FD3A032F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61729-93BF-499E-B83A-EE45AA8A28A7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B8ACF-5A14-4C03-BFC7-10F35FB3267D}" type="datetime1">
              <a:rPr lang="cs-CZ" smtClean="0"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4BAA16-0E9B-4FC1-BDE1-C684A98B98CA}" type="datetime1">
              <a:rPr lang="cs-CZ" smtClean="0"/>
              <a:t>17.3.2014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4702887"/>
              </p:ext>
            </p:extLst>
          </p:nvPr>
        </p:nvGraphicFramePr>
        <p:xfrm>
          <a:off x="251520" y="1484784"/>
          <a:ext cx="8352928" cy="52293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83180"/>
                <a:gridCol w="6069748"/>
              </a:tblGrid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</a:t>
                      </a:r>
                      <a:r>
                        <a:rPr lang="cs-CZ" sz="14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Mgr. Helena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Průžová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Reklama a její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strategie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VY_32_INOVACE_7.1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.11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5.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9.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literatura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Mediální výchova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Média a mediální produkce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49652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přináší výklad o reklamě, ukazuje její propojení s masmédii a marketingovými nástroji. Dále podává přehled hodnot zobrazovaných v reklamě v souvislosti s reklamními strategiemi.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758320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slouží jako podpůrný materiál pro výklad učitele, je vhodná také k samostudiu pro žáky.  Výrazně přesahuje hranice předmětu český jazyk a literatura. 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Jejím cílem není pamětní zvládnutí předložených informací, ale pomoc žákům při rozpoznávání reklamních strategií a přemýšlení o nich, a tím i k získání většího odstupu od reklamních sdělení.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5160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 pitchFamily="34" charset="0"/>
                          <a:cs typeface="Calibri" pitchFamily="34" charset="0"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přispěl ke zkvalitnění výuky.</a:t>
                      </a:r>
                    </a:p>
                  </a:txBody>
                  <a:tcPr marL="68580" marR="68580" marT="0" marB="0"/>
                </a:tc>
              </a:tr>
              <a:tr h="503207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reklama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4163"/>
            <a:ext cx="8740080" cy="3747046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placená propagace zboží, služeb, myšlenek</a:t>
            </a:r>
          </a:p>
          <a:p>
            <a:pPr algn="just"/>
            <a:r>
              <a:rPr lang="cs-CZ" dirty="0" smtClean="0"/>
              <a:t>„praktika upozornění veřejnosti na určitý výrobek nebo službu s cílem přimět ji k nákupu nebo investici“</a:t>
            </a:r>
            <a:r>
              <a:rPr lang="cs-CZ" baseline="30000" dirty="0" smtClean="0"/>
              <a:t>1</a:t>
            </a:r>
            <a:r>
              <a:rPr lang="cs-CZ" dirty="0" smtClean="0"/>
              <a:t> (Velký sociologický slovník)</a:t>
            </a:r>
          </a:p>
          <a:p>
            <a:pPr algn="just"/>
            <a:r>
              <a:rPr lang="cs-CZ" dirty="0" smtClean="0"/>
              <a:t>jeden z nejrozšířenějších (a nejagresivnějších) žánrů novodobé komunikace</a:t>
            </a:r>
          </a:p>
          <a:p>
            <a:pPr algn="just"/>
            <a:r>
              <a:rPr lang="cs-CZ" dirty="0" smtClean="0"/>
              <a:t>úzce propojena s mediálními sděleními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5733256"/>
            <a:ext cx="8424936" cy="648072"/>
          </a:xfrm>
        </p:spPr>
        <p:txBody>
          <a:bodyPr/>
          <a:lstStyle/>
          <a:p>
            <a:pPr lvl="0" algn="just">
              <a:spcBef>
                <a:spcPct val="20000"/>
              </a:spcBef>
              <a:buClr>
                <a:srgbClr val="F0A22E"/>
              </a:buClr>
              <a:buSzPct val="70000"/>
            </a:pPr>
            <a:r>
              <a:rPr lang="cs-CZ" sz="1700" baseline="30000" dirty="0" smtClean="0">
                <a:solidFill>
                  <a:srgbClr val="4E3B30"/>
                </a:solidFill>
              </a:rPr>
              <a:t>1</a:t>
            </a:r>
            <a:r>
              <a:rPr lang="cs-CZ" sz="1700" dirty="0" smtClean="0">
                <a:solidFill>
                  <a:srgbClr val="4E3B30"/>
                </a:solidFill>
              </a:rPr>
              <a:t> BURTON</a:t>
            </a:r>
            <a:r>
              <a:rPr lang="cs-CZ" sz="1700" dirty="0">
                <a:solidFill>
                  <a:srgbClr val="4E3B30"/>
                </a:solidFill>
              </a:rPr>
              <a:t>, G. – JIRÁK,  J. </a:t>
            </a:r>
            <a:r>
              <a:rPr lang="cs-CZ" sz="1700" i="1" dirty="0">
                <a:solidFill>
                  <a:srgbClr val="4E3B30"/>
                </a:solidFill>
              </a:rPr>
              <a:t>Úvod do studia médií. </a:t>
            </a:r>
            <a:r>
              <a:rPr lang="cs-CZ" sz="1700" dirty="0">
                <a:solidFill>
                  <a:srgbClr val="4E3B30"/>
                </a:solidFill>
              </a:rPr>
              <a:t>1. vyd. Brno : </a:t>
            </a:r>
            <a:r>
              <a:rPr lang="cs-CZ" sz="1700" dirty="0" err="1">
                <a:solidFill>
                  <a:srgbClr val="4E3B30"/>
                </a:solidFill>
              </a:rPr>
              <a:t>Barrister</a:t>
            </a:r>
            <a:r>
              <a:rPr lang="cs-CZ" sz="1700" dirty="0">
                <a:solidFill>
                  <a:srgbClr val="4E3B30"/>
                </a:solidFill>
              </a:rPr>
              <a:t> &amp; </a:t>
            </a:r>
            <a:r>
              <a:rPr lang="cs-CZ" sz="1700" dirty="0" err="1">
                <a:solidFill>
                  <a:srgbClr val="4E3B30"/>
                </a:solidFill>
              </a:rPr>
              <a:t>Principal</a:t>
            </a:r>
            <a:r>
              <a:rPr lang="cs-CZ" sz="1700" dirty="0">
                <a:solidFill>
                  <a:srgbClr val="4E3B30"/>
                </a:solidFill>
              </a:rPr>
              <a:t>, 2003, </a:t>
            </a:r>
            <a:r>
              <a:rPr lang="cs-CZ" sz="1700" dirty="0" smtClean="0">
                <a:solidFill>
                  <a:srgbClr val="4E3B30"/>
                </a:solidFill>
              </a:rPr>
              <a:t>s</a:t>
            </a:r>
            <a:r>
              <a:rPr lang="cs-CZ" sz="1700" dirty="0">
                <a:solidFill>
                  <a:srgbClr val="4E3B30"/>
                </a:solidFill>
              </a:rPr>
              <a:t>. </a:t>
            </a:r>
            <a:r>
              <a:rPr lang="cs-CZ" sz="1700" dirty="0" smtClean="0">
                <a:solidFill>
                  <a:srgbClr val="4E3B30"/>
                </a:solidFill>
              </a:rPr>
              <a:t>268. ISBN </a:t>
            </a:r>
            <a:r>
              <a:rPr lang="cs-CZ" sz="1700" dirty="0">
                <a:solidFill>
                  <a:srgbClr val="4E3B30"/>
                </a:solidFill>
              </a:rPr>
              <a:t>80-85947-67-6.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587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reklama a masmédia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reklama úzce souvisí s </a:t>
            </a:r>
            <a:r>
              <a:rPr lang="cs-CZ" b="1" dirty="0" smtClean="0"/>
              <a:t>masovými médii </a:t>
            </a:r>
            <a:r>
              <a:rPr lang="cs-CZ" dirty="0" smtClean="0"/>
              <a:t>→ bez ní by např. časopisy musely výrazně zvýšit cenu</a:t>
            </a:r>
          </a:p>
          <a:p>
            <a:pPr algn="just"/>
            <a:r>
              <a:rPr lang="cs-CZ" dirty="0" smtClean="0"/>
              <a:t>většina masmédií je na příjmech z reklamy </a:t>
            </a:r>
            <a:r>
              <a:rPr lang="cs-CZ" b="1" dirty="0" smtClean="0"/>
              <a:t>existenčně závislá </a:t>
            </a:r>
            <a:r>
              <a:rPr lang="cs-CZ" dirty="0" smtClean="0"/>
              <a:t>(noviny, časopisy a zejména komerční rozhlasové a televizní stanice)</a:t>
            </a:r>
          </a:p>
          <a:p>
            <a:pPr algn="just"/>
            <a:r>
              <a:rPr lang="cs-CZ" dirty="0" smtClean="0"/>
              <a:t>média „prodávají“ své </a:t>
            </a:r>
            <a:r>
              <a:rPr lang="cs-CZ" b="1" dirty="0" smtClean="0"/>
              <a:t>publikum</a:t>
            </a:r>
            <a:r>
              <a:rPr lang="cs-CZ" dirty="0" smtClean="0"/>
              <a:t> inzerentům: čím větší čtenost/sledovanost u cílové skupiny, tím vyšší cena za reklamu – např. v „prime </a:t>
            </a:r>
            <a:r>
              <a:rPr lang="cs-CZ" dirty="0" err="1" smtClean="0"/>
              <a:t>time</a:t>
            </a:r>
            <a:r>
              <a:rPr lang="cs-CZ" dirty="0" smtClean="0"/>
              <a:t>“ (hlavní vysílací čas) u televizních seriálů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634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reklama a masmédia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reklama je často zveřejňována v masmédiích a může využívat žurnalistických </a:t>
            </a:r>
            <a:r>
              <a:rPr lang="cs-CZ" b="1" dirty="0" smtClean="0"/>
              <a:t>žánrů</a:t>
            </a:r>
            <a:r>
              <a:rPr lang="cs-CZ" dirty="0" smtClean="0"/>
              <a:t> (zpráva, interview, článek)</a:t>
            </a:r>
          </a:p>
          <a:p>
            <a:pPr algn="just"/>
            <a:r>
              <a:rPr lang="cs-CZ" dirty="0" smtClean="0"/>
              <a:t>musí být však </a:t>
            </a:r>
            <a:r>
              <a:rPr lang="cs-CZ" b="1" dirty="0" smtClean="0"/>
              <a:t>jasně označena </a:t>
            </a:r>
            <a:r>
              <a:rPr lang="cs-CZ" dirty="0" smtClean="0"/>
              <a:t>(např. oddělení inzerce na léky od článku o alergiích, příp. pořadu Receptář a následného teleshoppingu)</a:t>
            </a:r>
          </a:p>
          <a:p>
            <a:pPr algn="just"/>
            <a:r>
              <a:rPr lang="cs-CZ" dirty="0" smtClean="0"/>
              <a:t>pokud označena není, jde o </a:t>
            </a:r>
            <a:r>
              <a:rPr lang="cs-CZ" b="1" dirty="0" smtClean="0"/>
              <a:t>skrytou </a:t>
            </a:r>
            <a:r>
              <a:rPr lang="cs-CZ" dirty="0" smtClean="0"/>
              <a:t>reklamu</a:t>
            </a:r>
          </a:p>
          <a:p>
            <a:pPr algn="just"/>
            <a:r>
              <a:rPr lang="cs-CZ" dirty="0" smtClean="0"/>
              <a:t>jedna z jejích forem (ovšem již povolená) je </a:t>
            </a:r>
            <a:r>
              <a:rPr lang="cs-CZ" b="1" dirty="0" err="1" smtClean="0"/>
              <a:t>product</a:t>
            </a:r>
            <a:r>
              <a:rPr lang="cs-CZ" b="1" dirty="0" smtClean="0"/>
              <a:t> </a:t>
            </a:r>
            <a:r>
              <a:rPr lang="cs-CZ" b="1" dirty="0" err="1" smtClean="0"/>
              <a:t>placement</a:t>
            </a:r>
            <a:r>
              <a:rPr lang="cs-CZ" b="1" dirty="0" smtClean="0"/>
              <a:t> </a:t>
            </a:r>
            <a:r>
              <a:rPr lang="cs-CZ" dirty="0" smtClean="0"/>
              <a:t>(propagace konkrétní značky) např. v TV seriálech, filmech (Ulice, </a:t>
            </a:r>
            <a:r>
              <a:rPr lang="cs-CZ" dirty="0" err="1" smtClean="0"/>
              <a:t>Rafťáci</a:t>
            </a:r>
            <a:r>
              <a:rPr lang="cs-CZ" dirty="0" smtClean="0"/>
              <a:t> apod.)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090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reklamy podle použitého média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tisková</a:t>
            </a:r>
            <a:r>
              <a:rPr lang="cs-CZ" dirty="0" smtClean="0"/>
              <a:t> (noviny, časopisy, letáky, billboardy)</a:t>
            </a:r>
          </a:p>
          <a:p>
            <a:pPr algn="just"/>
            <a:r>
              <a:rPr lang="cs-CZ" b="1" dirty="0" smtClean="0"/>
              <a:t>rozhlasová</a:t>
            </a:r>
            <a:r>
              <a:rPr lang="cs-CZ" dirty="0" smtClean="0"/>
              <a:t> (rozhlasové spoty, často s hudbou)</a:t>
            </a:r>
          </a:p>
          <a:p>
            <a:pPr algn="just"/>
            <a:r>
              <a:rPr lang="cs-CZ" b="1" dirty="0" smtClean="0"/>
              <a:t>televizní</a:t>
            </a:r>
            <a:r>
              <a:rPr lang="cs-CZ" dirty="0" smtClean="0"/>
              <a:t> (reklamní spoty, teleshopping)</a:t>
            </a:r>
          </a:p>
          <a:p>
            <a:pPr algn="just"/>
            <a:r>
              <a:rPr lang="cs-CZ" b="1" dirty="0" smtClean="0"/>
              <a:t>internetová</a:t>
            </a:r>
            <a:r>
              <a:rPr lang="cs-CZ" dirty="0" smtClean="0"/>
              <a:t> (internetové portály, častá je reklama v podobě tzv. bannerů – „reklamní pruh“, obdélníkový pruh nebo animace na okraji obrazovky, vzrůstá úloha reklamy na sociálních sítích)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726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reklamy podle cíle a zaměření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reklamy </a:t>
            </a:r>
            <a:r>
              <a:rPr lang="cs-CZ" b="1" dirty="0" smtClean="0"/>
              <a:t>komerční </a:t>
            </a:r>
            <a:r>
              <a:rPr lang="cs-CZ" dirty="0" smtClean="0"/>
              <a:t>(naprostá většina reklam, zejména v televizi, časopisech apod.)</a:t>
            </a:r>
          </a:p>
          <a:p>
            <a:pPr algn="just"/>
            <a:r>
              <a:rPr lang="cs-CZ" dirty="0" smtClean="0"/>
              <a:t>reklamy </a:t>
            </a:r>
            <a:r>
              <a:rPr lang="cs-CZ" b="1" dirty="0" smtClean="0"/>
              <a:t>sociální </a:t>
            </a:r>
            <a:r>
              <a:rPr lang="cs-CZ" dirty="0" smtClean="0"/>
              <a:t>(reklama na neziskové a charitativní organizace, propagace aktivit nebo akcí přispívajících ke zdravému životnímu stylu nebo prostředí)</a:t>
            </a:r>
          </a:p>
          <a:p>
            <a:pPr algn="just"/>
            <a:r>
              <a:rPr lang="cs-CZ" dirty="0" smtClean="0"/>
              <a:t>reklamy </a:t>
            </a:r>
            <a:r>
              <a:rPr lang="cs-CZ" b="1" dirty="0" smtClean="0"/>
              <a:t>politické</a:t>
            </a:r>
            <a:r>
              <a:rPr lang="cs-CZ" dirty="0" smtClean="0"/>
              <a:t> (zejména předvolební letáky, billboardy, volební spot v ČT, masivně také na sociálních sítích)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8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a cíle reklamy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68072" cy="4755158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b="1" dirty="0" smtClean="0"/>
              <a:t>přesvědčovací</a:t>
            </a:r>
            <a:r>
              <a:rPr lang="cs-CZ" dirty="0" smtClean="0"/>
              <a:t> </a:t>
            </a:r>
            <a:r>
              <a:rPr lang="cs-CZ" b="1" dirty="0" smtClean="0"/>
              <a:t>funkce </a:t>
            </a:r>
            <a:r>
              <a:rPr lang="cs-CZ" dirty="0" smtClean="0"/>
              <a:t>výrazně převládá nad informativní (dozvědět se o výrobku), někdy směřuje až k manipulaci</a:t>
            </a:r>
          </a:p>
          <a:p>
            <a:pPr marL="0" indent="0" algn="just">
              <a:buNone/>
            </a:pPr>
            <a:r>
              <a:rPr lang="cs-CZ" b="1" dirty="0" smtClean="0"/>
              <a:t>CÍLE:</a:t>
            </a:r>
          </a:p>
          <a:p>
            <a:pPr algn="just"/>
            <a:r>
              <a:rPr lang="cs-CZ" dirty="0" smtClean="0"/>
              <a:t>vytvořit povědomí o výrobku či službě k uklidnění stávajících zákazníků o kvalitě</a:t>
            </a:r>
          </a:p>
          <a:p>
            <a:pPr algn="just"/>
            <a:r>
              <a:rPr lang="cs-CZ" b="1" dirty="0" smtClean="0"/>
              <a:t>zvýšit přímý prodej </a:t>
            </a:r>
            <a:r>
              <a:rPr lang="cs-CZ" dirty="0" smtClean="0"/>
              <a:t>(nového i stávajícího výrobku)</a:t>
            </a:r>
          </a:p>
          <a:p>
            <a:pPr algn="just"/>
            <a:r>
              <a:rPr lang="cs-CZ" dirty="0" smtClean="0"/>
              <a:t>získat větší podíl na trhu</a:t>
            </a:r>
          </a:p>
          <a:p>
            <a:pPr algn="just"/>
            <a:r>
              <a:rPr lang="cs-CZ" dirty="0" smtClean="0"/>
              <a:t>udržet si vlastní postavení na trhu oproti aktivní konkurenci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85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reklama a marketing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reklama je druh </a:t>
            </a:r>
            <a:r>
              <a:rPr lang="cs-CZ" b="1" dirty="0" smtClean="0"/>
              <a:t>marketingové komunikace </a:t>
            </a:r>
            <a:r>
              <a:rPr lang="cs-CZ" dirty="0" smtClean="0"/>
              <a:t>součástí </a:t>
            </a:r>
            <a:r>
              <a:rPr lang="cs-CZ" b="1" dirty="0" smtClean="0"/>
              <a:t>marketingové strategie </a:t>
            </a:r>
            <a:r>
              <a:rPr lang="cs-CZ" dirty="0" smtClean="0"/>
              <a:t>firmy, která zahrnuje všechny prostředky pro podporu určitého produktu / služby / akce</a:t>
            </a:r>
          </a:p>
          <a:p>
            <a:pPr algn="just"/>
            <a:r>
              <a:rPr lang="cs-CZ" b="1" dirty="0" smtClean="0"/>
              <a:t>příprava propagace </a:t>
            </a:r>
            <a:r>
              <a:rPr lang="cs-CZ" dirty="0" smtClean="0"/>
              <a:t>musí vycházet z velmi dobré znalosti cílové skupiny, její psychologie, jejích potřeb a nástrojů, jak vzbudit její zájem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   (= model </a:t>
            </a:r>
            <a:r>
              <a:rPr lang="cs-CZ" b="1" dirty="0" smtClean="0"/>
              <a:t>AIDA</a:t>
            </a:r>
            <a:r>
              <a:rPr lang="cs-CZ" dirty="0" smtClean="0"/>
              <a:t>: </a:t>
            </a:r>
            <a:r>
              <a:rPr lang="cs-CZ" b="1" i="1" dirty="0" err="1" smtClean="0"/>
              <a:t>a</a:t>
            </a:r>
            <a:r>
              <a:rPr lang="cs-CZ" i="1" dirty="0" err="1" smtClean="0"/>
              <a:t>ttention</a:t>
            </a:r>
            <a:r>
              <a:rPr lang="cs-CZ" i="1" dirty="0" smtClean="0"/>
              <a:t> – pozornost, </a:t>
            </a:r>
            <a:r>
              <a:rPr lang="cs-CZ" b="1" i="1" dirty="0" err="1" smtClean="0"/>
              <a:t>i</a:t>
            </a:r>
            <a:r>
              <a:rPr lang="cs-CZ" i="1" dirty="0" err="1" smtClean="0"/>
              <a:t>nterest</a:t>
            </a:r>
            <a:r>
              <a:rPr lang="cs-CZ" i="1" dirty="0" smtClean="0"/>
              <a:t> –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i="1" dirty="0"/>
              <a:t> </a:t>
            </a:r>
            <a:r>
              <a:rPr lang="cs-CZ" i="1" dirty="0" smtClean="0"/>
              <a:t>     zájem, </a:t>
            </a:r>
            <a:r>
              <a:rPr lang="cs-CZ" b="1" i="1" dirty="0" err="1" smtClean="0"/>
              <a:t>d</a:t>
            </a:r>
            <a:r>
              <a:rPr lang="cs-CZ" i="1" dirty="0" err="1" smtClean="0"/>
              <a:t>esire</a:t>
            </a:r>
            <a:r>
              <a:rPr lang="cs-CZ" i="1" dirty="0" smtClean="0"/>
              <a:t> – touha, </a:t>
            </a:r>
            <a:r>
              <a:rPr lang="cs-CZ" b="1" i="1" dirty="0" err="1" smtClean="0"/>
              <a:t>a</a:t>
            </a:r>
            <a:r>
              <a:rPr lang="cs-CZ" i="1" dirty="0" err="1" smtClean="0"/>
              <a:t>ction</a:t>
            </a:r>
            <a:r>
              <a:rPr lang="cs-CZ" i="1" dirty="0" smtClean="0"/>
              <a:t> – čin)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873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marketingový mix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tvůrci reklam vycházejí z </a:t>
            </a:r>
            <a:r>
              <a:rPr lang="cs-CZ" b="1" dirty="0" smtClean="0"/>
              <a:t>marketingových zásad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zejména z tzv. marketingového mixu (4</a:t>
            </a:r>
            <a:r>
              <a:rPr lang="cs-CZ" b="1" dirty="0" smtClean="0"/>
              <a:t>P</a:t>
            </a:r>
            <a:r>
              <a:rPr lang="cs-CZ" dirty="0" smtClean="0"/>
              <a:t>):</a:t>
            </a:r>
          </a:p>
          <a:p>
            <a:r>
              <a:rPr lang="cs-CZ" b="1" dirty="0" err="1" smtClean="0"/>
              <a:t>p</a:t>
            </a:r>
            <a:r>
              <a:rPr lang="cs-CZ" dirty="0" err="1" smtClean="0"/>
              <a:t>roduct</a:t>
            </a:r>
            <a:r>
              <a:rPr lang="cs-CZ" dirty="0" smtClean="0"/>
              <a:t> (výrobek, který budeme propagovat)</a:t>
            </a:r>
          </a:p>
          <a:p>
            <a:r>
              <a:rPr lang="cs-CZ" b="1" dirty="0" err="1" smtClean="0"/>
              <a:t>p</a:t>
            </a:r>
            <a:r>
              <a:rPr lang="cs-CZ" dirty="0" err="1" smtClean="0"/>
              <a:t>rice</a:t>
            </a:r>
            <a:r>
              <a:rPr lang="cs-CZ" dirty="0" smtClean="0"/>
              <a:t> (cena – ani vysoká ani nízká)</a:t>
            </a:r>
          </a:p>
          <a:p>
            <a:r>
              <a:rPr lang="cs-CZ" b="1" dirty="0" smtClean="0"/>
              <a:t>p</a:t>
            </a:r>
            <a:r>
              <a:rPr lang="cs-CZ" dirty="0" smtClean="0"/>
              <a:t>lace (místo prodeje, způsob distribuce)</a:t>
            </a:r>
          </a:p>
          <a:p>
            <a:r>
              <a:rPr lang="cs-CZ" b="1" dirty="0" err="1" smtClean="0"/>
              <a:t>p</a:t>
            </a:r>
            <a:r>
              <a:rPr lang="cs-CZ" dirty="0" err="1" smtClean="0"/>
              <a:t>romotion</a:t>
            </a:r>
            <a:r>
              <a:rPr lang="cs-CZ" dirty="0" smtClean="0"/>
              <a:t> (nástroje na podporu prodeje)</a:t>
            </a:r>
          </a:p>
          <a:p>
            <a:pPr marL="0" indent="0">
              <a:buNone/>
            </a:pPr>
            <a:r>
              <a:rPr lang="cs-CZ" i="1" dirty="0" smtClean="0"/>
              <a:t>zmiňována je i tzv. strategie </a:t>
            </a:r>
            <a:r>
              <a:rPr lang="cs-CZ" b="1" i="1" dirty="0" smtClean="0"/>
              <a:t>4C</a:t>
            </a:r>
            <a:r>
              <a:rPr lang="cs-CZ" i="1" dirty="0" smtClean="0"/>
              <a:t> – </a:t>
            </a:r>
            <a:r>
              <a:rPr lang="cs-CZ" b="1" i="1" dirty="0" err="1" smtClean="0"/>
              <a:t>c</a:t>
            </a:r>
            <a:r>
              <a:rPr lang="cs-CZ" i="1" dirty="0" err="1" smtClean="0"/>
              <a:t>lient</a:t>
            </a:r>
            <a:r>
              <a:rPr lang="cs-CZ" i="1" dirty="0" smtClean="0"/>
              <a:t> (na prvním místě), </a:t>
            </a:r>
            <a:r>
              <a:rPr lang="cs-CZ" b="1" i="1" dirty="0" err="1" smtClean="0"/>
              <a:t>c</a:t>
            </a:r>
            <a:r>
              <a:rPr lang="cs-CZ" i="1" dirty="0" err="1" smtClean="0"/>
              <a:t>osts</a:t>
            </a:r>
            <a:r>
              <a:rPr lang="cs-CZ" i="1" dirty="0" smtClean="0"/>
              <a:t> (náklady), </a:t>
            </a:r>
            <a:r>
              <a:rPr lang="cs-CZ" b="1" i="1" dirty="0" err="1" smtClean="0"/>
              <a:t>c</a:t>
            </a:r>
            <a:r>
              <a:rPr lang="cs-CZ" i="1" dirty="0" err="1" smtClean="0"/>
              <a:t>ompetition</a:t>
            </a:r>
            <a:r>
              <a:rPr lang="cs-CZ" i="1" dirty="0" smtClean="0"/>
              <a:t> (konkurence), </a:t>
            </a:r>
            <a:r>
              <a:rPr lang="cs-CZ" b="1" i="1" dirty="0" err="1" smtClean="0"/>
              <a:t>c</a:t>
            </a:r>
            <a:r>
              <a:rPr lang="cs-CZ" i="1" dirty="0" err="1" smtClean="0"/>
              <a:t>hanels</a:t>
            </a:r>
            <a:r>
              <a:rPr lang="cs-CZ" i="1" dirty="0" smtClean="0"/>
              <a:t> (komunikační kanály – způsob prodeje)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330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reklamy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4163"/>
            <a:ext cx="8740080" cy="41070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Lidské potřeby podle Abrahama </a:t>
            </a:r>
            <a:r>
              <a:rPr lang="cs-CZ" dirty="0" err="1" smtClean="0"/>
              <a:t>Maslowa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1800" dirty="0" smtClean="0"/>
              <a:t>Obrázek č. 1</a:t>
            </a:r>
            <a:r>
              <a:rPr lang="cs-CZ" sz="1800" baseline="30000" dirty="0" smtClean="0"/>
              <a:t>2   </a:t>
            </a:r>
            <a:r>
              <a:rPr lang="cs-CZ" sz="1800" dirty="0" smtClean="0"/>
              <a:t>                                                        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5661248"/>
            <a:ext cx="8424936" cy="936104"/>
          </a:xfrm>
        </p:spPr>
        <p:txBody>
          <a:bodyPr/>
          <a:lstStyle/>
          <a:p>
            <a:pPr algn="l"/>
            <a:r>
              <a:rPr lang="cs-CZ" sz="1700" baseline="30000" dirty="0" smtClean="0">
                <a:solidFill>
                  <a:schemeClr val="tx2"/>
                </a:solidFill>
              </a:rPr>
              <a:t>2</a:t>
            </a:r>
            <a:r>
              <a:rPr lang="cs-CZ" sz="1700" dirty="0" smtClean="0">
                <a:solidFill>
                  <a:schemeClr val="tx2"/>
                </a:solidFill>
              </a:rPr>
              <a:t> </a:t>
            </a:r>
            <a:r>
              <a:rPr lang="cs-CZ" sz="1700" dirty="0">
                <a:solidFill>
                  <a:schemeClr val="tx2"/>
                </a:solidFill>
              </a:rPr>
              <a:t>Abraham </a:t>
            </a:r>
            <a:r>
              <a:rPr lang="cs-CZ" sz="1700" dirty="0" err="1">
                <a:solidFill>
                  <a:schemeClr val="tx2"/>
                </a:solidFill>
              </a:rPr>
              <a:t>Maslow</a:t>
            </a:r>
            <a:r>
              <a:rPr lang="cs-CZ" sz="1700" dirty="0">
                <a:solidFill>
                  <a:schemeClr val="tx2"/>
                </a:solidFill>
              </a:rPr>
              <a:t>. In: </a:t>
            </a:r>
            <a:r>
              <a:rPr lang="cs-CZ" sz="1700" i="1" dirty="0" err="1">
                <a:solidFill>
                  <a:schemeClr val="tx2"/>
                </a:solidFill>
              </a:rPr>
              <a:t>Wikipedia</a:t>
            </a:r>
            <a:r>
              <a:rPr lang="cs-CZ" sz="1700" i="1" dirty="0">
                <a:solidFill>
                  <a:schemeClr val="tx2"/>
                </a:solidFill>
              </a:rPr>
              <a:t>: </a:t>
            </a:r>
            <a:r>
              <a:rPr lang="cs-CZ" sz="1700" i="1" dirty="0" err="1">
                <a:solidFill>
                  <a:schemeClr val="tx2"/>
                </a:solidFill>
              </a:rPr>
              <a:t>the</a:t>
            </a:r>
            <a:r>
              <a:rPr lang="cs-CZ" sz="1700" i="1" dirty="0">
                <a:solidFill>
                  <a:schemeClr val="tx2"/>
                </a:solidFill>
              </a:rPr>
              <a:t> free </a:t>
            </a:r>
            <a:r>
              <a:rPr lang="cs-CZ" sz="1700" i="1" dirty="0" err="1">
                <a:solidFill>
                  <a:schemeClr val="tx2"/>
                </a:solidFill>
              </a:rPr>
              <a:t>encyclopedia</a:t>
            </a:r>
            <a:r>
              <a:rPr lang="cs-CZ" sz="1700" dirty="0">
                <a:solidFill>
                  <a:schemeClr val="tx2"/>
                </a:solidFill>
              </a:rPr>
              <a:t> [online]. San Francisco (CA</a:t>
            </a:r>
            <a:r>
              <a:rPr lang="cs-CZ" sz="1700" dirty="0" smtClean="0">
                <a:solidFill>
                  <a:schemeClr val="tx2"/>
                </a:solidFill>
              </a:rPr>
              <a:t>) : </a:t>
            </a:r>
            <a:r>
              <a:rPr lang="cs-CZ" sz="1700" dirty="0" err="1">
                <a:solidFill>
                  <a:schemeClr val="tx2"/>
                </a:solidFill>
              </a:rPr>
              <a:t>Wikimedia</a:t>
            </a:r>
            <a:r>
              <a:rPr lang="cs-CZ" sz="1700" dirty="0">
                <a:solidFill>
                  <a:schemeClr val="tx2"/>
                </a:solidFill>
              </a:rPr>
              <a:t> </a:t>
            </a:r>
            <a:r>
              <a:rPr lang="cs-CZ" sz="1700" dirty="0" err="1">
                <a:solidFill>
                  <a:schemeClr val="tx2"/>
                </a:solidFill>
              </a:rPr>
              <a:t>Foundation</a:t>
            </a:r>
            <a:r>
              <a:rPr lang="cs-CZ" sz="1700" dirty="0">
                <a:solidFill>
                  <a:schemeClr val="tx2"/>
                </a:solidFill>
              </a:rPr>
              <a:t>, 2001- [cit. 2013-09-06]. Dostupné z: http://cs.wikipedia.org/wiki/Abraham_Maslow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138" y="2252663"/>
            <a:ext cx="4657725" cy="235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3423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reklamy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i="1" dirty="0"/>
              <a:t>L</a:t>
            </a:r>
            <a:r>
              <a:rPr lang="cs-CZ" i="1" dirty="0" smtClean="0"/>
              <a:t>idské potřeby (viz obrázek) lze upravit i z pohledu spotřebitele (z toho vycházejí tvůrci reklam):</a:t>
            </a:r>
          </a:p>
          <a:p>
            <a:pPr algn="just"/>
            <a:r>
              <a:rPr lang="cs-CZ" b="1" dirty="0" smtClean="0"/>
              <a:t>kontakt </a:t>
            </a:r>
            <a:r>
              <a:rPr lang="cs-CZ" dirty="0" smtClean="0"/>
              <a:t>s ostatními lidmi, přijetí, péče, obdiv</a:t>
            </a:r>
          </a:p>
          <a:p>
            <a:pPr algn="just"/>
            <a:r>
              <a:rPr lang="cs-CZ" b="1" dirty="0" smtClean="0"/>
              <a:t>pomáhat</a:t>
            </a:r>
            <a:r>
              <a:rPr lang="cs-CZ" dirty="0" smtClean="0"/>
              <a:t> druhým, být užitečný</a:t>
            </a:r>
          </a:p>
          <a:p>
            <a:pPr algn="just"/>
            <a:r>
              <a:rPr lang="cs-CZ" b="1" dirty="0" smtClean="0"/>
              <a:t>vlastnit</a:t>
            </a:r>
            <a:r>
              <a:rPr lang="cs-CZ" dirty="0" smtClean="0"/>
              <a:t> věci, vydělávat peníze</a:t>
            </a:r>
          </a:p>
          <a:p>
            <a:pPr algn="just"/>
            <a:r>
              <a:rPr lang="cs-CZ" b="1" dirty="0" smtClean="0"/>
              <a:t>zkoušet</a:t>
            </a:r>
            <a:r>
              <a:rPr lang="cs-CZ" dirty="0" smtClean="0"/>
              <a:t> nové věci, objevovat nové možnosti</a:t>
            </a:r>
          </a:p>
          <a:p>
            <a:pPr algn="just"/>
            <a:r>
              <a:rPr lang="cs-CZ" b="1" dirty="0" smtClean="0"/>
              <a:t>řídit</a:t>
            </a:r>
            <a:r>
              <a:rPr lang="cs-CZ" dirty="0" smtClean="0"/>
              <a:t> svůj život, dávat mu řád, ovládat jiné lidi</a:t>
            </a:r>
          </a:p>
          <a:p>
            <a:pPr algn="just"/>
            <a:r>
              <a:rPr lang="cs-CZ" b="1" dirty="0" smtClean="0"/>
              <a:t>tělesné potřeby </a:t>
            </a:r>
            <a:r>
              <a:rPr lang="cs-CZ" dirty="0" smtClean="0"/>
              <a:t>(zdraví, zdatnost, krása, požitek    z jídla a pití, odpočinek, sex, nemít bolest)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981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reklama a prostředky ovlivňování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68072" cy="489917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b="1" dirty="0" smtClean="0"/>
              <a:t>sdílené hodnoty </a:t>
            </a:r>
            <a:r>
              <a:rPr lang="cs-CZ" dirty="0" smtClean="0"/>
              <a:t>(např. zajistit se na stáří, mít čas na své blízké apod.)</a:t>
            </a:r>
          </a:p>
          <a:p>
            <a:pPr algn="just"/>
            <a:r>
              <a:rPr lang="cs-CZ" b="1" dirty="0" smtClean="0"/>
              <a:t>odměna</a:t>
            </a:r>
            <a:r>
              <a:rPr lang="cs-CZ" dirty="0" smtClean="0"/>
              <a:t> (sleva nebo dárek při včasné koupi, často i psychologická povaha, např. koupí výrobku se stanete dobrou matkou/hospodyní apod.)</a:t>
            </a:r>
          </a:p>
          <a:p>
            <a:pPr algn="just"/>
            <a:r>
              <a:rPr lang="cs-CZ" b="1" dirty="0" smtClean="0"/>
              <a:t>trest</a:t>
            </a:r>
            <a:r>
              <a:rPr lang="cs-CZ" dirty="0" smtClean="0"/>
              <a:t> (např. pes strádá, nedostane-li své granule)</a:t>
            </a:r>
          </a:p>
          <a:p>
            <a:pPr algn="just"/>
            <a:r>
              <a:rPr lang="cs-CZ" b="1" dirty="0" smtClean="0"/>
              <a:t>celebrity</a:t>
            </a:r>
            <a:r>
              <a:rPr lang="cs-CZ" dirty="0" smtClean="0"/>
              <a:t> (ztotožnění se známou osobností – vzhled, úspěšnost, sportovní výkony, …)</a:t>
            </a:r>
          </a:p>
          <a:p>
            <a:pPr algn="just"/>
            <a:r>
              <a:rPr lang="cs-CZ" b="1" dirty="0" smtClean="0"/>
              <a:t>skupinová identita </a:t>
            </a:r>
            <a:r>
              <a:rPr lang="cs-CZ" dirty="0" smtClean="0"/>
              <a:t>(patřit do určité skupiny – např. „muži sobě“)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856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reklama a prostředky ovlivňování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b="1" dirty="0" smtClean="0"/>
              <a:t>časté opakování </a:t>
            </a:r>
            <a:r>
              <a:rPr lang="cs-CZ" dirty="0" smtClean="0"/>
              <a:t>(někdy i v pozměněné nebo zkrácené podobě), vede k zapamatování (zejména prostřednictvím melodie, sloganu, vtipu apod.)</a:t>
            </a:r>
          </a:p>
          <a:p>
            <a:pPr algn="just"/>
            <a:r>
              <a:rPr lang="cs-CZ" b="1" dirty="0" smtClean="0"/>
              <a:t>splněná touha </a:t>
            </a:r>
            <a:r>
              <a:rPr lang="cs-CZ" dirty="0" smtClean="0"/>
              <a:t>(správné důchodové pojištění nebo ovocná limonáda vyvolá pocity exotiky – „jako“ na exotické dovolené)</a:t>
            </a:r>
          </a:p>
          <a:p>
            <a:pPr algn="just"/>
            <a:r>
              <a:rPr lang="cs-CZ" b="1" dirty="0" smtClean="0"/>
              <a:t>splnění potřeb </a:t>
            </a:r>
            <a:r>
              <a:rPr lang="cs-CZ" dirty="0" smtClean="0"/>
              <a:t>(sociální kontakt apod.; hodně reklam ovšem nabízí produkt jako „záruku“ úspěchu v intimním životě)</a:t>
            </a:r>
          </a:p>
          <a:p>
            <a:pPr algn="just"/>
            <a:r>
              <a:rPr lang="cs-CZ" b="1" dirty="0" smtClean="0"/>
              <a:t>provokace</a:t>
            </a:r>
            <a:r>
              <a:rPr lang="cs-CZ" dirty="0" smtClean="0"/>
              <a:t> (např. útok na zažité předsudky)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141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811560"/>
          </a:xfrm>
        </p:spPr>
        <p:txBody>
          <a:bodyPr>
            <a:normAutofit/>
          </a:bodyPr>
          <a:lstStyle/>
          <a:p>
            <a:r>
              <a:rPr lang="cs-CZ" dirty="0" smtClean="0"/>
              <a:t>reklama a prostředky ovlivňování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68072" cy="4971182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majoritní (většinové) působení </a:t>
            </a:r>
            <a:r>
              <a:rPr lang="cs-CZ" dirty="0" smtClean="0"/>
              <a:t>(již miliony lidí vyzkoušely… / 9 zubních lékařů z 10 doporučuje…)</a:t>
            </a:r>
          </a:p>
          <a:p>
            <a:r>
              <a:rPr lang="cs-CZ" b="1" dirty="0" smtClean="0"/>
              <a:t>efekt experta </a:t>
            </a:r>
            <a:r>
              <a:rPr lang="cs-CZ" dirty="0" smtClean="0"/>
              <a:t>(lékař, vědec vystupující v reklamě)</a:t>
            </a:r>
          </a:p>
          <a:p>
            <a:r>
              <a:rPr lang="cs-CZ" b="1" dirty="0" smtClean="0"/>
              <a:t>odborné výrazy </a:t>
            </a:r>
            <a:r>
              <a:rPr lang="cs-CZ" dirty="0" smtClean="0"/>
              <a:t>(viz předchozí bod složky typu proteiny, bifidus apod. ovšem nemusí zvyšovat kvalitu výrobku)</a:t>
            </a:r>
          </a:p>
          <a:p>
            <a:r>
              <a:rPr lang="cs-CZ" b="1" dirty="0" smtClean="0"/>
              <a:t>podprahové působení </a:t>
            </a:r>
            <a:r>
              <a:rPr lang="cs-CZ" dirty="0" smtClean="0"/>
              <a:t>(působí na podvědomí)</a:t>
            </a:r>
          </a:p>
          <a:p>
            <a:r>
              <a:rPr lang="cs-CZ" b="1" dirty="0" smtClean="0"/>
              <a:t>předstírání časového tlaku </a:t>
            </a:r>
            <a:r>
              <a:rPr lang="cs-CZ" dirty="0" smtClean="0"/>
              <a:t>(dnes máte jedinou/poslední možnost ke koupi)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448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9303" y="1484784"/>
            <a:ext cx="8668072" cy="3314997"/>
          </a:xfrm>
        </p:spPr>
        <p:txBody>
          <a:bodyPr/>
          <a:lstStyle/>
          <a:p>
            <a:pPr marL="0" indent="0">
              <a:buNone/>
            </a:pPr>
            <a:r>
              <a:rPr lang="cs-CZ" sz="4000" b="1" i="1" dirty="0" smtClean="0"/>
              <a:t>„Reklama neprodává výrobek, ale uniformní způsob života.“</a:t>
            </a:r>
            <a:r>
              <a:rPr lang="cs-CZ" sz="4000" b="1" i="1" baseline="30000" dirty="0" smtClean="0"/>
              <a:t>3</a:t>
            </a:r>
            <a:endParaRPr lang="cs-CZ" sz="4000" b="1" i="1" baseline="30000" dirty="0"/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Olivier </a:t>
            </a:r>
            <a:r>
              <a:rPr lang="cs-CZ" dirty="0" err="1" smtClean="0"/>
              <a:t>Toscani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445224"/>
            <a:ext cx="835292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700" baseline="30000" dirty="0">
                <a:solidFill>
                  <a:schemeClr val="tx2"/>
                </a:solidFill>
              </a:rPr>
              <a:t>3</a:t>
            </a:r>
            <a:r>
              <a:rPr lang="cs-CZ" sz="1700" dirty="0" smtClean="0">
                <a:solidFill>
                  <a:schemeClr val="tx2"/>
                </a:solidFill>
              </a:rPr>
              <a:t> Citáty. </a:t>
            </a:r>
            <a:r>
              <a:rPr lang="cs-CZ" sz="1700" dirty="0">
                <a:solidFill>
                  <a:schemeClr val="tx2"/>
                </a:solidFill>
              </a:rPr>
              <a:t>Citaty.kukulich.cz [online]. [cit. 2013-09-04]. Dostupné z: http://citaty.kukulich.cz/temata/reklama</a:t>
            </a:r>
          </a:p>
          <a:p>
            <a:r>
              <a:rPr lang="cs-CZ" dirty="0"/>
              <a:t>	</a:t>
            </a:r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591171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24936" cy="5544616"/>
          </a:xfrm>
        </p:spPr>
        <p:txBody>
          <a:bodyPr>
            <a:noAutofit/>
          </a:bodyPr>
          <a:lstStyle/>
          <a:p>
            <a:pPr algn="just"/>
            <a:r>
              <a:rPr lang="cs-CZ" sz="1700" dirty="0" smtClean="0"/>
              <a:t>BARTOŠEK, J. – DAŇKOVÁ, H. </a:t>
            </a:r>
            <a:r>
              <a:rPr lang="cs-CZ" sz="1700" i="1" dirty="0"/>
              <a:t>Žurnalistika a </a:t>
            </a:r>
            <a:r>
              <a:rPr lang="cs-CZ" sz="1700" i="1" dirty="0" smtClean="0"/>
              <a:t>škola: </a:t>
            </a:r>
            <a:r>
              <a:rPr lang="cs-CZ" sz="1700" i="1" dirty="0"/>
              <a:t>p</a:t>
            </a:r>
            <a:r>
              <a:rPr lang="cs-CZ" sz="1700" i="1" dirty="0" smtClean="0"/>
              <a:t>říručka </a:t>
            </a:r>
            <a:r>
              <a:rPr lang="cs-CZ" sz="1700" i="1" dirty="0"/>
              <a:t>pro učitele mediální výchovy.</a:t>
            </a:r>
            <a:r>
              <a:rPr lang="cs-CZ" sz="1700" dirty="0"/>
              <a:t> </a:t>
            </a:r>
            <a:r>
              <a:rPr lang="cs-CZ" sz="1700" dirty="0" smtClean="0"/>
              <a:t>2. vyd. Frýdek-Místek : </a:t>
            </a:r>
            <a:r>
              <a:rPr lang="cs-CZ" sz="1700" dirty="0"/>
              <a:t>Václav Daněk, 2010, 207 s. ISBN 978-80-254-6459-5. </a:t>
            </a:r>
            <a:endParaRPr lang="cs-CZ" sz="1700" dirty="0" smtClean="0"/>
          </a:p>
          <a:p>
            <a:pPr algn="just"/>
            <a:r>
              <a:rPr lang="cs-CZ" sz="1700" dirty="0" smtClean="0"/>
              <a:t>BURTON</a:t>
            </a:r>
            <a:r>
              <a:rPr lang="cs-CZ" sz="1700" dirty="0"/>
              <a:t>, G. – JIRÁK,  J. </a:t>
            </a:r>
            <a:r>
              <a:rPr lang="cs-CZ" sz="1700" i="1" dirty="0"/>
              <a:t>Úvod do studia médií. </a:t>
            </a:r>
            <a:r>
              <a:rPr lang="cs-CZ" sz="1700" dirty="0"/>
              <a:t>1. </a:t>
            </a:r>
            <a:r>
              <a:rPr lang="cs-CZ" sz="1700" dirty="0" smtClean="0"/>
              <a:t>vyd. </a:t>
            </a:r>
            <a:r>
              <a:rPr lang="cs-CZ" sz="1700" dirty="0"/>
              <a:t>Brno : </a:t>
            </a:r>
            <a:r>
              <a:rPr lang="cs-CZ" sz="1700" dirty="0" err="1"/>
              <a:t>Barrister</a:t>
            </a:r>
            <a:r>
              <a:rPr lang="cs-CZ" sz="1700" dirty="0"/>
              <a:t> &amp; </a:t>
            </a:r>
            <a:r>
              <a:rPr lang="cs-CZ" sz="1700" dirty="0" err="1"/>
              <a:t>Principal</a:t>
            </a:r>
            <a:r>
              <a:rPr lang="cs-CZ" sz="1700" dirty="0"/>
              <a:t>, </a:t>
            </a:r>
            <a:r>
              <a:rPr lang="cs-CZ" sz="1700" dirty="0" smtClean="0"/>
              <a:t>2003, 392 s. ISBN 80-85947-67-6.</a:t>
            </a:r>
          </a:p>
          <a:p>
            <a:pPr algn="just"/>
            <a:r>
              <a:rPr lang="cs-CZ" sz="1700" dirty="0"/>
              <a:t>ČMEJRKOVÁ, </a:t>
            </a:r>
            <a:r>
              <a:rPr lang="cs-CZ" sz="1700" dirty="0" smtClean="0"/>
              <a:t>S. </a:t>
            </a:r>
            <a:r>
              <a:rPr lang="cs-CZ" sz="1700" i="1" dirty="0"/>
              <a:t>Reklama v češtině: Čeština v reklamě</a:t>
            </a:r>
            <a:r>
              <a:rPr lang="cs-CZ" sz="1700" dirty="0"/>
              <a:t>. </a:t>
            </a:r>
            <a:r>
              <a:rPr lang="cs-CZ" sz="1700" dirty="0" smtClean="0"/>
              <a:t>1. vyd. Praha : </a:t>
            </a:r>
            <a:r>
              <a:rPr lang="cs-CZ" sz="1700" dirty="0"/>
              <a:t>Leda, 2000, 258 s. ISBN 80-85927-75-6</a:t>
            </a:r>
            <a:r>
              <a:rPr lang="cs-CZ" sz="1700" dirty="0" smtClean="0"/>
              <a:t>.</a:t>
            </a:r>
          </a:p>
          <a:p>
            <a:pPr algn="just"/>
            <a:r>
              <a:rPr lang="cs-CZ" sz="1700" dirty="0"/>
              <a:t>DANEŠ, </a:t>
            </a:r>
            <a:r>
              <a:rPr lang="cs-CZ" sz="1700" dirty="0" smtClean="0"/>
              <a:t>F. </a:t>
            </a:r>
            <a:r>
              <a:rPr lang="cs-CZ" sz="1700" i="1" dirty="0"/>
              <a:t>Český jazyk na přelomu tisíciletí</a:t>
            </a:r>
            <a:r>
              <a:rPr lang="cs-CZ" sz="1700" dirty="0"/>
              <a:t>. </a:t>
            </a:r>
            <a:r>
              <a:rPr lang="cs-CZ" sz="1700" dirty="0" smtClean="0"/>
              <a:t>1</a:t>
            </a:r>
            <a:r>
              <a:rPr lang="cs-CZ" sz="1700" dirty="0"/>
              <a:t>. </a:t>
            </a:r>
            <a:r>
              <a:rPr lang="cs-CZ" sz="1700" dirty="0" smtClean="0"/>
              <a:t>vyd. Praha : </a:t>
            </a:r>
            <a:r>
              <a:rPr lang="cs-CZ" sz="1700" dirty="0"/>
              <a:t>Academia, 1997, 292 s. ISBN 80-200-0617-6.</a:t>
            </a:r>
            <a:endParaRPr lang="cs-CZ" sz="1700" dirty="0" smtClean="0"/>
          </a:p>
          <a:p>
            <a:pPr algn="just"/>
            <a:r>
              <a:rPr lang="cs-CZ" sz="1700" dirty="0" smtClean="0"/>
              <a:t>NIKLESOVÁ, E. </a:t>
            </a:r>
            <a:r>
              <a:rPr lang="cs-CZ" sz="1700" i="1" dirty="0" smtClean="0"/>
              <a:t>Teorie a východiska současné mediální </a:t>
            </a:r>
            <a:r>
              <a:rPr lang="cs-CZ" sz="1700" i="1" dirty="0"/>
              <a:t>výchovy. </a:t>
            </a:r>
            <a:r>
              <a:rPr lang="cs-CZ" sz="1700" dirty="0" smtClean="0"/>
              <a:t>1. vyd. České Budějovice : </a:t>
            </a:r>
            <a:r>
              <a:rPr lang="cs-CZ" sz="1700" dirty="0"/>
              <a:t>Pedagogická fakulta Jihočeské univerzity v Českých Budějovicích, 2007, 140 s. ISBN 978-80-7040-995-4. </a:t>
            </a:r>
            <a:endParaRPr lang="cs-CZ" sz="1700" dirty="0" smtClean="0"/>
          </a:p>
          <a:p>
            <a:pPr algn="just"/>
            <a:r>
              <a:rPr lang="cs-CZ" sz="1700" dirty="0" smtClean="0"/>
              <a:t>MCQUAIL</a:t>
            </a:r>
            <a:r>
              <a:rPr lang="cs-CZ" sz="1700" dirty="0"/>
              <a:t>, </a:t>
            </a:r>
            <a:r>
              <a:rPr lang="cs-CZ" sz="1700" dirty="0" smtClean="0"/>
              <a:t>D. </a:t>
            </a:r>
            <a:r>
              <a:rPr lang="cs-CZ" sz="1700" i="1" dirty="0"/>
              <a:t>Úvod do teorie masové komunikace</a:t>
            </a:r>
            <a:r>
              <a:rPr lang="cs-CZ" sz="1700" dirty="0"/>
              <a:t>. </a:t>
            </a:r>
            <a:r>
              <a:rPr lang="cs-CZ" sz="1700" dirty="0" smtClean="0"/>
              <a:t>2. vyd. Praha : </a:t>
            </a:r>
            <a:r>
              <a:rPr lang="cs-CZ" sz="1700" dirty="0"/>
              <a:t>Portál, </a:t>
            </a:r>
            <a:r>
              <a:rPr lang="cs-CZ" sz="1700" dirty="0" smtClean="0"/>
              <a:t>2002, </a:t>
            </a:r>
            <a:r>
              <a:rPr lang="cs-CZ" sz="1700" dirty="0"/>
              <a:t>447 s. ISBN 80-7178-714-0. </a:t>
            </a:r>
            <a:endParaRPr lang="cs-CZ" sz="1700" dirty="0" smtClean="0"/>
          </a:p>
          <a:p>
            <a:pPr algn="just"/>
            <a:r>
              <a:rPr lang="cs-CZ" sz="1700" dirty="0"/>
              <a:t>VYBÍRAL, </a:t>
            </a:r>
            <a:r>
              <a:rPr lang="cs-CZ" sz="1700" dirty="0" smtClean="0"/>
              <a:t>Z. </a:t>
            </a:r>
            <a:r>
              <a:rPr lang="cs-CZ" sz="1700" i="1" dirty="0"/>
              <a:t>Lži, polopravdy a pravda v lidské komunikaci</a:t>
            </a:r>
            <a:r>
              <a:rPr lang="cs-CZ" sz="1700" dirty="0"/>
              <a:t>. </a:t>
            </a:r>
            <a:r>
              <a:rPr lang="cs-CZ" sz="1700" dirty="0" smtClean="0"/>
              <a:t>1. vyd. Praha : </a:t>
            </a:r>
            <a:r>
              <a:rPr lang="cs-CZ" sz="1700" dirty="0"/>
              <a:t>Portál, 2003, 176 s. ISBN 80-7178-812-0. </a:t>
            </a:r>
            <a:endParaRPr lang="cs-CZ" sz="1700" dirty="0" smtClean="0"/>
          </a:p>
          <a:p>
            <a:pPr algn="just"/>
            <a:r>
              <a:rPr lang="cs-CZ" sz="1700" dirty="0"/>
              <a:t>VYSEKALOVÁ, </a:t>
            </a:r>
            <a:r>
              <a:rPr lang="cs-CZ" sz="1700" dirty="0" smtClean="0"/>
              <a:t>J. –KOMÁRKOVÁ, R. </a:t>
            </a:r>
            <a:r>
              <a:rPr lang="cs-CZ" sz="1700" i="1" dirty="0"/>
              <a:t>Psychologie reklamy</a:t>
            </a:r>
            <a:r>
              <a:rPr lang="cs-CZ" sz="1700" dirty="0"/>
              <a:t>. 2. </a:t>
            </a:r>
            <a:r>
              <a:rPr lang="cs-CZ" sz="1700" dirty="0" smtClean="0"/>
              <a:t>vyd</a:t>
            </a:r>
            <a:r>
              <a:rPr lang="cs-CZ" sz="1700" dirty="0"/>
              <a:t>. </a:t>
            </a:r>
            <a:r>
              <a:rPr lang="cs-CZ" sz="1700" dirty="0" smtClean="0"/>
              <a:t>Praha : </a:t>
            </a:r>
            <a:r>
              <a:rPr lang="cs-CZ" sz="1700" dirty="0" err="1"/>
              <a:t>Grada</a:t>
            </a:r>
            <a:r>
              <a:rPr lang="cs-CZ" sz="1700" dirty="0"/>
              <a:t>, 2002, 264 s. ISBN 80-247-0402-1.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elektronických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08912" cy="5040560"/>
          </a:xfrm>
        </p:spPr>
        <p:txBody>
          <a:bodyPr>
            <a:noAutofit/>
          </a:bodyPr>
          <a:lstStyle/>
          <a:p>
            <a:pPr algn="just"/>
            <a:r>
              <a:rPr lang="cs-CZ" sz="1800" dirty="0" smtClean="0"/>
              <a:t>Abraham </a:t>
            </a:r>
            <a:r>
              <a:rPr lang="cs-CZ" sz="1800" dirty="0" err="1"/>
              <a:t>Maslow</a:t>
            </a:r>
            <a:r>
              <a:rPr lang="cs-CZ" sz="1800" dirty="0"/>
              <a:t>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</a:t>
            </a:r>
            <a:r>
              <a:rPr lang="cs-CZ" sz="1800" dirty="0" smtClean="0"/>
              <a:t>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2013-09-06]. Dostupné z: http://</a:t>
            </a:r>
            <a:r>
              <a:rPr lang="cs-CZ" sz="1800" dirty="0" smtClean="0"/>
              <a:t>cs.wikipedia.org/wiki/Abraham_Maslow</a:t>
            </a:r>
          </a:p>
          <a:p>
            <a:pPr algn="just"/>
            <a:r>
              <a:rPr lang="cs-CZ" sz="1800" dirty="0"/>
              <a:t>Citáty. Citaty.kukulich.cz [online]. [cit. 2013-09-04]. Dostupné z: http://citaty.kukulich.cz/temata/reklama</a:t>
            </a:r>
          </a:p>
          <a:p>
            <a:pPr algn="just"/>
            <a:endParaRPr lang="cs-CZ" sz="1700" dirty="0"/>
          </a:p>
          <a:p>
            <a:pPr algn="just"/>
            <a:endParaRPr lang="cs-CZ" sz="1700" dirty="0" smtClean="0"/>
          </a:p>
          <a:p>
            <a:pPr algn="just"/>
            <a:endParaRPr lang="cs-CZ" sz="1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05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1251</TotalTime>
  <Words>1460</Words>
  <Application>Microsoft Office PowerPoint</Application>
  <PresentationFormat>Předvádění na obrazovce (4:3)</PresentationFormat>
  <Paragraphs>130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reklama</vt:lpstr>
      <vt:lpstr>reklama</vt:lpstr>
      <vt:lpstr>reklama a masmédia I.</vt:lpstr>
      <vt:lpstr>reklama a masmédia II.</vt:lpstr>
      <vt:lpstr>typy reklamy podle použitého média</vt:lpstr>
      <vt:lpstr>typy reklamy podle cíle a zaměření</vt:lpstr>
      <vt:lpstr>funkce a cíle reklamy</vt:lpstr>
      <vt:lpstr>reklama a marketing</vt:lpstr>
      <vt:lpstr>marketingový mix</vt:lpstr>
      <vt:lpstr>psychologie reklamy</vt:lpstr>
      <vt:lpstr>Psychologie reklamy</vt:lpstr>
      <vt:lpstr>reklama a prostředky ovlivňování I.</vt:lpstr>
      <vt:lpstr>reklama a prostředky ovlivňování II.</vt:lpstr>
      <vt:lpstr>reklama a prostředky ovlivňování III.</vt:lpstr>
      <vt:lpstr>K zamyšlení</vt:lpstr>
      <vt:lpstr>Seznam použitých zdrojů:</vt:lpstr>
      <vt:lpstr>Seznam použitých elektronických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86</cp:revision>
  <dcterms:created xsi:type="dcterms:W3CDTF">2012-12-23T08:55:19Z</dcterms:created>
  <dcterms:modified xsi:type="dcterms:W3CDTF">2014-03-17T20:36:08Z</dcterms:modified>
</cp:coreProperties>
</file>