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7" r:id="rId2"/>
    <p:sldId id="256" r:id="rId3"/>
    <p:sldId id="271" r:id="rId4"/>
    <p:sldId id="272" r:id="rId5"/>
    <p:sldId id="277" r:id="rId6"/>
    <p:sldId id="278" r:id="rId7"/>
    <p:sldId id="282" r:id="rId8"/>
    <p:sldId id="279" r:id="rId9"/>
    <p:sldId id="273" r:id="rId10"/>
    <p:sldId id="274" r:id="rId11"/>
    <p:sldId id="280" r:id="rId12"/>
    <p:sldId id="260" r:id="rId13"/>
    <p:sldId id="258" r:id="rId14"/>
    <p:sldId id="28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DFA402-1ADD-4F86-8A72-77028727E140}" type="datetimeFigureOut">
              <a:rPr lang="cs-CZ" smtClean="0"/>
              <a:t>17.3.2014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26641-2904-435E-9B35-74102D60F5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441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1557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6690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2BE2F-288D-4003-A2C1-3CAB670D30A0}" type="datetime1">
              <a:rPr lang="cs-CZ" smtClean="0"/>
              <a:t>17.3.2014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2B338-FB4C-448F-B4BB-4AEF0B55A44B}" type="datetime1">
              <a:rPr lang="cs-CZ" smtClean="0"/>
              <a:t>17.3.2014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F1B4E-26FF-4533-B467-918DBFF868A6}" type="datetime1">
              <a:rPr lang="cs-CZ" smtClean="0"/>
              <a:t>17.3.2014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4DF1C-796B-4E11-861D-BD62624CFEFB}" type="datetime1">
              <a:rPr lang="cs-CZ" smtClean="0"/>
              <a:t>17.3.2014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B55A8-C0A6-4DD7-93BD-442F69D4E00B}" type="datetime1">
              <a:rPr lang="cs-CZ" smtClean="0"/>
              <a:t>17.3.2014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84F4-3C0B-43D7-87ED-5CD29DDC2D3D}" type="datetime1">
              <a:rPr lang="cs-CZ" smtClean="0"/>
              <a:t>17.3.2014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51CFE-9E35-427C-9948-6ADD41D6260E}" type="datetime1">
              <a:rPr lang="cs-CZ" smtClean="0"/>
              <a:t>17.3.2014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A69A0-1BA0-4A06-ACED-FA51917F8A26}" type="datetime1">
              <a:rPr lang="cs-CZ" smtClean="0"/>
              <a:t>17.3.2014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B0D61-E6C1-4720-AFC6-E577FD3A032F}" type="datetime1">
              <a:rPr lang="cs-CZ" smtClean="0"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61729-93BF-499E-B83A-EE45AA8A28A7}" type="datetime1">
              <a:rPr lang="cs-CZ" smtClean="0"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B8ACF-5A14-4C03-BFC7-10F35FB3267D}" type="datetime1">
              <a:rPr lang="cs-CZ" smtClean="0"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74BAA16-0E9B-4FC1-BDE1-C684A98B98CA}" type="datetime1">
              <a:rPr lang="cs-CZ" smtClean="0"/>
              <a:t>17.3.2014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3332757"/>
              </p:ext>
            </p:extLst>
          </p:nvPr>
        </p:nvGraphicFramePr>
        <p:xfrm>
          <a:off x="251520" y="1484784"/>
          <a:ext cx="8352928" cy="48724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83180"/>
                <a:gridCol w="6069748"/>
              </a:tblGrid>
              <a:tr h="25160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Název </a:t>
                      </a:r>
                      <a:r>
                        <a:rPr lang="cs-CZ" sz="14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Šablona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Autor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Mgr. Helena </a:t>
                      </a:r>
                      <a:r>
                        <a:rPr lang="cs-CZ" sz="14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Průžová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Reklama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jazyk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, obraz, zvuk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VY_32_INOVACE_7.1</a:t>
                      </a:r>
                      <a:r>
                        <a:rPr lang="cs-CZ" sz="1400" kern="1200" baseline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.12</a:t>
                      </a:r>
                      <a:endParaRPr lang="cs-CZ" sz="1400" kern="12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5.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9. 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2012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Calibri" pitchFamily="34" charset="0"/>
                          <a:cs typeface="Calibri" pitchFamily="34" charset="0"/>
                        </a:rPr>
                        <a:t>Předmět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Český jazyk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a literatura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Calibri" pitchFamily="34" charset="0"/>
                          <a:cs typeface="Calibri" pitchFamily="34" charset="0"/>
                        </a:rPr>
                        <a:t>Tematická oblast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Mediální výchova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Výstup 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Média a mediální produkce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49652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Anotace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Prezentace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přináší výklad o jazykové stránce reklamy a začlenění obrazu do reklamy.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75832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Calibri" pitchFamily="34" charset="0"/>
                          <a:cs typeface="Calibri" pitchFamily="34" charset="0"/>
                        </a:rPr>
                        <a:t>Metodický popis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Prezentace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slouží jako podpůrný materiál pro výklad učitele, je vhodná také k samostudiu pro žáky.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Jejím cílem není úplné pamětní zvládnutí předložených informací, ale pomoc žákům při analýze reklamních textů a inspirace k vlastní tvorbě reklamních sdělení (např. propagace školy, vlastní aktivity</a:t>
                      </a:r>
                      <a:r>
                        <a:rPr lang="cs-CZ" sz="1400" b="0" baseline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, …).</a:t>
                      </a:r>
                      <a:endParaRPr lang="cs-CZ" sz="1400" b="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Calibri" pitchFamily="34" charset="0"/>
                          <a:cs typeface="Calibri" pitchFamily="34" charset="0"/>
                        </a:rPr>
                        <a:t>Hodnocení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se osvědčil, přispěl ke zkvalitnění výuky.</a:t>
                      </a:r>
                    </a:p>
                  </a:txBody>
                  <a:tcPr marL="68580" marR="68580" marT="0" marB="0"/>
                </a:tc>
              </a:tr>
              <a:tr h="503207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98" y="0"/>
            <a:ext cx="6413403" cy="139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Reklama: jazyk – obraz – ZVUK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696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typologie reklamy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54162"/>
            <a:ext cx="8668072" cy="4827166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prostá </a:t>
            </a:r>
            <a:r>
              <a:rPr lang="cs-CZ" b="1" dirty="0" smtClean="0"/>
              <a:t>informace</a:t>
            </a:r>
            <a:r>
              <a:rPr lang="cs-CZ" dirty="0" smtClean="0"/>
              <a:t> o zboží (ukázání, užití)</a:t>
            </a:r>
          </a:p>
          <a:p>
            <a:r>
              <a:rPr lang="cs-CZ" b="1" dirty="0" smtClean="0"/>
              <a:t>inscenování </a:t>
            </a:r>
            <a:r>
              <a:rPr lang="cs-CZ" dirty="0" smtClean="0"/>
              <a:t>(předvedení původního výrobku, následuje použití „jiného a lepšího“)</a:t>
            </a:r>
          </a:p>
          <a:p>
            <a:r>
              <a:rPr lang="cs-CZ" b="1" dirty="0" smtClean="0"/>
              <a:t>zatěžkávací zkouška </a:t>
            </a:r>
            <a:r>
              <a:rPr lang="cs-CZ" dirty="0" smtClean="0"/>
              <a:t>(předvedení účinnosti, zejména v extrémních podmínkách)</a:t>
            </a:r>
          </a:p>
          <a:p>
            <a:r>
              <a:rPr lang="cs-CZ" b="1" dirty="0" smtClean="0"/>
              <a:t>životní příběh </a:t>
            </a:r>
            <a:r>
              <a:rPr lang="cs-CZ" dirty="0" smtClean="0"/>
              <a:t>(srovnání kvality života před používáním výrobku a po něm)</a:t>
            </a:r>
          </a:p>
          <a:p>
            <a:r>
              <a:rPr lang="cs-CZ" b="1" dirty="0" smtClean="0"/>
              <a:t>životní styl </a:t>
            </a:r>
            <a:r>
              <a:rPr lang="cs-CZ" dirty="0" smtClean="0"/>
              <a:t>(výrobek jako znak stylu, prestiže)</a:t>
            </a:r>
          </a:p>
          <a:p>
            <a:r>
              <a:rPr lang="cs-CZ" b="1" dirty="0" smtClean="0"/>
              <a:t>fantazie </a:t>
            </a:r>
            <a:r>
              <a:rPr lang="cs-CZ" dirty="0" smtClean="0"/>
              <a:t>(blízko k uměním, odkazují k postavám či mýtům, např. „Být vodou…“)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00834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jazyk reklamy 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reklamy se pohybují mezi originalitou a stereotypy/klišé, což se projevuje i v jazykové stránce</a:t>
            </a:r>
          </a:p>
          <a:p>
            <a:r>
              <a:rPr lang="cs-CZ" dirty="0" smtClean="0"/>
              <a:t>příklady typických </a:t>
            </a:r>
            <a:r>
              <a:rPr lang="cs-CZ" b="1" dirty="0" smtClean="0"/>
              <a:t>klišé</a:t>
            </a:r>
            <a:r>
              <a:rPr lang="cs-CZ" dirty="0" smtClean="0"/>
              <a:t>: nejnovější, svěžest, nejlepší, dokonalá péče, více než…</a:t>
            </a:r>
          </a:p>
          <a:p>
            <a:r>
              <a:rPr lang="cs-CZ" dirty="0" smtClean="0"/>
              <a:t>oblíbenější jsou reklamy s využitím </a:t>
            </a:r>
            <a:r>
              <a:rPr lang="cs-CZ" b="1" dirty="0" smtClean="0"/>
              <a:t>vtipu</a:t>
            </a:r>
            <a:r>
              <a:rPr lang="cs-CZ" dirty="0" smtClean="0"/>
              <a:t> a </a:t>
            </a:r>
            <a:r>
              <a:rPr lang="cs-CZ" b="1" dirty="0" smtClean="0"/>
              <a:t>ironie</a:t>
            </a:r>
            <a:r>
              <a:rPr lang="cs-CZ" dirty="0" smtClean="0"/>
              <a:t>, např. mobilní telefony (Vodafone, T-Mobile), Kofola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0609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jazyk reklamy 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hra s jazykem – využívání básnických prostředků</a:t>
            </a:r>
          </a:p>
          <a:p>
            <a:r>
              <a:rPr lang="cs-CZ" dirty="0" smtClean="0"/>
              <a:t>rým, rytmus  (na zem sklouzla z mléka kouzla)</a:t>
            </a:r>
          </a:p>
          <a:p>
            <a:r>
              <a:rPr lang="cs-CZ" dirty="0" smtClean="0"/>
              <a:t>personifikace (</a:t>
            </a:r>
            <a:r>
              <a:rPr lang="cs-CZ" dirty="0" err="1" smtClean="0"/>
              <a:t>xxx</a:t>
            </a:r>
            <a:r>
              <a:rPr lang="cs-CZ" dirty="0" smtClean="0"/>
              <a:t> na vás oddaně čeká)</a:t>
            </a:r>
          </a:p>
          <a:p>
            <a:r>
              <a:rPr lang="cs-CZ" dirty="0" smtClean="0"/>
              <a:t>synestezie (</a:t>
            </a:r>
            <a:r>
              <a:rPr lang="cs-CZ" dirty="0" err="1" smtClean="0"/>
              <a:t>xxx</a:t>
            </a:r>
            <a:r>
              <a:rPr lang="cs-CZ" dirty="0" smtClean="0"/>
              <a:t> přináší sladkou vůni)</a:t>
            </a:r>
          </a:p>
          <a:p>
            <a:r>
              <a:rPr lang="cs-CZ" dirty="0" smtClean="0"/>
              <a:t>hyperbola (</a:t>
            </a:r>
            <a:r>
              <a:rPr lang="cs-CZ" dirty="0" err="1" smtClean="0"/>
              <a:t>xxx</a:t>
            </a:r>
            <a:r>
              <a:rPr lang="cs-CZ" dirty="0" smtClean="0"/>
              <a:t> provoní celý váš byt/život)</a:t>
            </a:r>
          </a:p>
          <a:p>
            <a:r>
              <a:rPr lang="cs-CZ" dirty="0" smtClean="0"/>
              <a:t>synekdocha (po </a:t>
            </a:r>
            <a:r>
              <a:rPr lang="cs-CZ" dirty="0" err="1" smtClean="0"/>
              <a:t>xxx</a:t>
            </a:r>
            <a:r>
              <a:rPr lang="cs-CZ" dirty="0" smtClean="0"/>
              <a:t> sáhne každá ruka)</a:t>
            </a:r>
          </a:p>
          <a:p>
            <a:r>
              <a:rPr lang="cs-CZ" dirty="0" smtClean="0"/>
              <a:t>litotes (</a:t>
            </a:r>
            <a:r>
              <a:rPr lang="cs-CZ" dirty="0" err="1" smtClean="0"/>
              <a:t>xxx</a:t>
            </a:r>
            <a:r>
              <a:rPr lang="cs-CZ" dirty="0" smtClean="0"/>
              <a:t> – to není špatný nápad)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3489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jazyk reklamy III.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4162"/>
            <a:ext cx="8740080" cy="482716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další prostředky jazykového ozvláštnění</a:t>
            </a:r>
          </a:p>
          <a:p>
            <a:r>
              <a:rPr lang="cs-CZ" dirty="0" smtClean="0"/>
              <a:t>slovní hříčky (s cenou i pro Skota)</a:t>
            </a:r>
          </a:p>
          <a:p>
            <a:r>
              <a:rPr lang="cs-CZ" dirty="0" smtClean="0"/>
              <a:t>hříčky + opakování (aby bílá </a:t>
            </a:r>
            <a:r>
              <a:rPr lang="cs-CZ" dirty="0" err="1" smtClean="0"/>
              <a:t>bílá</a:t>
            </a:r>
            <a:r>
              <a:rPr lang="cs-CZ" dirty="0" smtClean="0"/>
              <a:t> byla)</a:t>
            </a:r>
          </a:p>
          <a:p>
            <a:r>
              <a:rPr lang="cs-CZ" dirty="0" smtClean="0"/>
              <a:t>hříčky založené na komolení jazyka (malé děti: </a:t>
            </a:r>
            <a:r>
              <a:rPr lang="cs-CZ" dirty="0" err="1" smtClean="0"/>
              <a:t>renegeruje</a:t>
            </a:r>
            <a:r>
              <a:rPr lang="cs-CZ" dirty="0" smtClean="0"/>
              <a:t>; nachlazený člověk)</a:t>
            </a:r>
          </a:p>
          <a:p>
            <a:r>
              <a:rPr lang="cs-CZ" dirty="0" smtClean="0"/>
              <a:t>dvojsmyslnost (všechno, co děláme, řídíte vy – Ford; volat z/</a:t>
            </a:r>
            <a:r>
              <a:rPr lang="cs-CZ" dirty="0" err="1" smtClean="0"/>
              <a:t>Zadara</a:t>
            </a:r>
            <a:r>
              <a:rPr lang="cs-CZ" dirty="0" smtClean="0"/>
              <a:t>)</a:t>
            </a:r>
          </a:p>
          <a:p>
            <a:r>
              <a:rPr lang="cs-CZ" dirty="0" smtClean="0"/>
              <a:t>nezvyklé spojení slov (osedláme vaši myš)</a:t>
            </a:r>
          </a:p>
          <a:p>
            <a:r>
              <a:rPr lang="cs-CZ" dirty="0" smtClean="0"/>
              <a:t>přísloví, rčení (jak si kdo ustele…)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254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jazyk reklamy IV.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8"/>
            <a:ext cx="8668072" cy="5112568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cs-CZ" b="1" dirty="0" smtClean="0"/>
              <a:t>další jazykové prostředky</a:t>
            </a:r>
          </a:p>
          <a:p>
            <a:pPr algn="just"/>
            <a:r>
              <a:rPr lang="cs-CZ" dirty="0" smtClean="0"/>
              <a:t>heslovitost, příp. zkratky (zejména u tištěné verze)</a:t>
            </a:r>
          </a:p>
          <a:p>
            <a:pPr algn="just"/>
            <a:r>
              <a:rPr lang="cs-CZ" dirty="0" smtClean="0"/>
              <a:t>hodnoticí přívlastky (exkluzivní, žádaná)</a:t>
            </a:r>
          </a:p>
          <a:p>
            <a:pPr algn="just"/>
            <a:r>
              <a:rPr lang="cs-CZ" dirty="0" smtClean="0"/>
              <a:t>řečnická otázka </a:t>
            </a:r>
          </a:p>
          <a:p>
            <a:pPr marL="0" indent="0" algn="just">
              <a:buNone/>
            </a:pPr>
            <a:r>
              <a:rPr lang="cs-CZ" dirty="0"/>
              <a:t> </a:t>
            </a:r>
            <a:r>
              <a:rPr lang="cs-CZ" dirty="0" smtClean="0"/>
              <a:t>   (chcete se vyhnout problémům s …? / opravdu </a:t>
            </a:r>
          </a:p>
          <a:p>
            <a:pPr marL="0" indent="0" algn="just">
              <a:buNone/>
            </a:pPr>
            <a:r>
              <a:rPr lang="cs-CZ" dirty="0"/>
              <a:t> </a:t>
            </a:r>
            <a:r>
              <a:rPr lang="cs-CZ" dirty="0" smtClean="0"/>
              <a:t>    nechcete zažít ten pocit …?)</a:t>
            </a:r>
          </a:p>
          <a:p>
            <a:pPr algn="just"/>
            <a:r>
              <a:rPr lang="cs-CZ" dirty="0" smtClean="0"/>
              <a:t>oslovení příjemce (navštivte … / řekněte si o …)</a:t>
            </a:r>
          </a:p>
          <a:p>
            <a:pPr algn="just"/>
            <a:r>
              <a:rPr lang="cs-CZ" dirty="0" smtClean="0"/>
              <a:t>frazeologismy (už se necítím pod psa – např.         v reklamě na krmivo)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37372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reklamní slogan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klíčová funkce </a:t>
            </a:r>
            <a:r>
              <a:rPr lang="cs-CZ" dirty="0" smtClean="0"/>
              <a:t>– zapamatovatelnost, vtip/překvapivost, propojení s konkrétní značkou, může mu předcházet nějaká otázka</a:t>
            </a:r>
          </a:p>
          <a:p>
            <a:r>
              <a:rPr lang="cs-CZ" dirty="0" smtClean="0"/>
              <a:t>vhodná je zejména kombinace </a:t>
            </a:r>
          </a:p>
          <a:p>
            <a:pPr marL="0" indent="0">
              <a:buNone/>
            </a:pPr>
            <a:r>
              <a:rPr lang="cs-CZ" b="1" dirty="0" smtClean="0"/>
              <a:t>    vtip </a:t>
            </a:r>
            <a:r>
              <a:rPr lang="cs-CZ" b="1" dirty="0"/>
              <a:t>+ rým + originalita + značka/název</a:t>
            </a:r>
          </a:p>
          <a:p>
            <a:pPr marL="0" indent="0">
              <a:buNone/>
            </a:pPr>
            <a:r>
              <a:rPr lang="cs-CZ" dirty="0"/>
              <a:t>    (např. </a:t>
            </a:r>
            <a:r>
              <a:rPr lang="cs-CZ" i="1" dirty="0"/>
              <a:t>Aby váš motor </a:t>
            </a:r>
            <a:r>
              <a:rPr lang="cs-CZ" i="1"/>
              <a:t>skvěle </a:t>
            </a:r>
            <a:r>
              <a:rPr lang="cs-CZ" i="1" smtClean="0"/>
              <a:t>šel</a:t>
            </a:r>
            <a:r>
              <a:rPr lang="cs-CZ" smtClean="0"/>
              <a:t>) </a:t>
            </a:r>
            <a:endParaRPr lang="cs-CZ" dirty="0"/>
          </a:p>
          <a:p>
            <a:pPr marL="0" indent="0">
              <a:buNone/>
            </a:pPr>
            <a:r>
              <a:rPr lang="cs-CZ" b="1" dirty="0" smtClean="0"/>
              <a:t>   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67711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obraz v reklamě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740080" cy="5184576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velmi účinný prostředek, upoutá </a:t>
            </a:r>
            <a:r>
              <a:rPr lang="cs-CZ" b="1" dirty="0" smtClean="0"/>
              <a:t>pozornost </a:t>
            </a:r>
            <a:r>
              <a:rPr lang="cs-CZ" dirty="0" smtClean="0"/>
              <a:t>(fotografie v časopisu / televizní reklama)</a:t>
            </a:r>
          </a:p>
          <a:p>
            <a:r>
              <a:rPr lang="cs-CZ" dirty="0" smtClean="0"/>
              <a:t>často používá </a:t>
            </a:r>
            <a:r>
              <a:rPr lang="cs-CZ" b="1" dirty="0" smtClean="0"/>
              <a:t>symboly</a:t>
            </a:r>
            <a:r>
              <a:rPr lang="cs-CZ" dirty="0" smtClean="0"/>
              <a:t> (personifikace – Mr. </a:t>
            </a:r>
            <a:r>
              <a:rPr lang="cs-CZ" dirty="0" err="1" smtClean="0"/>
              <a:t>Propper</a:t>
            </a:r>
            <a:r>
              <a:rPr lang="cs-CZ" dirty="0" smtClean="0"/>
              <a:t>, </a:t>
            </a:r>
            <a:r>
              <a:rPr lang="cs-CZ" dirty="0" err="1" smtClean="0"/>
              <a:t>Palmexman</a:t>
            </a:r>
            <a:r>
              <a:rPr lang="cs-CZ" dirty="0" smtClean="0"/>
              <a:t>, kachna, liška apod.)</a:t>
            </a:r>
          </a:p>
          <a:p>
            <a:pPr marL="0" indent="0">
              <a:buNone/>
            </a:pPr>
            <a:r>
              <a:rPr lang="cs-CZ" b="1" dirty="0"/>
              <a:t>Principy a konkrétní příklady vizualizace</a:t>
            </a:r>
            <a:r>
              <a:rPr lang="cs-CZ" b="1" dirty="0" smtClean="0"/>
              <a:t>:</a:t>
            </a:r>
          </a:p>
          <a:p>
            <a:r>
              <a:rPr lang="cs-CZ" dirty="0" smtClean="0"/>
              <a:t>podobnost (obraz dokumentuje slovní vyjádření)</a:t>
            </a:r>
          </a:p>
          <a:p>
            <a:r>
              <a:rPr lang="cs-CZ" dirty="0" smtClean="0"/>
              <a:t>důkaz (demonstrace „pravdivosti“)</a:t>
            </a:r>
          </a:p>
          <a:p>
            <a:r>
              <a:rPr lang="cs-CZ" dirty="0" smtClean="0"/>
              <a:t>spojení myšlenek (asociace)</a:t>
            </a:r>
          </a:p>
          <a:p>
            <a:r>
              <a:rPr lang="cs-CZ" dirty="0" smtClean="0"/>
              <a:t>část za celek (např. Ital jako reprezentant italské kuchyně)</a:t>
            </a:r>
          </a:p>
          <a:p>
            <a:r>
              <a:rPr lang="cs-CZ" dirty="0" smtClean="0"/>
              <a:t>příčina – následek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71831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obraz v reklamě - pokračování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54162"/>
            <a:ext cx="8668072" cy="4827166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opakování</a:t>
            </a:r>
          </a:p>
          <a:p>
            <a:r>
              <a:rPr lang="cs-CZ" dirty="0" smtClean="0"/>
              <a:t>stupňování (obraz stupňuje slovo/text, např. špína)</a:t>
            </a:r>
          </a:p>
          <a:p>
            <a:r>
              <a:rPr lang="cs-CZ" dirty="0" smtClean="0"/>
              <a:t>doplnění jazykové složky</a:t>
            </a:r>
          </a:p>
          <a:p>
            <a:r>
              <a:rPr lang="cs-CZ" dirty="0" smtClean="0"/>
              <a:t>určení významu (velmi časté: význam. vztah mezi obrazem a nabízeným produktem je velmi vzdálený)</a:t>
            </a:r>
          </a:p>
          <a:p>
            <a:r>
              <a:rPr lang="cs-CZ" dirty="0" smtClean="0"/>
              <a:t>propojení (např. úspěšný člověk má luxusní auto)</a:t>
            </a:r>
          </a:p>
          <a:p>
            <a:r>
              <a:rPr lang="cs-CZ" dirty="0" smtClean="0"/>
              <a:t>odcizení (efekt překvapení, původní očekávání je popřeno)</a:t>
            </a:r>
          </a:p>
          <a:p>
            <a:r>
              <a:rPr lang="cs-CZ" dirty="0" smtClean="0"/>
              <a:t>symbolizace (hodnoty ukázány jako symboly např. láska jako květina apod.)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76576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zvuk v reklamě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nejdůležitější v </a:t>
            </a:r>
            <a:r>
              <a:rPr lang="cs-CZ" b="1" dirty="0" smtClean="0"/>
              <a:t>rozhlasové</a:t>
            </a:r>
            <a:r>
              <a:rPr lang="cs-CZ" dirty="0" smtClean="0"/>
              <a:t> reklamě (podbarvení reklamy hudbou / kulisa prostředí / zvuky, které vydává výrobek / emoce, evokace prožitků – smích apod.)</a:t>
            </a:r>
          </a:p>
          <a:p>
            <a:r>
              <a:rPr lang="cs-CZ" dirty="0" smtClean="0"/>
              <a:t>v TV </a:t>
            </a:r>
            <a:r>
              <a:rPr lang="cs-CZ" b="1" dirty="0" smtClean="0"/>
              <a:t>doprovází</a:t>
            </a:r>
            <a:r>
              <a:rPr lang="cs-CZ" dirty="0" smtClean="0"/>
              <a:t> obrazové sdělení, příp. ho místy nahrazuje (předchází mu apod.); časté je podbarvení reklam hudbou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65410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 zamyšlení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9303" y="1484784"/>
            <a:ext cx="8668072" cy="3314997"/>
          </a:xfrm>
        </p:spPr>
        <p:txBody>
          <a:bodyPr/>
          <a:lstStyle/>
          <a:p>
            <a:pPr marL="0" indent="0">
              <a:buNone/>
            </a:pPr>
            <a:r>
              <a:rPr lang="cs-CZ" sz="4000" b="1" i="1" dirty="0" smtClean="0"/>
              <a:t>„</a:t>
            </a:r>
            <a:r>
              <a:rPr lang="cs-CZ" sz="4000" b="1" i="1" dirty="0"/>
              <a:t>Reklamní slogany jsou dětem bližší než Ladovy </a:t>
            </a:r>
            <a:r>
              <a:rPr lang="cs-CZ" sz="4000" b="1" i="1" dirty="0" smtClean="0"/>
              <a:t>říkanky.“</a:t>
            </a:r>
            <a:r>
              <a:rPr lang="cs-CZ" sz="4000" b="1" i="1" baseline="30000" dirty="0" smtClean="0"/>
              <a:t>1</a:t>
            </a:r>
            <a:endParaRPr lang="cs-CZ" sz="4000" b="1" i="1" baseline="30000" dirty="0"/>
          </a:p>
          <a:p>
            <a:pPr marL="0" indent="0">
              <a:buNone/>
            </a:pPr>
            <a:endParaRPr lang="cs-CZ" dirty="0" smtClean="0"/>
          </a:p>
          <a:p>
            <a:pPr marL="0" indent="0" algn="r">
              <a:buNone/>
            </a:pPr>
            <a:r>
              <a:rPr lang="cs-CZ" dirty="0" smtClean="0"/>
              <a:t>Ivana Vajnerová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445224"/>
            <a:ext cx="8352928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700" baseline="30000" dirty="0" smtClean="0">
                <a:solidFill>
                  <a:schemeClr val="tx2"/>
                </a:solidFill>
              </a:rPr>
              <a:t>1</a:t>
            </a:r>
            <a:r>
              <a:rPr lang="cs-CZ" sz="1700" dirty="0" smtClean="0">
                <a:solidFill>
                  <a:schemeClr val="tx2"/>
                </a:solidFill>
              </a:rPr>
              <a:t> </a:t>
            </a:r>
            <a:r>
              <a:rPr lang="cs-CZ" sz="1600" dirty="0"/>
              <a:t>VAJNEROVÁ, Ivana. Reklamní slogany jsou dětem bližší než Ladovy říkanky. </a:t>
            </a:r>
            <a:r>
              <a:rPr lang="cs-CZ" sz="1600" i="1" dirty="0"/>
              <a:t>Psychologie dnes</a:t>
            </a:r>
            <a:r>
              <a:rPr lang="cs-CZ" sz="1600" dirty="0"/>
              <a:t> [online]. 2009, roč. 15, č. 9, 9. 9. 2009 [cit. 2013-09-06]. </a:t>
            </a:r>
            <a:r>
              <a:rPr lang="cs-CZ" sz="1600" dirty="0" smtClean="0"/>
              <a:t>ISSN: </a:t>
            </a:r>
            <a:r>
              <a:rPr lang="cs-CZ" sz="1600" dirty="0"/>
              <a:t>1212-9607. Dostupné z: http://</a:t>
            </a:r>
            <a:r>
              <a:rPr lang="cs-CZ" sz="1600" dirty="0" smtClean="0"/>
              <a:t>www.portal.cz/</a:t>
            </a:r>
            <a:r>
              <a:rPr lang="cs-CZ" sz="1600" dirty="0" err="1" smtClean="0"/>
              <a:t>casopisy</a:t>
            </a:r>
            <a:r>
              <a:rPr lang="cs-CZ" sz="1600" dirty="0" smtClean="0"/>
              <a:t>/</a:t>
            </a:r>
            <a:r>
              <a:rPr lang="cs-CZ" sz="1600" dirty="0" err="1" smtClean="0"/>
              <a:t>pd</a:t>
            </a:r>
            <a:r>
              <a:rPr lang="cs-CZ" sz="1600" dirty="0" smtClean="0"/>
              <a:t>/</a:t>
            </a:r>
            <a:r>
              <a:rPr lang="cs-CZ" sz="1600" dirty="0" err="1" smtClean="0"/>
              <a:t>ukazky</a:t>
            </a:r>
            <a:r>
              <a:rPr lang="cs-CZ" sz="1600" dirty="0" smtClean="0"/>
              <a:t>/</a:t>
            </a:r>
            <a:r>
              <a:rPr lang="cs-CZ" sz="1600" dirty="0" err="1" smtClean="0"/>
              <a:t>reklamni</a:t>
            </a:r>
            <a:r>
              <a:rPr lang="cs-CZ" sz="1600" dirty="0" smtClean="0"/>
              <a:t>-slogany-jsou-</a:t>
            </a:r>
            <a:r>
              <a:rPr lang="cs-CZ" sz="1600" dirty="0" err="1" smtClean="0"/>
              <a:t>detem</a:t>
            </a:r>
            <a:r>
              <a:rPr lang="cs-CZ" sz="1600" dirty="0" smtClean="0"/>
              <a:t>-</a:t>
            </a:r>
            <a:r>
              <a:rPr lang="cs-CZ" sz="1600" dirty="0" err="1" smtClean="0"/>
              <a:t>blizsi-nez-ladovy-rikanky</a:t>
            </a:r>
            <a:r>
              <a:rPr lang="cs-CZ" sz="1600" dirty="0" smtClean="0"/>
              <a:t>/28447</a:t>
            </a:r>
            <a:r>
              <a:rPr lang="cs-CZ" sz="1600" dirty="0"/>
              <a:t>.</a:t>
            </a:r>
            <a:endParaRPr lang="cs-CZ" dirty="0"/>
          </a:p>
          <a:p>
            <a:r>
              <a:rPr lang="cs-CZ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5911719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706090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/>
              <a:t>Seznam použitých zdrojů: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80728"/>
            <a:ext cx="8424936" cy="4896544"/>
          </a:xfrm>
        </p:spPr>
        <p:txBody>
          <a:bodyPr>
            <a:noAutofit/>
          </a:bodyPr>
          <a:lstStyle/>
          <a:p>
            <a:pPr algn="just"/>
            <a:r>
              <a:rPr lang="cs-CZ" sz="1800" dirty="0"/>
              <a:t>ADÁMKOVÁ, P. a kol. </a:t>
            </a:r>
            <a:r>
              <a:rPr lang="cs-CZ" sz="1800" i="1" dirty="0"/>
              <a:t>Český jazyk a komunikace pro střední školy. 3.–4. díl. Učebnice.</a:t>
            </a:r>
            <a:r>
              <a:rPr lang="cs-CZ" sz="1800" dirty="0"/>
              <a:t>   1. vyd. Brno : </a:t>
            </a:r>
            <a:r>
              <a:rPr lang="cs-CZ" sz="1800" dirty="0" err="1"/>
              <a:t>Didaktis</a:t>
            </a:r>
            <a:r>
              <a:rPr lang="cs-CZ" sz="1800" dirty="0"/>
              <a:t>, 2012, 128 s. ISBN 978-80-7358-199-2</a:t>
            </a:r>
            <a:r>
              <a:rPr lang="cs-CZ" sz="1800" dirty="0" smtClean="0"/>
              <a:t>.</a:t>
            </a:r>
          </a:p>
          <a:p>
            <a:pPr algn="just"/>
            <a:r>
              <a:rPr lang="cs-CZ" sz="1800" dirty="0" smtClean="0"/>
              <a:t>BARTOŠEK, J. – DAŇKOVÁ, H. </a:t>
            </a:r>
            <a:r>
              <a:rPr lang="cs-CZ" sz="1800" i="1" dirty="0"/>
              <a:t>Žurnalistika a </a:t>
            </a:r>
            <a:r>
              <a:rPr lang="cs-CZ" sz="1800" i="1" dirty="0" smtClean="0"/>
              <a:t>škola: </a:t>
            </a:r>
            <a:r>
              <a:rPr lang="cs-CZ" sz="1800" i="1" dirty="0"/>
              <a:t>p</a:t>
            </a:r>
            <a:r>
              <a:rPr lang="cs-CZ" sz="1800" i="1" dirty="0" smtClean="0"/>
              <a:t>říručka </a:t>
            </a:r>
            <a:r>
              <a:rPr lang="cs-CZ" sz="1800" i="1" dirty="0"/>
              <a:t>pro učitele mediální výchovy.</a:t>
            </a:r>
            <a:r>
              <a:rPr lang="cs-CZ" sz="1800" dirty="0"/>
              <a:t> </a:t>
            </a:r>
            <a:r>
              <a:rPr lang="cs-CZ" sz="1800" dirty="0" smtClean="0"/>
              <a:t>2. vyd. Frýdek-Místek : </a:t>
            </a:r>
            <a:r>
              <a:rPr lang="cs-CZ" sz="1800" dirty="0"/>
              <a:t>Václav Daněk, 2010, 207 s. ISBN 978-80-254-6459-5. </a:t>
            </a:r>
            <a:endParaRPr lang="cs-CZ" sz="1800" dirty="0" smtClean="0"/>
          </a:p>
          <a:p>
            <a:pPr algn="just"/>
            <a:r>
              <a:rPr lang="cs-CZ" sz="1800" dirty="0" smtClean="0"/>
              <a:t>BURTON</a:t>
            </a:r>
            <a:r>
              <a:rPr lang="cs-CZ" sz="1800" dirty="0"/>
              <a:t>, G. – JIRÁK,  J. </a:t>
            </a:r>
            <a:r>
              <a:rPr lang="cs-CZ" sz="1800" i="1" dirty="0"/>
              <a:t>Úvod do studia médií. </a:t>
            </a:r>
            <a:r>
              <a:rPr lang="cs-CZ" sz="1800" dirty="0"/>
              <a:t>1. </a:t>
            </a:r>
            <a:r>
              <a:rPr lang="cs-CZ" sz="1800" dirty="0" smtClean="0"/>
              <a:t>vyd. </a:t>
            </a:r>
            <a:r>
              <a:rPr lang="cs-CZ" sz="1800" dirty="0"/>
              <a:t>Brno : </a:t>
            </a:r>
            <a:r>
              <a:rPr lang="cs-CZ" sz="1800" dirty="0" err="1"/>
              <a:t>Barrister</a:t>
            </a:r>
            <a:r>
              <a:rPr lang="cs-CZ" sz="1800" dirty="0"/>
              <a:t> &amp; </a:t>
            </a:r>
            <a:r>
              <a:rPr lang="cs-CZ" sz="1800" dirty="0" err="1"/>
              <a:t>Principal</a:t>
            </a:r>
            <a:r>
              <a:rPr lang="cs-CZ" sz="1800" dirty="0"/>
              <a:t>, </a:t>
            </a:r>
            <a:r>
              <a:rPr lang="cs-CZ" sz="1800" dirty="0" smtClean="0"/>
              <a:t>2003, 392 s. ISBN 80-85947-67-6.</a:t>
            </a:r>
          </a:p>
          <a:p>
            <a:pPr algn="just"/>
            <a:r>
              <a:rPr lang="cs-CZ" sz="1800" dirty="0"/>
              <a:t>ČMEJRKOVÁ, </a:t>
            </a:r>
            <a:r>
              <a:rPr lang="cs-CZ" sz="1800" dirty="0" smtClean="0"/>
              <a:t>S. </a:t>
            </a:r>
            <a:r>
              <a:rPr lang="cs-CZ" sz="1800" i="1" dirty="0"/>
              <a:t>Reklama v češtině: Čeština v reklamě</a:t>
            </a:r>
            <a:r>
              <a:rPr lang="cs-CZ" sz="1800" dirty="0"/>
              <a:t>. </a:t>
            </a:r>
            <a:r>
              <a:rPr lang="cs-CZ" sz="1800" dirty="0" smtClean="0"/>
              <a:t>1. vyd. Praha : </a:t>
            </a:r>
            <a:r>
              <a:rPr lang="cs-CZ" sz="1800" dirty="0"/>
              <a:t>Leda, 2000, 258 s. ISBN 80-85927-75-6</a:t>
            </a:r>
            <a:r>
              <a:rPr lang="cs-CZ" sz="1800" dirty="0" smtClean="0"/>
              <a:t>.</a:t>
            </a:r>
          </a:p>
          <a:p>
            <a:pPr algn="just"/>
            <a:r>
              <a:rPr lang="cs-CZ" sz="1800" dirty="0"/>
              <a:t>DANEŠ, </a:t>
            </a:r>
            <a:r>
              <a:rPr lang="cs-CZ" sz="1800" dirty="0" smtClean="0"/>
              <a:t>F. </a:t>
            </a:r>
            <a:r>
              <a:rPr lang="cs-CZ" sz="1800" i="1" dirty="0"/>
              <a:t>Český jazyk na přelomu tisíciletí</a:t>
            </a:r>
            <a:r>
              <a:rPr lang="cs-CZ" sz="1800" dirty="0"/>
              <a:t>. </a:t>
            </a:r>
            <a:r>
              <a:rPr lang="cs-CZ" sz="1800" dirty="0" smtClean="0"/>
              <a:t>1</a:t>
            </a:r>
            <a:r>
              <a:rPr lang="cs-CZ" sz="1800" dirty="0"/>
              <a:t>. </a:t>
            </a:r>
            <a:r>
              <a:rPr lang="cs-CZ" sz="1800" dirty="0" smtClean="0"/>
              <a:t>vyd. Praha : </a:t>
            </a:r>
            <a:r>
              <a:rPr lang="cs-CZ" sz="1800" dirty="0"/>
              <a:t>Academia, 1997, 292 s. ISBN 80-200-0617-6.</a:t>
            </a:r>
            <a:endParaRPr lang="cs-CZ" sz="1800" dirty="0" smtClean="0"/>
          </a:p>
          <a:p>
            <a:pPr algn="just"/>
            <a:r>
              <a:rPr lang="cs-CZ" sz="1800" dirty="0" smtClean="0"/>
              <a:t>NIKLESOVÁ, E. </a:t>
            </a:r>
            <a:r>
              <a:rPr lang="cs-CZ" sz="1800" i="1" dirty="0" smtClean="0"/>
              <a:t>Teorie a východiska současné mediální </a:t>
            </a:r>
            <a:r>
              <a:rPr lang="cs-CZ" sz="1800" i="1" dirty="0"/>
              <a:t>výchovy. </a:t>
            </a:r>
            <a:r>
              <a:rPr lang="cs-CZ" sz="1800" dirty="0" smtClean="0"/>
              <a:t>1. vyd. České Budějovice : </a:t>
            </a:r>
            <a:r>
              <a:rPr lang="cs-CZ" sz="1800" dirty="0"/>
              <a:t>Pedagogická fakulta Jihočeské univerzity v Českých Budějovicích, 2007, 140 s. ISBN 978-80-7040-995-4. </a:t>
            </a:r>
            <a:endParaRPr lang="cs-CZ" sz="1800" dirty="0" smtClean="0"/>
          </a:p>
          <a:p>
            <a:pPr algn="just"/>
            <a:r>
              <a:rPr lang="cs-CZ" sz="1800" dirty="0" smtClean="0"/>
              <a:t>VYBÍRAL</a:t>
            </a:r>
            <a:r>
              <a:rPr lang="cs-CZ" sz="1800" dirty="0"/>
              <a:t>, </a:t>
            </a:r>
            <a:r>
              <a:rPr lang="cs-CZ" sz="1800" dirty="0" smtClean="0"/>
              <a:t>Z. </a:t>
            </a:r>
            <a:r>
              <a:rPr lang="cs-CZ" sz="1800" i="1" dirty="0"/>
              <a:t>Lži, polopravdy a pravda v lidské komunikaci</a:t>
            </a:r>
            <a:r>
              <a:rPr lang="cs-CZ" sz="1800" dirty="0"/>
              <a:t>. </a:t>
            </a:r>
            <a:r>
              <a:rPr lang="cs-CZ" sz="1800" dirty="0" smtClean="0"/>
              <a:t>1. vyd. Praha : </a:t>
            </a:r>
            <a:r>
              <a:rPr lang="cs-CZ" sz="1800" dirty="0"/>
              <a:t>Portál, 2003, 176 s. ISBN 80-7178-812-0. </a:t>
            </a:r>
            <a:endParaRPr lang="cs-CZ" sz="1800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830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778098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/>
              <a:t>elektronické zdroje: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80728"/>
            <a:ext cx="8424936" cy="4896544"/>
          </a:xfrm>
        </p:spPr>
        <p:txBody>
          <a:bodyPr>
            <a:noAutofit/>
          </a:bodyPr>
          <a:lstStyle/>
          <a:p>
            <a:pPr algn="just"/>
            <a:r>
              <a:rPr lang="cs-CZ" sz="1800" dirty="0"/>
              <a:t>VAJNEROVÁ, Ivana. Reklamní slogany jsou dětem bližší než Ladovy říkanky. </a:t>
            </a:r>
            <a:r>
              <a:rPr lang="cs-CZ" sz="1800" i="1" dirty="0"/>
              <a:t>Psychologie dnes</a:t>
            </a:r>
            <a:r>
              <a:rPr lang="cs-CZ" sz="1800" dirty="0"/>
              <a:t> [online]. 2009, roč. 15, č. 9, 9. 9. 2009 [cit. 2013-09-06]. ISSN: 1212-9607. </a:t>
            </a:r>
            <a:r>
              <a:rPr lang="cs-CZ" sz="1800"/>
              <a:t>Dostupné z: http://www.portal.cz/casopisy/pd/ukazky/reklamni-slogany-jsou-detem-blizsi-nez-ladovy-rikanky/28447</a:t>
            </a:r>
            <a:endParaRPr lang="cs-CZ" sz="1800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8408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1304</TotalTime>
  <Words>1081</Words>
  <Application>Microsoft Office PowerPoint</Application>
  <PresentationFormat>Předvádění na obrazovce (4:3)</PresentationFormat>
  <Paragraphs>111</Paragraphs>
  <Slides>14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Prezentace aplikace PowerPoint</vt:lpstr>
      <vt:lpstr>Reklama: jazyk – obraz – ZVUK</vt:lpstr>
      <vt:lpstr>typologie reklamy</vt:lpstr>
      <vt:lpstr>jazyk reklamy I.</vt:lpstr>
      <vt:lpstr>jazyk reklamy II.</vt:lpstr>
      <vt:lpstr>jazyk reklamy III.</vt:lpstr>
      <vt:lpstr>jazyk reklamy IV.</vt:lpstr>
      <vt:lpstr>reklamní slogan</vt:lpstr>
      <vt:lpstr>obraz v reklamě</vt:lpstr>
      <vt:lpstr>obraz v reklamě - pokračování</vt:lpstr>
      <vt:lpstr>zvuk v reklamě</vt:lpstr>
      <vt:lpstr>K zamyšlení</vt:lpstr>
      <vt:lpstr>Seznam použitých zdrojů:</vt:lpstr>
      <vt:lpstr>elektronické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Antonín Zelený</cp:lastModifiedBy>
  <cp:revision>95</cp:revision>
  <dcterms:created xsi:type="dcterms:W3CDTF">2012-12-23T08:55:19Z</dcterms:created>
  <dcterms:modified xsi:type="dcterms:W3CDTF">2014-03-17T20:36:55Z</dcterms:modified>
</cp:coreProperties>
</file>