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9" r:id="rId3"/>
    <p:sldId id="258" r:id="rId4"/>
    <p:sldId id="260" r:id="rId5"/>
    <p:sldId id="261" r:id="rId6"/>
    <p:sldId id="262" r:id="rId7"/>
    <p:sldId id="264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5CCFAC-3B57-4941-90DA-FD66A7949CF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61847-9A89-4BBE-B99E-821BFB9DBF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907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261847-9A89-4BBE-B99E-821BFB9DBFD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4568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404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690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0457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6521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276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9686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322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956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7249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7688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1726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7F32C-1D13-484D-A15B-309E1BB231B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942534-D565-478F-A037-3DE24FE9B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137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187624" y="427434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VY_32_INOVACE_05-35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139312" y="620688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47165951"/>
              </p:ext>
            </p:extLst>
          </p:nvPr>
        </p:nvGraphicFramePr>
        <p:xfrm>
          <a:off x="1404946" y="198884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Transformátor - příklady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26.9.2011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Předkládá úlohy k procvičení a jejich řešení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31982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Transformátor </a:t>
            </a:r>
            <a:r>
              <a:rPr lang="cs-CZ" sz="3200" dirty="0" smtClean="0"/>
              <a:t>- příklady</a:t>
            </a:r>
            <a:endParaRPr lang="cs-CZ" sz="32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387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A konečně budeme počítat!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00B0F0"/>
                </a:solidFill>
              </a:ln>
            </p:spPr>
            <p:txBody>
              <a:bodyPr>
                <a:normAutofit lnSpcReduction="10000"/>
              </a:bodyPr>
              <a:lstStyle/>
              <a:p>
                <a:r>
                  <a:rPr lang="cs-CZ" sz="2000" b="1" dirty="0" smtClean="0"/>
                  <a:t>Nejprve důležitá zákonitost, platí:</a:t>
                </a:r>
              </a:p>
              <a:p>
                <a:endParaRPr lang="cs-CZ" sz="2800" b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B0F0"/>
                    </a:solidFill>
                  </a:rPr>
                  <a:t>  </a:t>
                </a:r>
                <a:r>
                  <a:rPr lang="cs-CZ" sz="2800" b="1" dirty="0" smtClean="0"/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	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/>
                  <a:t>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</a:t>
                </a:r>
                <a:endParaRPr lang="cs-CZ" sz="2800" b="1" dirty="0" smtClean="0"/>
              </a:p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800" b="1" dirty="0" smtClean="0"/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</a:p>
              <a:p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r>
                  <a:rPr lang="cs-CZ" sz="2000" b="1" dirty="0" smtClean="0"/>
                  <a:t>Vzorce lze užívat i v převráceném tvaru př.</a:t>
                </a:r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0" smtClean="0">
                                <a:latin typeface="Cambria Math"/>
                              </a:rPr>
                              <m:t>𝐔</m:t>
                            </m:r>
                          </m:e>
                          <m:sub>
                            <m:r>
                              <a:rPr lang="cs-CZ" sz="2800" b="1" i="0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dirty="0" smtClean="0"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dirty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dirty="0" smtClean="0"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dirty="0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den>
                    </m:f>
                  </m:oMath>
                </a14:m>
                <a:endParaRPr lang="cs-CZ" sz="2800" b="1" dirty="0" smtClean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183" t="-1210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Documents and Settings\Jaroslava\Local Settings\Temporary Internet Files\Content.IE5\7NC6TJ4F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9064" y="332656"/>
            <a:ext cx="1224136" cy="105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122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Příklad, který na nás čeká.</a:t>
            </a:r>
            <a:r>
              <a:rPr lang="cs-CZ" sz="1050" b="1" dirty="0" smtClean="0"/>
              <a:t> Hurá, hurá, hurá.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00B0F0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Zvonkovým transformátorem se má snížit napětí 230 V ze spotřebitelské sítě na 8 V. Primární cívka má 2 300 závitů. Kolik závitů má sekundární cívka? </a:t>
                </a:r>
              </a:p>
              <a:p>
                <a:endParaRPr lang="cs-CZ" sz="2000" b="1" dirty="0" smtClean="0">
                  <a:solidFill>
                    <a:schemeClr val="accent2">
                      <a:lumMod val="50000"/>
                    </a:schemeClr>
                  </a:solidFill>
                </a:endParaRPr>
              </a:p>
              <a:p>
                <a:r>
                  <a:rPr lang="cs-CZ" sz="2000" dirty="0" smtClean="0"/>
                  <a:t>Zápis: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 230 V,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 8 V,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𝑵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2 300 závitů,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𝑵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000" b="1" i="1" smtClean="0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/>
                  <a:t>= ?</a:t>
                </a:r>
              </a:p>
              <a:p>
                <a:r>
                  <a:rPr lang="cs-CZ" sz="2000" dirty="0" smtClean="0"/>
                  <a:t>Vzorec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  <m:r>
                      <m:rPr>
                        <m:nor/>
                      </m:rPr>
                      <a:rPr lang="cs-CZ" sz="2000" b="1" i="0" smtClean="0">
                        <a:solidFill>
                          <a:srgbClr val="FF0000"/>
                        </a:solidFill>
                        <a:latin typeface="Cambria Math"/>
                      </a:rPr>
                      <m:t> = </m:t>
                    </m:r>
                    <m:r>
                      <m:rPr>
                        <m:nor/>
                      </m:rPr>
                      <a:rPr lang="cs-CZ" sz="2000" b="1" dirty="0" smtClean="0">
                        <a:solidFill>
                          <a:srgbClr val="FF0000"/>
                        </a:solidFill>
                      </a:rPr>
                      <m:t> </m:t>
                    </m:r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0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dirty="0">
                    <a:solidFill>
                      <a:srgbClr val="FF0000"/>
                    </a:solidFill>
                  </a:rPr>
                  <a:t>	</a:t>
                </a:r>
                <a:endParaRPr lang="cs-CZ" sz="2000" dirty="0" smtClean="0">
                  <a:solidFill>
                    <a:srgbClr val="FF0000"/>
                  </a:solidFill>
                </a:endParaRPr>
              </a:p>
              <a:p>
                <a:r>
                  <a:rPr lang="cs-CZ" sz="2000" dirty="0" smtClean="0"/>
                  <a:t>Dosazení do vzorce: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2 300 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𝑧</m:t>
                        </m:r>
                      </m:den>
                    </m:f>
                  </m:oMath>
                </a14:m>
                <a:r>
                  <a:rPr lang="cs-CZ" sz="2000" dirty="0" smtClean="0"/>
                  <a:t>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8 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230 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𝑉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    </m:t>
                    </m:r>
                  </m:oMath>
                </a14:m>
                <a:endParaRPr lang="cs-CZ" sz="2000" b="0" i="1" dirty="0" smtClean="0">
                  <a:latin typeface="Cambria Math"/>
                </a:endParaRPr>
              </a:p>
              <a:p>
                <a:r>
                  <a:rPr lang="cs-CZ" sz="2000" b="0" dirty="0" smtClean="0"/>
                  <a:t>Úprava vzorce: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8 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230 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𝑉</m:t>
                        </m:r>
                      </m:den>
                    </m:f>
                  </m:oMath>
                </a14:m>
                <a:r>
                  <a:rPr lang="cs-CZ" sz="2000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2 300 </m:t>
                        </m:r>
                        <m:r>
                          <a:rPr lang="cs-CZ" sz="2000" b="0" i="1" dirty="0" smtClean="0">
                            <a:latin typeface="Cambria Math"/>
                          </a:rPr>
                          <m:t>𝑧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000" dirty="0" smtClean="0"/>
                  <a:t>	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V</m:t>
                        </m:r>
                        <m:r>
                          <a:rPr lang="cs-CZ" sz="2000" b="0" i="0" smtClean="0">
                            <a:latin typeface="Cambria Math"/>
                          </a:rPr>
                          <m:t>ý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po</m:t>
                        </m:r>
                        <m:r>
                          <a:rPr lang="cs-CZ" sz="2000" b="0" i="0" smtClean="0">
                            <a:latin typeface="Cambria Math"/>
                          </a:rPr>
                          <m:t>č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et</m:t>
                        </m:r>
                        <m:r>
                          <a:rPr lang="cs-CZ" sz="2000" b="0" i="1" smtClean="0">
                            <a:latin typeface="Cambria Math"/>
                          </a:rPr>
                          <m:t>: 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= 8  . 10 z = </a:t>
                </a:r>
                <a:r>
                  <a:rPr lang="cs-CZ" sz="2000" u="sng" dirty="0" smtClean="0"/>
                  <a:t>80 z</a:t>
                </a:r>
                <a:endParaRPr lang="cs-CZ" sz="2000" u="sng" dirty="0"/>
              </a:p>
              <a:p>
                <a:endParaRPr lang="cs-CZ" sz="2000" dirty="0" smtClean="0"/>
              </a:p>
              <a:p>
                <a:r>
                  <a:rPr lang="cs-CZ" sz="2000" b="1" dirty="0" smtClean="0"/>
                  <a:t>Sekundární cívka má 80 závitů.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 t="-538" b="-403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963685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Teď budete počítat sami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00B0F0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000" b="1" dirty="0" smtClean="0"/>
                  <a:t>U transformátoru je změřeno napětí na sekundární cívce 50 V, </a:t>
                </a:r>
                <a:br>
                  <a:rPr lang="cs-CZ" sz="2000" b="1" dirty="0" smtClean="0"/>
                </a:br>
                <a:r>
                  <a:rPr lang="cs-CZ" sz="2000" b="1" dirty="0" smtClean="0"/>
                  <a:t>počet závitů primární cívky 800, počet závitů na cívce sekundární 200. Vypočítej napětí na cívce primární.</a:t>
                </a:r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= 50 V,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= 800 závitů,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= 200 závitů,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= ?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400" dirty="0" smtClean="0"/>
                  <a:t> 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400" dirty="0" smtClean="0"/>
                  <a:t>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dirty="0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400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dirty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dirty="0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400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dirty="0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400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dirty="0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24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800 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𝑧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200 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𝑧</m:t>
                        </m:r>
                      </m:den>
                    </m:f>
                  </m:oMath>
                </a14:m>
                <a:r>
                  <a:rPr lang="cs-CZ" sz="2400" dirty="0" smtClean="0"/>
                  <a:t> 50 V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 smtClean="0"/>
                  <a:t> = </a:t>
                </a:r>
                <a:r>
                  <a:rPr lang="cs-CZ" sz="2400" u="sng" dirty="0" smtClean="0"/>
                  <a:t>200 V</a:t>
                </a:r>
              </a:p>
              <a:p>
                <a:endParaRPr lang="cs-CZ" sz="2400" dirty="0" smtClean="0"/>
              </a:p>
              <a:p>
                <a:r>
                  <a:rPr lang="cs-CZ" sz="2400" dirty="0" smtClean="0"/>
                  <a:t>Na primární cívce je napětí 200 V.</a:t>
                </a: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888" t="-538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Documents and Settings\Jaroslava\Local Settings\Temporary Internet Files\Content.IE5\7NC6TJ4F\MC900434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1152127" cy="105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123728" y="3595874"/>
            <a:ext cx="720080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427984" y="3627116"/>
            <a:ext cx="720080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2852936"/>
            <a:ext cx="7200800" cy="316835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3800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jste počítali?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b="1" dirty="0" smtClean="0"/>
              <a:t>Vyber správný výsledek z těchto možností:</a:t>
            </a:r>
          </a:p>
          <a:p>
            <a:endParaRPr lang="cs-CZ" sz="2000" dirty="0" smtClean="0"/>
          </a:p>
          <a:p>
            <a:r>
              <a:rPr lang="cs-CZ" sz="2000" dirty="0" smtClean="0">
                <a:sym typeface="Wingdings"/>
                <a:hlinkClick r:id="rId2" action="ppaction://hlinksldjump"/>
              </a:rPr>
              <a:t> </a:t>
            </a:r>
            <a:r>
              <a:rPr lang="cs-CZ" sz="2000" dirty="0" smtClean="0">
                <a:sym typeface="Wingdings"/>
              </a:rPr>
              <a:t>	</a:t>
            </a:r>
            <a:r>
              <a:rPr lang="cs-CZ" sz="2000" b="1" dirty="0" smtClean="0"/>
              <a:t>1) 220 V</a:t>
            </a:r>
          </a:p>
          <a:p>
            <a:endParaRPr lang="cs-CZ" sz="2000" dirty="0" smtClean="0"/>
          </a:p>
          <a:p>
            <a:r>
              <a:rPr lang="cs-CZ" sz="2000" dirty="0">
                <a:sym typeface="Wingdings"/>
                <a:hlinkClick r:id="rId3" action="ppaction://hlinksldjump"/>
              </a:rPr>
              <a:t> </a:t>
            </a:r>
            <a:r>
              <a:rPr lang="cs-CZ" sz="2000" dirty="0" smtClean="0">
                <a:sym typeface="Wingdings"/>
              </a:rPr>
              <a:t>	</a:t>
            </a:r>
            <a:r>
              <a:rPr lang="cs-CZ" sz="2000" b="1" dirty="0" smtClean="0"/>
              <a:t>2) 200 V</a:t>
            </a:r>
          </a:p>
          <a:p>
            <a:endParaRPr lang="cs-CZ" sz="2000" dirty="0" smtClean="0"/>
          </a:p>
          <a:p>
            <a:r>
              <a:rPr lang="cs-CZ" sz="2000" dirty="0">
                <a:sym typeface="Wingdings"/>
                <a:hlinkClick r:id="rId2" action="ppaction://hlinksldjump"/>
              </a:rPr>
              <a:t> </a:t>
            </a:r>
            <a:r>
              <a:rPr lang="cs-CZ" sz="2000" dirty="0" smtClean="0">
                <a:sym typeface="Wingdings"/>
              </a:rPr>
              <a:t>	</a:t>
            </a:r>
            <a:r>
              <a:rPr lang="cs-CZ" sz="2000" b="1" dirty="0" smtClean="0"/>
              <a:t>3) 20 V</a:t>
            </a:r>
          </a:p>
          <a:p>
            <a:endParaRPr lang="cs-CZ" sz="2000" dirty="0">
              <a:hlinkClick r:id="rId2" action="ppaction://hlinksldjump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100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35000" dirty="0">
              <a:solidFill>
                <a:srgbClr val="00B050"/>
              </a:solidFill>
            </a:endParaRPr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1080000" y="3240000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 smtClean="0">
                <a:sym typeface="Wingdings"/>
              </a:rPr>
              <a:t> </a:t>
            </a:r>
            <a:r>
              <a:rPr lang="cs-CZ" dirty="0" smtClean="0">
                <a:sym typeface="Wingdings"/>
                <a:hlinkClick r:id="rId4" action="ppaction://hlinksldjump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3185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35000" b="1" dirty="0">
              <a:solidFill>
                <a:srgbClr val="FF0000"/>
              </a:solidFill>
              <a:hlinkClick r:id="rId2" action="ppaction://hlinksldjump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47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 smtClean="0">
                <a:sym typeface="Wingdings"/>
              </a:rPr>
              <a:t> </a:t>
            </a:r>
            <a:r>
              <a:rPr lang="cs-CZ" u="sng" dirty="0" smtClean="0">
                <a:sym typeface="Wingdings"/>
              </a:rPr>
              <a:t>zpět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2649357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Test</a:t>
            </a:r>
            <a:endParaRPr lang="cs-CZ" sz="2400" b="1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ln>
            <a:solidFill>
              <a:srgbClr val="00B0F0"/>
            </a:solidFill>
          </a:ln>
        </p:spPr>
        <p:txBody>
          <a:bodyPr/>
          <a:lstStyle/>
          <a:p>
            <a:r>
              <a:rPr lang="cs-CZ" b="0" dirty="0" smtClean="0"/>
              <a:t>Oddělení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b="1" dirty="0" smtClean="0"/>
              <a:t>Primární cívka transformátoru </a:t>
            </a:r>
            <a:br>
              <a:rPr lang="cs-CZ" b="1" dirty="0" smtClean="0"/>
            </a:br>
            <a:r>
              <a:rPr lang="cs-CZ" b="1" dirty="0" smtClean="0"/>
              <a:t>má 1 100 závitů </a:t>
            </a:r>
            <a:br>
              <a:rPr lang="cs-CZ" b="1" dirty="0" smtClean="0"/>
            </a:br>
            <a:r>
              <a:rPr lang="cs-CZ" b="1" dirty="0" smtClean="0"/>
              <a:t>a je připojena </a:t>
            </a:r>
            <a:br>
              <a:rPr lang="cs-CZ" b="1" dirty="0" smtClean="0"/>
            </a:br>
            <a:r>
              <a:rPr lang="cs-CZ" b="1" dirty="0" smtClean="0"/>
              <a:t>na spotřebitelskou síť </a:t>
            </a:r>
            <a:br>
              <a:rPr lang="cs-CZ" b="1" dirty="0" smtClean="0"/>
            </a:br>
            <a:r>
              <a:rPr lang="cs-CZ" b="1" dirty="0" smtClean="0"/>
              <a:t>220 V. Kolik závitů má sekundární cívka, je-li </a:t>
            </a:r>
            <a:br>
              <a:rPr lang="cs-CZ" b="1" dirty="0" smtClean="0"/>
            </a:br>
            <a:r>
              <a:rPr lang="cs-CZ" b="1" dirty="0" smtClean="0"/>
              <a:t>v sekundárním obvodu napětí 6 V?</a:t>
            </a:r>
            <a:endParaRPr lang="cs-CZ" b="1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ln>
            <a:solidFill>
              <a:srgbClr val="00B0F0"/>
            </a:solidFill>
          </a:ln>
        </p:spPr>
        <p:txBody>
          <a:bodyPr/>
          <a:lstStyle/>
          <a:p>
            <a:r>
              <a:rPr lang="cs-CZ" b="0" dirty="0" smtClean="0"/>
              <a:t>Oddělení</a:t>
            </a:r>
            <a:r>
              <a:rPr lang="cs-CZ" dirty="0" smtClean="0"/>
              <a:t> B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ln>
            <a:solidFill>
              <a:srgbClr val="00B0F0"/>
            </a:solidFill>
          </a:ln>
        </p:spPr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Primární vinutí transformátoru má 3 000 závitů, cívka je připojena </a:t>
            </a:r>
            <a:br>
              <a:rPr lang="cs-CZ" b="1" dirty="0" smtClean="0"/>
            </a:br>
            <a:r>
              <a:rPr lang="cs-CZ" b="1" dirty="0" smtClean="0"/>
              <a:t>k síťovému napětí 220 V. </a:t>
            </a:r>
            <a:br>
              <a:rPr lang="cs-CZ" b="1" dirty="0" smtClean="0"/>
            </a:br>
            <a:r>
              <a:rPr lang="cs-CZ" b="1" dirty="0" smtClean="0"/>
              <a:t>V sekundárním obvodu </a:t>
            </a:r>
            <a:br>
              <a:rPr lang="cs-CZ" b="1" dirty="0" smtClean="0"/>
            </a:br>
            <a:r>
              <a:rPr lang="cs-CZ" b="1" dirty="0" smtClean="0"/>
              <a:t>má vinutí 6 závitů. Vypočítej sekundární napětí.</a:t>
            </a:r>
            <a:endParaRPr lang="cs-CZ" b="1" dirty="0"/>
          </a:p>
        </p:txBody>
      </p:sp>
      <p:pic>
        <p:nvPicPr>
          <p:cNvPr id="1026" name="Picture 2" descr="C:\Documents and Settings\Jaroslava\Local Settings\Temporary Internet Files\Content.IE5\5X7Y7JLE\MC900436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9781"/>
            <a:ext cx="1728192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422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Řešení testu</a:t>
            </a:r>
            <a:endParaRPr lang="cs-CZ" sz="24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4040188" cy="639762"/>
          </a:xfrm>
          <a:ln>
            <a:solidFill>
              <a:srgbClr val="00B0F0"/>
            </a:solidFill>
          </a:ln>
        </p:spPr>
        <p:txBody>
          <a:bodyPr/>
          <a:lstStyle/>
          <a:p>
            <a:r>
              <a:rPr lang="cs-CZ" b="0" dirty="0" smtClean="0"/>
              <a:t>Oddělení </a:t>
            </a:r>
            <a:r>
              <a:rPr lang="cs-CZ" dirty="0" smtClean="0"/>
              <a:t>A</a:t>
            </a:r>
            <a:endParaRPr lang="cs-CZ" b="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7544" y="2204864"/>
                <a:ext cx="4040188" cy="3951288"/>
              </a:xfrm>
              <a:ln>
                <a:solidFill>
                  <a:srgbClr val="00B0F0"/>
                </a:solidFill>
              </a:ln>
            </p:spPr>
            <p:txBody>
              <a:bodyPr>
                <a:normAutofit/>
              </a:bodyPr>
              <a:lstStyle/>
              <a:p>
                <a:endParaRPr lang="cs-CZ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6 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220 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𝑉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1 100 z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:r>
                  <a:rPr lang="cs-CZ" u="sng" dirty="0" smtClean="0"/>
                  <a:t>30 z</a:t>
                </a:r>
              </a:p>
              <a:p>
                <a:endParaRPr lang="cs-CZ" dirty="0" smtClean="0"/>
              </a:p>
              <a:p>
                <a:r>
                  <a:rPr lang="cs-CZ" b="1" dirty="0" smtClean="0"/>
                  <a:t>Sekundární cívka má </a:t>
                </a:r>
                <a:br>
                  <a:rPr lang="cs-CZ" b="1" dirty="0" smtClean="0"/>
                </a:br>
                <a:r>
                  <a:rPr lang="cs-CZ" b="1" dirty="0" smtClean="0"/>
                  <a:t>30 závitů.</a:t>
                </a: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7544" y="2204864"/>
                <a:ext cx="4040188" cy="3951288"/>
              </a:xfrm>
              <a:blipFill rotWithShape="1">
                <a:blip r:embed="rId2" cstate="print"/>
                <a:stretch>
                  <a:fillRect l="-1958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>
            <a:solidFill>
              <a:srgbClr val="00B0F0"/>
            </a:solidFill>
          </a:ln>
        </p:spPr>
        <p:txBody>
          <a:bodyPr/>
          <a:lstStyle/>
          <a:p>
            <a:r>
              <a:rPr lang="cs-CZ" b="0" dirty="0" smtClean="0"/>
              <a:t>Oddělení </a:t>
            </a:r>
            <a:r>
              <a:rPr lang="cs-CZ" dirty="0" smtClean="0"/>
              <a:t>B</a:t>
            </a:r>
            <a:endParaRPr lang="cs-CZ" b="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"/>
              </p:nvPr>
            </p:nvSpPr>
            <p:spPr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endParaRPr lang="cs-CZ" sz="280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6 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𝑧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3 000 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𝑧</m:t>
                        </m:r>
                      </m:den>
                    </m:f>
                  </m:oMath>
                </a14:m>
                <a:r>
                  <a:rPr lang="cs-CZ" dirty="0" smtClean="0"/>
                  <a:t> 220 V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:r>
                  <a:rPr lang="cs-CZ" u="sng" dirty="0" smtClean="0"/>
                  <a:t>0,44 V</a:t>
                </a:r>
              </a:p>
              <a:p>
                <a:endParaRPr lang="cs-CZ" dirty="0" smtClean="0"/>
              </a:p>
              <a:p>
                <a:r>
                  <a:rPr lang="cs-CZ" b="1" dirty="0" smtClean="0"/>
                  <a:t>Sekundární napětí je 0,44 V.</a:t>
                </a:r>
                <a:endParaRPr lang="cs-CZ" b="1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3" cstate="print"/>
                <a:stretch>
                  <a:fillRect l="-1955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Documents and Settings\Jaroslava\Local Settings\Temporary Internet Files\Content.IE5\5X7Y7JLE\MC9004361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6632"/>
            <a:ext cx="105219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roslava\Local Settings\Temporary Internet Files\Content.IE5\RRJBFW5Z\MC900434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0647"/>
            <a:ext cx="1613272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4951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Transformace dolů a transformace nahoru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ástupný symbol pro obsah 7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00B0F0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000" b="1" i="1" dirty="0" smtClean="0"/>
                  <a:t>Transformační poměr p ˃ 1 má-li sekundární vinutí více závitů než primární vinutí. </a:t>
                </a:r>
              </a:p>
              <a:p>
                <a:r>
                  <a:rPr lang="cs-CZ" sz="2000" b="1" i="1" dirty="0" smtClean="0">
                    <a:solidFill>
                      <a:srgbClr val="FF0000"/>
                    </a:solidFill>
                  </a:rPr>
                  <a:t>Pak získáme větší napětí, než jaké jsme na transformátor přivedli.</a:t>
                </a:r>
                <a:br>
                  <a:rPr lang="cs-CZ" sz="2000" b="1" i="1" dirty="0" smtClean="0">
                    <a:solidFill>
                      <a:srgbClr val="FF0000"/>
                    </a:solidFill>
                  </a:rPr>
                </a:br>
                <a:r>
                  <a:rPr lang="cs-CZ" sz="2000" b="1" dirty="0" smtClean="0"/>
                  <a:t>Jde o transformaci nahoru.</a:t>
                </a:r>
              </a:p>
              <a:p>
                <a:endParaRPr lang="cs-CZ" sz="2000" dirty="0"/>
              </a:p>
              <a:p>
                <a:r>
                  <a:rPr lang="cs-CZ" sz="2000" b="1" i="1" dirty="0" smtClean="0"/>
                  <a:t>Transformační poměr p ˂ 1 má-li sekundární vinutí méně závitů než primární vinutí. </a:t>
                </a:r>
              </a:p>
              <a:p>
                <a:r>
                  <a:rPr lang="cs-CZ" sz="2000" b="1" i="1" dirty="0" smtClean="0">
                    <a:solidFill>
                      <a:srgbClr val="FF0000"/>
                    </a:solidFill>
                  </a:rPr>
                  <a:t>Pak získáme menší napětí, než jaké jsme na transformátor přivedli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. </a:t>
                </a:r>
                <a:r>
                  <a:rPr lang="cs-CZ" sz="2000" dirty="0" smtClean="0"/>
                  <a:t/>
                </a:r>
                <a:br>
                  <a:rPr lang="cs-CZ" sz="2000" dirty="0" smtClean="0"/>
                </a:br>
                <a:r>
                  <a:rPr lang="cs-CZ" sz="2000" b="1" dirty="0" smtClean="0"/>
                  <a:t>Jde o transformaci dolů.</a:t>
                </a:r>
              </a:p>
              <a:p>
                <a:r>
                  <a:rPr lang="cs-CZ" sz="2000" b="1" dirty="0" smtClean="0"/>
                  <a:t>Ƞ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𝑷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𝑷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dirty="0" smtClean="0"/>
                  <a:t>	</a:t>
                </a:r>
                <a:r>
                  <a:rPr lang="cs-CZ" sz="2000" b="1" dirty="0" smtClean="0">
                    <a:solidFill>
                      <a:srgbClr val="0070C0"/>
                    </a:solidFill>
                  </a:rPr>
                  <a:t>účinnost transformátoru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𝐯</m:t>
                        </m:r>
                        <m:r>
                          <a:rPr lang="cs-CZ" sz="24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ý</m:t>
                        </m:r>
                        <m:r>
                          <a:rPr lang="cs-CZ" sz="24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𝐤𝐨𝐧</m:t>
                        </m:r>
                        <m:r>
                          <a:rPr lang="cs-CZ" sz="24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𝐩</m:t>
                        </m:r>
                        <m:r>
                          <a:rPr lang="cs-CZ" sz="24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ří</m:t>
                        </m:r>
                        <m:r>
                          <a:rPr lang="cs-CZ" sz="24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𝐤𝐨𝐧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0070C0"/>
                    </a:solidFill>
                  </a:rPr>
                  <a:t>	 </a:t>
                </a:r>
                <a:r>
                  <a:rPr lang="cs-CZ" sz="2000" b="1" dirty="0" smtClean="0">
                    <a:solidFill>
                      <a:srgbClr val="0070C0"/>
                    </a:solidFill>
                  </a:rPr>
                  <a:t>Udáváme jej v</a:t>
                </a:r>
                <a:r>
                  <a:rPr lang="cs-CZ" sz="2400" b="1" dirty="0" smtClean="0">
                    <a:solidFill>
                      <a:srgbClr val="0070C0"/>
                    </a:solidFill>
                  </a:rPr>
                  <a:t> %.</a:t>
                </a:r>
              </a:p>
              <a:p>
                <a:endParaRPr lang="cs-CZ" sz="2400" dirty="0"/>
              </a:p>
            </p:txBody>
          </p:sp>
        </mc:Choice>
        <mc:Fallback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 t="-538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4016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BOHUNĚK, Jiří. </a:t>
            </a:r>
            <a:r>
              <a:rPr lang="cs-CZ" sz="2000" i="1" dirty="0" smtClean="0"/>
              <a:t>Sbírka úloh z fyziky pro žáky základních škol 3. díl.</a:t>
            </a:r>
            <a:r>
              <a:rPr lang="cs-CZ" sz="2000" dirty="0" smtClean="0"/>
              <a:t> 1. vydání.</a:t>
            </a:r>
            <a:br>
              <a:rPr lang="cs-CZ" sz="2000" dirty="0" smtClean="0"/>
            </a:br>
            <a:r>
              <a:rPr lang="cs-CZ" sz="2000" dirty="0" smtClean="0"/>
              <a:t>Praha: Prometheus, 1994. ISBN 80-85849-04-6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2011-09-26].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396661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132</Words>
  <Application>Microsoft Office PowerPoint</Application>
  <PresentationFormat>Předvádění na obrazovce (4:3)</PresentationFormat>
  <Paragraphs>58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Transformátor - příklady</vt:lpstr>
      <vt:lpstr>A konečně budeme počítat!</vt:lpstr>
      <vt:lpstr>Příklad, který na nás čeká. Hurá, hurá, hurá.</vt:lpstr>
      <vt:lpstr>Teď budete počítat sami</vt:lpstr>
      <vt:lpstr>Jak jste počítali?</vt:lpstr>
      <vt:lpstr>Snímek 7</vt:lpstr>
      <vt:lpstr>Snímek 8</vt:lpstr>
      <vt:lpstr>Test</vt:lpstr>
      <vt:lpstr>Řešení testu</vt:lpstr>
      <vt:lpstr>Transformace dolů a transformace nahoru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53</cp:revision>
  <dcterms:created xsi:type="dcterms:W3CDTF">2011-09-26T16:34:54Z</dcterms:created>
  <dcterms:modified xsi:type="dcterms:W3CDTF">2012-04-10T17:36:49Z</dcterms:modified>
</cp:coreProperties>
</file>