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sldIdLst>
    <p:sldId id="257" r:id="rId2"/>
    <p:sldId id="258" r:id="rId3"/>
    <p:sldId id="260" r:id="rId4"/>
    <p:sldId id="259" r:id="rId5"/>
    <p:sldId id="261" r:id="rId6"/>
    <p:sldId id="262" r:id="rId7"/>
    <p:sldId id="263" r:id="rId8"/>
    <p:sldId id="264" r:id="rId9"/>
    <p:sldId id="265" r:id="rId10"/>
    <p:sldId id="266" r:id="rId11"/>
    <p:sldId id="269" r:id="rId12"/>
    <p:sldId id="267" r:id="rId13"/>
    <p:sldId id="268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CF12340-1105-486E-B024-8B58CEA5E89F}" type="datetimeFigureOut">
              <a:rPr lang="cs-CZ" smtClean="0"/>
              <a:pPr/>
              <a:t>10.4.2012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BD3AB08-92F6-4B0B-BE14-182DC97BBD9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91866705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BD3AB08-92F6-4B0B-BE14-182DC97BBD96}" type="slidenum">
              <a:rPr lang="cs-CZ" smtClean="0"/>
              <a:pPr/>
              <a:t>12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4170139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D3039D-EE95-4EB5-B7A1-B8205DA6715B}" type="datetimeFigureOut">
              <a:rPr lang="cs-CZ" smtClean="0"/>
              <a:pPr/>
              <a:t>10.4.2012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A03C32-654C-4D2D-B2FB-A2321A0CFA1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4527477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D3039D-EE95-4EB5-B7A1-B8205DA6715B}" type="datetimeFigureOut">
              <a:rPr lang="cs-CZ" smtClean="0"/>
              <a:pPr/>
              <a:t>10.4.2012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A03C32-654C-4D2D-B2FB-A2321A0CFA1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56901847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D3039D-EE95-4EB5-B7A1-B8205DA6715B}" type="datetimeFigureOut">
              <a:rPr lang="cs-CZ" smtClean="0"/>
              <a:pPr/>
              <a:t>10.4.2012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A03C32-654C-4D2D-B2FB-A2321A0CFA1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9175785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D3039D-EE95-4EB5-B7A1-B8205DA6715B}" type="datetimeFigureOut">
              <a:rPr lang="cs-CZ" smtClean="0"/>
              <a:pPr/>
              <a:t>10.4.2012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A03C32-654C-4D2D-B2FB-A2321A0CFA1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100280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D3039D-EE95-4EB5-B7A1-B8205DA6715B}" type="datetimeFigureOut">
              <a:rPr lang="cs-CZ" smtClean="0"/>
              <a:pPr/>
              <a:t>10.4.2012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A03C32-654C-4D2D-B2FB-A2321A0CFA1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1979908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D3039D-EE95-4EB5-B7A1-B8205DA6715B}" type="datetimeFigureOut">
              <a:rPr lang="cs-CZ" smtClean="0"/>
              <a:pPr/>
              <a:t>10.4.2012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A03C32-654C-4D2D-B2FB-A2321A0CFA1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1574818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D3039D-EE95-4EB5-B7A1-B8205DA6715B}" type="datetimeFigureOut">
              <a:rPr lang="cs-CZ" smtClean="0"/>
              <a:pPr/>
              <a:t>10.4.2012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A03C32-654C-4D2D-B2FB-A2321A0CFA1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2333092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D3039D-EE95-4EB5-B7A1-B8205DA6715B}" type="datetimeFigureOut">
              <a:rPr lang="cs-CZ" smtClean="0"/>
              <a:pPr/>
              <a:t>10.4.2012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A03C32-654C-4D2D-B2FB-A2321A0CFA1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99705179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D3039D-EE95-4EB5-B7A1-B8205DA6715B}" type="datetimeFigureOut">
              <a:rPr lang="cs-CZ" smtClean="0"/>
              <a:pPr/>
              <a:t>10.4.2012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A03C32-654C-4D2D-B2FB-A2321A0CFA1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8983811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D3039D-EE95-4EB5-B7A1-B8205DA6715B}" type="datetimeFigureOut">
              <a:rPr lang="cs-CZ" smtClean="0"/>
              <a:pPr/>
              <a:t>10.4.2012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A03C32-654C-4D2D-B2FB-A2321A0CFA1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09763611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D3039D-EE95-4EB5-B7A1-B8205DA6715B}" type="datetimeFigureOut">
              <a:rPr lang="cs-CZ" smtClean="0"/>
              <a:pPr/>
              <a:t>10.4.2012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A03C32-654C-4D2D-B2FB-A2321A0CFA1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917708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8D3039D-EE95-4EB5-B7A1-B8205DA6715B}" type="datetimeFigureOut">
              <a:rPr lang="cs-CZ" smtClean="0"/>
              <a:pPr/>
              <a:t>10.4.2012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A03C32-654C-4D2D-B2FB-A2321A0CFA1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7693493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wm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wmf"/><Relationship Id="rId2" Type="http://schemas.openxmlformats.org/officeDocument/2006/relationships/image" Target="../media/image8.wmf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wmf"/><Relationship Id="rId7" Type="http://schemas.openxmlformats.org/officeDocument/2006/relationships/image" Target="../media/image14.w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wmf"/><Relationship Id="rId5" Type="http://schemas.openxmlformats.org/officeDocument/2006/relationships/image" Target="../media/image12.png"/><Relationship Id="rId4" Type="http://schemas.openxmlformats.org/officeDocument/2006/relationships/image" Target="../media/image11.wmf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651644" y="5085184"/>
            <a:ext cx="5715000" cy="1247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Podnadpis 2"/>
          <p:cNvSpPr txBox="1">
            <a:spLocks/>
          </p:cNvSpPr>
          <p:nvPr/>
        </p:nvSpPr>
        <p:spPr>
          <a:xfrm>
            <a:off x="1308744" y="4149080"/>
            <a:ext cx="6400800" cy="456456"/>
          </a:xfrm>
          <a:prstGeom prst="rect">
            <a:avLst/>
          </a:prstGeom>
        </p:spPr>
        <p:txBody>
          <a:bodyPr vert="horz" lIns="91440" tIns="45720" rIns="91440" bIns="45720" rtlCol="0">
            <a:normAutofit fontScale="85000" lnSpcReduction="20000"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dirty="0" smtClean="0">
                <a:solidFill>
                  <a:schemeClr val="tx1"/>
                </a:solidFill>
              </a:rPr>
              <a:t>VY_32_INOVACE_05-37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2" name="Obdélník 1"/>
          <p:cNvSpPr/>
          <p:nvPr/>
        </p:nvSpPr>
        <p:spPr>
          <a:xfrm>
            <a:off x="3059832" y="476672"/>
            <a:ext cx="273966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cs-CZ" sz="5400" b="1" cap="none" spc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Elektřina</a:t>
            </a:r>
            <a:endParaRPr lang="cs-CZ" sz="5400" b="1" cap="none" spc="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graphicFrame>
        <p:nvGraphicFramePr>
          <p:cNvPr id="6" name="Tabulka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058307764"/>
              </p:ext>
            </p:extLst>
          </p:nvPr>
        </p:nvGraphicFramePr>
        <p:xfrm>
          <a:off x="1404946" y="1844824"/>
          <a:ext cx="6208395" cy="210312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508760"/>
                <a:gridCol w="4699635"/>
              </a:tblGrid>
              <a:tr h="0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</a:rPr>
                        <a:t>Ročník: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</a:rPr>
                        <a:t> </a:t>
                      </a:r>
                      <a:r>
                        <a:rPr lang="cs-CZ" sz="1400" kern="50" dirty="0" smtClean="0">
                          <a:effectLst/>
                        </a:rPr>
                        <a:t>VIII. r.  IX. r.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</a:rPr>
                        <a:t>Vzdělávací oblast: 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 smtClean="0">
                          <a:effectLst/>
                        </a:rPr>
                        <a:t>Člověk a příroda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Vzdělávací obor:</a:t>
                      </a:r>
                      <a:endParaRPr lang="cs-CZ" sz="1200" kern="5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</a:rPr>
                        <a:t> </a:t>
                      </a:r>
                      <a:r>
                        <a:rPr lang="cs-CZ" sz="1400" kern="50" dirty="0" smtClean="0">
                          <a:effectLst/>
                        </a:rPr>
                        <a:t>Fyzika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</a:rPr>
                        <a:t>Tematický okruh: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 smtClean="0">
                          <a:effectLst/>
                        </a:rPr>
                        <a:t>Elektřina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</a:rPr>
                        <a:t>Téma: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b="1" kern="50" dirty="0" smtClean="0">
                          <a:effectLst/>
                        </a:rPr>
                        <a:t>Jak pracují elektrické spotřebiče</a:t>
                      </a:r>
                      <a:endParaRPr lang="cs-CZ" sz="1200" b="1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</a:rPr>
                        <a:t>Jméno autora: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 smtClean="0">
                          <a:effectLst/>
                        </a:rPr>
                        <a:t>Jaroslava Vondráčková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Vytvořeno dne:</a:t>
                      </a:r>
                      <a:endParaRPr lang="cs-CZ" sz="1200" kern="5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 </a:t>
                      </a:r>
                      <a:r>
                        <a:rPr lang="cs-CZ" sz="1400" kern="50" smtClean="0">
                          <a:effectLst/>
                        </a:rPr>
                        <a:t>22.9.2011</a:t>
                      </a:r>
                      <a:endParaRPr lang="cs-CZ" sz="1200" kern="5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Metodický popis,</a:t>
                      </a:r>
                      <a:endParaRPr lang="cs-CZ" sz="1200" kern="50">
                        <a:effectLst/>
                      </a:endParaRPr>
                    </a:p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(anotace):</a:t>
                      </a:r>
                      <a:endParaRPr lang="cs-CZ" sz="1200" kern="5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kern="50" dirty="0">
                          <a:effectLst/>
                        </a:rPr>
                        <a:t> </a:t>
                      </a:r>
                      <a:r>
                        <a:rPr lang="cs-CZ" sz="1400" kern="50" dirty="0" smtClean="0">
                          <a:effectLst/>
                        </a:rPr>
                        <a:t>Stručně charakterizuje princip</a:t>
                      </a:r>
                      <a:r>
                        <a:rPr lang="cs-CZ" sz="1400" kern="50" baseline="0" dirty="0" smtClean="0">
                          <a:effectLst/>
                        </a:rPr>
                        <a:t> činnosti běžných elektrospotřebičů</a:t>
                      </a:r>
                      <a:endParaRPr lang="cs-CZ" sz="1400" kern="50" dirty="0" smtClean="0">
                        <a:effectLst/>
                        <a:latin typeface="Times New Roman"/>
                        <a:ea typeface="Times New Roman"/>
                      </a:endParaRPr>
                    </a:p>
                    <a:p>
                      <a:pPr hangingPunct="0">
                        <a:spcAft>
                          <a:spcPts val="0"/>
                        </a:spcAft>
                      </a:pP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14749255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ln>
            <a:solidFill>
              <a:schemeClr val="tx2"/>
            </a:solidFill>
          </a:ln>
        </p:spPr>
        <p:txBody>
          <a:bodyPr>
            <a:normAutofit/>
          </a:bodyPr>
          <a:lstStyle/>
          <a:p>
            <a:r>
              <a:rPr lang="cs-CZ" sz="2800" b="1" dirty="0" smtClean="0"/>
              <a:t>Jak pracují elektrické spotřebiče</a:t>
            </a:r>
            <a:endParaRPr lang="cs-CZ" sz="2800" b="1" dirty="0"/>
          </a:p>
        </p:txBody>
      </p:sp>
      <p:sp>
        <p:nvSpPr>
          <p:cNvPr id="4" name="Podnadpis 3"/>
          <p:cNvSpPr>
            <a:spLocks noGrp="1"/>
          </p:cNvSpPr>
          <p:nvPr>
            <p:ph type="subTitle" idx="1"/>
          </p:nvPr>
        </p:nvSpPr>
        <p:spPr>
          <a:ln>
            <a:solidFill>
              <a:schemeClr val="tx2"/>
            </a:solidFill>
          </a:ln>
        </p:spPr>
        <p:txBody>
          <a:bodyPr>
            <a:normAutofit fontScale="92500"/>
          </a:bodyPr>
          <a:lstStyle/>
          <a:p>
            <a:r>
              <a:rPr lang="cs-CZ" sz="2000" dirty="0" smtClean="0"/>
              <a:t>Spotřebiče mění elektrickou energii na nejrůznější jiné druhy energie. </a:t>
            </a:r>
          </a:p>
          <a:p>
            <a:r>
              <a:rPr lang="cs-CZ" sz="2000" dirty="0" smtClean="0"/>
              <a:t>U většiny spotřebičů, které připojujeme do sítě, není dovnitř vidět. </a:t>
            </a:r>
          </a:p>
          <a:p>
            <a:r>
              <a:rPr lang="cs-CZ" sz="2000" b="1" dirty="0" smtClean="0"/>
              <a:t>Rozebrat je nemůžeme, hrozil by úraz elektrickým proudem!!!</a:t>
            </a:r>
            <a:endParaRPr lang="cs-CZ" sz="2000" b="1" dirty="0"/>
          </a:p>
        </p:txBody>
      </p:sp>
    </p:spTree>
    <p:extLst>
      <p:ext uri="{BB962C8B-B14F-4D97-AF65-F5344CB8AC3E}">
        <p14:creationId xmlns:p14="http://schemas.microsoft.com/office/powerpoint/2010/main" xmlns="" val="9801469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>
          <a:ln>
            <a:solidFill>
              <a:schemeClr val="tx2"/>
            </a:solidFill>
          </a:ln>
        </p:spPr>
        <p:txBody>
          <a:bodyPr>
            <a:normAutofit/>
          </a:bodyPr>
          <a:lstStyle/>
          <a:p>
            <a:r>
              <a:rPr lang="cs-CZ" sz="2400" b="1" dirty="0" smtClean="0"/>
              <a:t>ÚKOL </a:t>
            </a:r>
            <a:endParaRPr lang="cs-CZ" sz="2400" b="1" dirty="0"/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>
          <a:ln>
            <a:solidFill>
              <a:schemeClr val="tx2"/>
            </a:solidFill>
          </a:ln>
        </p:spPr>
        <p:txBody>
          <a:bodyPr>
            <a:normAutofit/>
          </a:bodyPr>
          <a:lstStyle/>
          <a:p>
            <a:endParaRPr lang="cs-CZ" sz="2000" dirty="0" smtClean="0"/>
          </a:p>
          <a:p>
            <a:endParaRPr lang="cs-CZ" sz="2000" dirty="0" smtClean="0"/>
          </a:p>
          <a:p>
            <a:endParaRPr lang="cs-CZ" sz="2000" dirty="0" smtClean="0"/>
          </a:p>
          <a:p>
            <a:r>
              <a:rPr lang="cs-CZ" sz="2000" b="1" dirty="0" smtClean="0"/>
              <a:t>Napiš do sešitu alespoň </a:t>
            </a:r>
            <a:r>
              <a:rPr lang="cs-CZ" sz="2000" b="1" dirty="0" smtClean="0">
                <a:solidFill>
                  <a:srgbClr val="FF0000"/>
                </a:solidFill>
              </a:rPr>
              <a:t>10 elektrospotřebičů, </a:t>
            </a:r>
            <a:r>
              <a:rPr lang="cs-CZ" sz="2000" b="1" dirty="0" smtClean="0"/>
              <a:t>které by ve vaší domácnosti přestaly pracovat v případě, že bude vypnut elektrický proud.</a:t>
            </a:r>
          </a:p>
          <a:p>
            <a:endParaRPr lang="cs-CZ" sz="2000" b="1" dirty="0"/>
          </a:p>
          <a:p>
            <a:r>
              <a:rPr lang="cs-CZ" sz="2000" b="1" dirty="0" smtClean="0"/>
              <a:t>Máš představu, jak lidé v minulosti vykonávali různé práce, nebyl-li elektrický proud přiveden do jejich domácností?</a:t>
            </a:r>
          </a:p>
          <a:p>
            <a:endParaRPr lang="cs-CZ" sz="2000" dirty="0" smtClean="0"/>
          </a:p>
          <a:p>
            <a:endParaRPr lang="cs-CZ" sz="2000" dirty="0"/>
          </a:p>
          <a:p>
            <a:endParaRPr lang="cs-CZ" sz="2000" dirty="0"/>
          </a:p>
        </p:txBody>
      </p:sp>
      <p:pic>
        <p:nvPicPr>
          <p:cNvPr id="1026" name="Picture 2" descr="C:\Documents and Settings\Jaroslava\Local Settings\Temporary Internet Files\Content.IE5\JXUPXJTB\MC90043799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444208" y="332656"/>
            <a:ext cx="1196082" cy="10801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1079749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ln>
            <a:solidFill>
              <a:schemeClr val="tx2"/>
            </a:solidFill>
          </a:ln>
        </p:spPr>
        <p:txBody>
          <a:bodyPr>
            <a:normAutofit/>
          </a:bodyPr>
          <a:lstStyle/>
          <a:p>
            <a:r>
              <a:rPr lang="cs-CZ" sz="2400" b="1" dirty="0" smtClean="0"/>
              <a:t>ŽEHLIČKA</a:t>
            </a:r>
            <a:endParaRPr lang="cs-CZ" sz="2400" b="1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ln>
            <a:solidFill>
              <a:schemeClr val="tx2"/>
            </a:solidFill>
          </a:ln>
        </p:spPr>
        <p:txBody>
          <a:bodyPr>
            <a:normAutofit/>
          </a:bodyPr>
          <a:lstStyle/>
          <a:p>
            <a:endParaRPr lang="cs-CZ" sz="2000" dirty="0" smtClean="0"/>
          </a:p>
          <a:p>
            <a:r>
              <a:rPr lang="cs-CZ" sz="2000" b="1" dirty="0" smtClean="0"/>
              <a:t>Základní částí tepelných spotřebičů je vodič z odporové slitiny.</a:t>
            </a:r>
          </a:p>
          <a:p>
            <a:r>
              <a:rPr lang="cs-CZ" sz="2000" b="1" dirty="0" smtClean="0">
                <a:solidFill>
                  <a:srgbClr val="FF0000"/>
                </a:solidFill>
              </a:rPr>
              <a:t>Žehlička</a:t>
            </a:r>
            <a:r>
              <a:rPr lang="cs-CZ" sz="2000" b="1" dirty="0" smtClean="0"/>
              <a:t> je nejjednodušší tepelný elektrický spotřebič.</a:t>
            </a:r>
          </a:p>
          <a:p>
            <a:r>
              <a:rPr lang="cs-CZ" sz="2000" b="1" dirty="0" smtClean="0">
                <a:solidFill>
                  <a:srgbClr val="FF0000"/>
                </a:solidFill>
              </a:rPr>
              <a:t>Termostatický spínač z </a:t>
            </a:r>
            <a:r>
              <a:rPr lang="cs-CZ" sz="2000" b="1" i="1" dirty="0" smtClean="0">
                <a:solidFill>
                  <a:srgbClr val="FF0000"/>
                </a:solidFill>
              </a:rPr>
              <a:t>bimetalového pásku </a:t>
            </a:r>
            <a:r>
              <a:rPr lang="cs-CZ" sz="2000" b="1" dirty="0" smtClean="0"/>
              <a:t>zajišťuje stálou teplotu.  Zahřeje-li se žehlička na nastavenou teplotu, bimetalový pásek se prohne </a:t>
            </a:r>
            <a:br>
              <a:rPr lang="cs-CZ" sz="2000" b="1" dirty="0" smtClean="0"/>
            </a:br>
            <a:r>
              <a:rPr lang="cs-CZ" sz="2000" b="1" dirty="0" smtClean="0"/>
              <a:t>a obvod se rozpojí. </a:t>
            </a:r>
          </a:p>
          <a:p>
            <a:r>
              <a:rPr lang="cs-CZ" sz="2000" b="1" dirty="0" smtClean="0"/>
              <a:t>Žehlička začne chladnout. </a:t>
            </a:r>
          </a:p>
          <a:p>
            <a:r>
              <a:rPr lang="cs-CZ" sz="2000" b="1" dirty="0" smtClean="0"/>
              <a:t>Bimetalový pásek se narovná a sepne </a:t>
            </a:r>
            <a:br>
              <a:rPr lang="cs-CZ" sz="2000" b="1" dirty="0" smtClean="0"/>
            </a:br>
            <a:r>
              <a:rPr lang="cs-CZ" sz="2000" b="1" dirty="0" smtClean="0"/>
              <a:t>znovu obvod.</a:t>
            </a:r>
          </a:p>
          <a:p>
            <a:endParaRPr lang="cs-CZ" sz="2000" b="1" dirty="0"/>
          </a:p>
        </p:txBody>
      </p:sp>
      <p:pic>
        <p:nvPicPr>
          <p:cNvPr id="2051" name="Picture 3" descr="C:\Documents and Settings\Jaroslava\Local Settings\Temporary Internet Files\Content.IE5\JXUPXJTB\MC900335658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004048" y="3356992"/>
            <a:ext cx="3615350" cy="26587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5341819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ln>
            <a:solidFill>
              <a:schemeClr val="tx2"/>
            </a:solidFill>
          </a:ln>
        </p:spPr>
        <p:txBody>
          <a:bodyPr>
            <a:normAutofit/>
          </a:bodyPr>
          <a:lstStyle/>
          <a:p>
            <a:r>
              <a:rPr lang="cs-CZ" sz="2400" b="1" dirty="0" smtClean="0"/>
              <a:t>Mikrovlnná trouba</a:t>
            </a:r>
            <a:endParaRPr lang="cs-CZ" sz="2400" b="1" dirty="0"/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>
          <a:ln>
            <a:solidFill>
              <a:schemeClr val="tx2"/>
            </a:solidFill>
          </a:ln>
        </p:spPr>
        <p:txBody>
          <a:bodyPr>
            <a:normAutofit/>
          </a:bodyPr>
          <a:lstStyle/>
          <a:p>
            <a:endParaRPr lang="cs-CZ" sz="2000" dirty="0" smtClean="0"/>
          </a:p>
          <a:p>
            <a:endParaRPr lang="cs-CZ" sz="2000" b="1" dirty="0"/>
          </a:p>
          <a:p>
            <a:r>
              <a:rPr lang="cs-CZ" sz="2000" b="1" dirty="0" smtClean="0"/>
              <a:t>Je velmi složitý tepelný spotřebič.</a:t>
            </a:r>
          </a:p>
          <a:p>
            <a:r>
              <a:rPr lang="cs-CZ" sz="2000" b="1" dirty="0" smtClean="0"/>
              <a:t>Základem je zvláštní elektronické zařízení, které vysílá do prostoru trouby elektrické pole, jehož směr se nesmírně rychle mění.</a:t>
            </a:r>
          </a:p>
          <a:p>
            <a:r>
              <a:rPr lang="cs-CZ" sz="2000" b="1" dirty="0" smtClean="0"/>
              <a:t>Molekuly dobrých nevodičů, jako je porcelán a sklo, nejsou tímto polem výrazně ovlivněny.</a:t>
            </a:r>
          </a:p>
          <a:p>
            <a:r>
              <a:rPr lang="cs-CZ" sz="2000" b="1" dirty="0" smtClean="0"/>
              <a:t>Molekula </a:t>
            </a:r>
            <a:r>
              <a:rPr lang="cs-CZ" sz="2000" b="1" dirty="0" smtClean="0"/>
              <a:t>vody </a:t>
            </a:r>
            <a:r>
              <a:rPr lang="cs-CZ" sz="2000" b="1" dirty="0" smtClean="0"/>
              <a:t>se vlivem pole rychle převrací, její pohyb se zrychlí a tím </a:t>
            </a:r>
            <a:br>
              <a:rPr lang="cs-CZ" sz="2000" b="1" dirty="0" smtClean="0"/>
            </a:br>
            <a:r>
              <a:rPr lang="cs-CZ" sz="2000" b="1" dirty="0" smtClean="0"/>
              <a:t>se zvyšuje její teplota. </a:t>
            </a:r>
          </a:p>
          <a:p>
            <a:r>
              <a:rPr lang="cs-CZ" sz="2000" b="1" dirty="0" smtClean="0"/>
              <a:t>Voda je ve všech potravinách, proto se ohřívají i potraviny, zatímco porcelán a sklo zůstávají studené.</a:t>
            </a:r>
          </a:p>
          <a:p>
            <a:r>
              <a:rPr lang="cs-CZ" sz="2000" b="1" dirty="0" smtClean="0">
                <a:solidFill>
                  <a:srgbClr val="FF0000"/>
                </a:solidFill>
              </a:rPr>
              <a:t>Do mikrovlnné trouby se nesmějí vkládat kovové předměty!!!</a:t>
            </a:r>
            <a:endParaRPr lang="cs-CZ" sz="2000" b="1" dirty="0">
              <a:solidFill>
                <a:srgbClr val="FF0000"/>
              </a:solidFill>
            </a:endParaRPr>
          </a:p>
        </p:txBody>
      </p:sp>
      <p:pic>
        <p:nvPicPr>
          <p:cNvPr id="3082" name="Picture 10" descr="C:\Documents and Settings\Jaroslava\Local Settings\Temporary Internet Files\Content.IE5\RRJBFW5Z\MC900016759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796136" y="1772816"/>
            <a:ext cx="1185062" cy="9528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8660722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ln>
            <a:solidFill>
              <a:schemeClr val="tx2"/>
            </a:solidFill>
          </a:ln>
        </p:spPr>
        <p:txBody>
          <a:bodyPr>
            <a:normAutofit/>
          </a:bodyPr>
          <a:lstStyle/>
          <a:p>
            <a:r>
              <a:rPr lang="cs-CZ" sz="2400" b="1" dirty="0" smtClean="0"/>
              <a:t>Žárovka</a:t>
            </a:r>
            <a:endParaRPr lang="cs-CZ" sz="24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ln>
            <a:solidFill>
              <a:schemeClr val="tx2"/>
            </a:solidFill>
          </a:ln>
        </p:spPr>
        <p:txBody>
          <a:bodyPr>
            <a:normAutofit/>
          </a:bodyPr>
          <a:lstStyle/>
          <a:p>
            <a:endParaRPr lang="cs-CZ" sz="2000" b="1" dirty="0" smtClean="0"/>
          </a:p>
          <a:p>
            <a:r>
              <a:rPr lang="cs-CZ" sz="2000" b="1" dirty="0" smtClean="0">
                <a:solidFill>
                  <a:srgbClr val="FF0000"/>
                </a:solidFill>
              </a:rPr>
              <a:t>Žárovka</a:t>
            </a:r>
            <a:r>
              <a:rPr lang="cs-CZ" sz="2000" dirty="0" smtClean="0">
                <a:solidFill>
                  <a:srgbClr val="FF0000"/>
                </a:solidFill>
              </a:rPr>
              <a:t> </a:t>
            </a:r>
            <a:r>
              <a:rPr lang="cs-CZ" sz="2000" dirty="0" smtClean="0"/>
              <a:t>– </a:t>
            </a:r>
            <a:r>
              <a:rPr lang="cs-CZ" sz="2000" b="1" dirty="0" smtClean="0"/>
              <a:t>je vlastně také tepelný spotřebič.</a:t>
            </a:r>
          </a:p>
          <a:p>
            <a:pPr marL="0" indent="0">
              <a:buNone/>
            </a:pPr>
            <a:endParaRPr lang="cs-CZ" sz="2000" dirty="0" smtClean="0"/>
          </a:p>
          <a:p>
            <a:pPr marL="0" indent="0">
              <a:buNone/>
            </a:pPr>
            <a:r>
              <a:rPr lang="cs-CZ" sz="2000" b="1" dirty="0" smtClean="0"/>
              <a:t>Teplota vodiče je tak vysoká (až 2 500 °C), že rozžhavený kov září. </a:t>
            </a:r>
            <a:br>
              <a:rPr lang="cs-CZ" sz="2000" b="1" dirty="0" smtClean="0"/>
            </a:br>
            <a:r>
              <a:rPr lang="cs-CZ" sz="2000" b="1" dirty="0" smtClean="0"/>
              <a:t>Většina elektrické energie se však mění v teplo.</a:t>
            </a:r>
            <a:br>
              <a:rPr lang="cs-CZ" sz="2000" b="1" dirty="0" smtClean="0"/>
            </a:br>
            <a:r>
              <a:rPr lang="cs-CZ" sz="2000" b="1" dirty="0" smtClean="0"/>
              <a:t>Vlákna žárovek se vyrábějí z wolframu, </a:t>
            </a:r>
            <a:br>
              <a:rPr lang="cs-CZ" sz="2000" b="1" dirty="0" smtClean="0"/>
            </a:br>
            <a:r>
              <a:rPr lang="cs-CZ" sz="2000" b="1" dirty="0" smtClean="0"/>
              <a:t>který má teplotu tání 3 200 °C.</a:t>
            </a:r>
            <a:br>
              <a:rPr lang="cs-CZ" sz="2000" b="1" dirty="0" smtClean="0"/>
            </a:br>
            <a:endParaRPr lang="cs-CZ" sz="2000" b="1" dirty="0" smtClean="0"/>
          </a:p>
        </p:txBody>
      </p:sp>
      <p:pic>
        <p:nvPicPr>
          <p:cNvPr id="1031" name="Picture 7" descr="C:\Documents and Settings\Jaroslava\Local Settings\Temporary Internet Files\Content.IE5\RRJBFW5Z\MP900341989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004048" y="3401801"/>
            <a:ext cx="3657600" cy="2609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3516073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ln>
            <a:solidFill>
              <a:schemeClr val="accent1"/>
            </a:solidFill>
          </a:ln>
        </p:spPr>
        <p:txBody>
          <a:bodyPr>
            <a:normAutofit/>
          </a:bodyPr>
          <a:lstStyle/>
          <a:p>
            <a:r>
              <a:rPr lang="cs-CZ" sz="2400" b="1" dirty="0" smtClean="0"/>
              <a:t>Zářivka</a:t>
            </a:r>
            <a:endParaRPr lang="cs-CZ" sz="2400" b="1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ln>
            <a:solidFill>
              <a:schemeClr val="accent1"/>
            </a:solidFill>
          </a:ln>
        </p:spPr>
        <p:txBody>
          <a:bodyPr>
            <a:normAutofit/>
          </a:bodyPr>
          <a:lstStyle/>
          <a:p>
            <a:endParaRPr lang="cs-CZ" sz="2000" b="1" dirty="0" smtClean="0"/>
          </a:p>
          <a:p>
            <a:r>
              <a:rPr lang="cs-CZ" sz="2000" b="1" dirty="0" smtClean="0"/>
              <a:t>Zářivka</a:t>
            </a:r>
            <a:r>
              <a:rPr lang="cs-CZ" sz="2000" dirty="0" smtClean="0"/>
              <a:t> – je plněna zředěným plynem.</a:t>
            </a:r>
          </a:p>
          <a:p>
            <a:pPr marL="0" indent="0">
              <a:buNone/>
            </a:pPr>
            <a:endParaRPr lang="cs-CZ" sz="2000" b="1" dirty="0" smtClean="0"/>
          </a:p>
          <a:p>
            <a:pPr marL="0" indent="0">
              <a:buNone/>
            </a:pPr>
            <a:endParaRPr lang="cs-CZ" sz="2000" b="1" dirty="0"/>
          </a:p>
          <a:p>
            <a:pPr marL="0" indent="0">
              <a:buNone/>
            </a:pPr>
            <a:endParaRPr lang="cs-CZ" sz="2000" b="1" dirty="0" smtClean="0"/>
          </a:p>
          <a:p>
            <a:pPr marL="0" indent="0">
              <a:buNone/>
            </a:pPr>
            <a:endParaRPr lang="cs-CZ" sz="2000" b="1" dirty="0"/>
          </a:p>
          <a:p>
            <a:pPr marL="0" indent="0">
              <a:buNone/>
            </a:pPr>
            <a:endParaRPr lang="cs-CZ" sz="2000" b="1" dirty="0"/>
          </a:p>
        </p:txBody>
      </p:sp>
      <p:sp>
        <p:nvSpPr>
          <p:cNvPr id="6" name="Obdélník 5"/>
          <p:cNvSpPr/>
          <p:nvPr/>
        </p:nvSpPr>
        <p:spPr>
          <a:xfrm>
            <a:off x="539552" y="1988840"/>
            <a:ext cx="7920880" cy="3693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b="1" dirty="0" smtClean="0"/>
              <a:t>     </a:t>
            </a:r>
            <a:r>
              <a:rPr lang="cs-CZ" b="1" dirty="0" smtClean="0">
                <a:solidFill>
                  <a:srgbClr val="FF0000"/>
                </a:solidFill>
              </a:rPr>
              <a:t>                </a:t>
            </a:r>
            <a:r>
              <a:rPr lang="cs-CZ" b="1" dirty="0" smtClean="0"/>
              <a:t>                                                            </a:t>
            </a:r>
            <a:br>
              <a:rPr lang="cs-CZ" b="1" dirty="0" smtClean="0"/>
            </a:br>
            <a:r>
              <a:rPr lang="cs-CZ" b="1" dirty="0"/>
              <a:t/>
            </a:r>
            <a:br>
              <a:rPr lang="cs-CZ" b="1" dirty="0"/>
            </a:br>
            <a:r>
              <a:rPr lang="cs-CZ" b="1" dirty="0"/>
              <a:t>Elektrony z kovových elektrod jsou elektrickým polem urychlovány. </a:t>
            </a:r>
            <a:r>
              <a:rPr lang="cs-CZ" b="1" dirty="0" smtClean="0"/>
              <a:t/>
            </a:r>
            <a:br>
              <a:rPr lang="cs-CZ" b="1" dirty="0" smtClean="0"/>
            </a:br>
            <a:r>
              <a:rPr lang="cs-CZ" b="1" dirty="0"/>
              <a:t/>
            </a:r>
            <a:br>
              <a:rPr lang="cs-CZ" b="1" dirty="0"/>
            </a:br>
            <a:r>
              <a:rPr lang="cs-CZ" b="1" dirty="0"/>
              <a:t>Po srážkách s atomy plynů jim předávají energii. </a:t>
            </a:r>
            <a:r>
              <a:rPr lang="cs-CZ" b="1" dirty="0" smtClean="0"/>
              <a:t/>
            </a:r>
            <a:br>
              <a:rPr lang="cs-CZ" b="1" dirty="0" smtClean="0"/>
            </a:br>
            <a:r>
              <a:rPr lang="cs-CZ" b="1" dirty="0"/>
              <a:t/>
            </a:r>
            <a:br>
              <a:rPr lang="cs-CZ" b="1" dirty="0"/>
            </a:br>
            <a:r>
              <a:rPr lang="cs-CZ" b="1" dirty="0"/>
              <a:t>Když se atomy se zvýšenou energií vrací zpět do normálního stavu</a:t>
            </a:r>
            <a:r>
              <a:rPr lang="cs-CZ" b="1" dirty="0" smtClean="0"/>
              <a:t>,</a:t>
            </a:r>
            <a:br>
              <a:rPr lang="cs-CZ" b="1" dirty="0" smtClean="0"/>
            </a:br>
            <a:r>
              <a:rPr lang="cs-CZ" b="1" dirty="0" smtClean="0">
                <a:solidFill>
                  <a:srgbClr val="FF0000"/>
                </a:solidFill>
              </a:rPr>
              <a:t> </a:t>
            </a:r>
            <a:r>
              <a:rPr lang="cs-CZ" b="1" dirty="0">
                <a:solidFill>
                  <a:srgbClr val="FF0000"/>
                </a:solidFill>
              </a:rPr>
              <a:t>vydávají světlo. </a:t>
            </a:r>
            <a:r>
              <a:rPr lang="cs-CZ" b="1" dirty="0" smtClean="0">
                <a:solidFill>
                  <a:srgbClr val="FF0000"/>
                </a:solidFill>
              </a:rPr>
              <a:t/>
            </a:r>
            <a:br>
              <a:rPr lang="cs-CZ" b="1" dirty="0" smtClean="0">
                <a:solidFill>
                  <a:srgbClr val="FF0000"/>
                </a:solidFill>
              </a:rPr>
            </a:br>
            <a:r>
              <a:rPr lang="cs-CZ" b="1" dirty="0"/>
              <a:t/>
            </a:r>
            <a:br>
              <a:rPr lang="cs-CZ" b="1" dirty="0"/>
            </a:br>
            <a:r>
              <a:rPr lang="cs-CZ" b="1" dirty="0"/>
              <a:t>Zářivky mají mnohem menší spotřebu elektrické energie při stejném </a:t>
            </a:r>
            <a:r>
              <a:rPr lang="cs-CZ" b="1" dirty="0" smtClean="0"/>
              <a:t/>
            </a:r>
            <a:br>
              <a:rPr lang="cs-CZ" b="1" dirty="0" smtClean="0"/>
            </a:br>
            <a:r>
              <a:rPr lang="cs-CZ" b="1" dirty="0" smtClean="0"/>
              <a:t>vydaném </a:t>
            </a:r>
            <a:r>
              <a:rPr lang="cs-CZ" b="1" dirty="0"/>
              <a:t>světle, protože se v nich uvolňuje </a:t>
            </a:r>
            <a:r>
              <a:rPr lang="cs-CZ" b="1" dirty="0" smtClean="0"/>
              <a:t>méně </a:t>
            </a:r>
            <a:r>
              <a:rPr lang="cs-CZ" b="1" dirty="0"/>
              <a:t>tepla než v žárovkách.</a:t>
            </a:r>
          </a:p>
          <a:p>
            <a:r>
              <a:rPr lang="cs-CZ" b="1" dirty="0" smtClean="0"/>
              <a:t/>
            </a:r>
            <a:br>
              <a:rPr lang="cs-CZ" b="1" dirty="0" smtClean="0"/>
            </a:br>
            <a:r>
              <a:rPr lang="cs-CZ" b="1" dirty="0" smtClean="0"/>
              <a:t> </a:t>
            </a:r>
            <a:endParaRPr lang="cs-CZ" b="1" dirty="0"/>
          </a:p>
        </p:txBody>
      </p:sp>
      <p:pic>
        <p:nvPicPr>
          <p:cNvPr id="2050" name="Picture 2" descr="C:\Documents and Settings\Jaroslava\Local Settings\Temporary Internet Files\Content.IE5\JXUPXJTB\MC900437634[1]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516216" y="2298360"/>
            <a:ext cx="2627784" cy="36509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8496961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ln>
            <a:solidFill>
              <a:schemeClr val="accent1"/>
            </a:solidFill>
          </a:ln>
        </p:spPr>
        <p:txBody>
          <a:bodyPr>
            <a:normAutofit/>
          </a:bodyPr>
          <a:lstStyle/>
          <a:p>
            <a:r>
              <a:rPr lang="cs-CZ" sz="2400" b="1" dirty="0" smtClean="0"/>
              <a:t>Chladnička</a:t>
            </a:r>
            <a:endParaRPr lang="cs-CZ" sz="2400" b="1" dirty="0"/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>
          <a:ln>
            <a:solidFill>
              <a:schemeClr val="accent1"/>
            </a:solidFill>
          </a:ln>
        </p:spPr>
        <p:txBody>
          <a:bodyPr>
            <a:normAutofit/>
          </a:bodyPr>
          <a:lstStyle/>
          <a:p>
            <a:r>
              <a:rPr lang="cs-CZ" sz="2000" b="1" dirty="0" smtClean="0">
                <a:solidFill>
                  <a:srgbClr val="00B0F0"/>
                </a:solidFill>
              </a:rPr>
              <a:t>I chladnička je tepelný spotřebič.</a:t>
            </a:r>
            <a:endParaRPr lang="cs-CZ" sz="2000" b="1" dirty="0">
              <a:solidFill>
                <a:srgbClr val="00B0F0"/>
              </a:solidFill>
            </a:endParaRPr>
          </a:p>
          <a:p>
            <a:pPr marL="0" indent="0">
              <a:buNone/>
            </a:pPr>
            <a:r>
              <a:rPr lang="cs-CZ" sz="2000" b="1" dirty="0" smtClean="0"/>
              <a:t>Uzavřený okruh potrubí je naplněn plynem s nízkým bodem varu.</a:t>
            </a:r>
          </a:p>
          <a:p>
            <a:pPr marL="0" indent="0">
              <a:buNone/>
            </a:pPr>
            <a:r>
              <a:rPr lang="cs-CZ" sz="2000" b="1" dirty="0" smtClean="0"/>
              <a:t>Dříve to býval </a:t>
            </a:r>
            <a:r>
              <a:rPr lang="cs-CZ" sz="2000" b="1" dirty="0" smtClean="0">
                <a:solidFill>
                  <a:srgbClr val="FF0000"/>
                </a:solidFill>
              </a:rPr>
              <a:t>freon,</a:t>
            </a:r>
            <a:r>
              <a:rPr lang="cs-CZ" sz="2000" b="1" dirty="0" smtClean="0"/>
              <a:t> který při úniku z uzavřeného  okruhu byl </a:t>
            </a:r>
            <a:br>
              <a:rPr lang="cs-CZ" sz="2000" b="1" dirty="0" smtClean="0"/>
            </a:br>
            <a:r>
              <a:rPr lang="cs-CZ" sz="2000" b="1" dirty="0" smtClean="0">
                <a:solidFill>
                  <a:srgbClr val="FF0000"/>
                </a:solidFill>
              </a:rPr>
              <a:t>velmi nebezpečný pro životní prostředí. </a:t>
            </a:r>
          </a:p>
          <a:p>
            <a:pPr marL="0" indent="0">
              <a:buNone/>
            </a:pPr>
            <a:r>
              <a:rPr lang="cs-CZ" sz="2000" b="1" dirty="0" smtClean="0"/>
              <a:t>Zkapalněný plyn se odpařuje ve výparníku, který je uvnitř chladničky. </a:t>
            </a:r>
            <a:br>
              <a:rPr lang="cs-CZ" sz="2000" b="1" dirty="0" smtClean="0"/>
            </a:br>
            <a:r>
              <a:rPr lang="cs-CZ" sz="2000" b="1" dirty="0" smtClean="0">
                <a:solidFill>
                  <a:srgbClr val="0070C0"/>
                </a:solidFill>
              </a:rPr>
              <a:t>Tím odebírá předmětům v chladničce teplo, teplota se snižuje.</a:t>
            </a:r>
          </a:p>
          <a:p>
            <a:pPr marL="0" indent="0">
              <a:buNone/>
            </a:pPr>
            <a:r>
              <a:rPr lang="cs-CZ" sz="2000" b="1" dirty="0" smtClean="0">
                <a:solidFill>
                  <a:srgbClr val="FF0000"/>
                </a:solidFill>
              </a:rPr>
              <a:t>? Ochladíš v parném létě</a:t>
            </a:r>
            <a:r>
              <a:rPr lang="cs-CZ" sz="2000" b="1" dirty="0">
                <a:solidFill>
                  <a:srgbClr val="FF0000"/>
                </a:solidFill>
              </a:rPr>
              <a:t> místnost</a:t>
            </a:r>
            <a:r>
              <a:rPr lang="cs-CZ" sz="2000" b="1" dirty="0" smtClean="0">
                <a:solidFill>
                  <a:srgbClr val="FF0000"/>
                </a:solidFill>
              </a:rPr>
              <a:t>, když necháš ledničku otevřenou?</a:t>
            </a:r>
          </a:p>
          <a:p>
            <a:pPr marL="0" indent="0">
              <a:buNone/>
            </a:pPr>
            <a:endParaRPr lang="cs-CZ" sz="2000" b="1" dirty="0">
              <a:solidFill>
                <a:srgbClr val="FF0000"/>
              </a:solidFill>
            </a:endParaRPr>
          </a:p>
          <a:p>
            <a:pPr marL="0" indent="0">
              <a:buNone/>
            </a:pPr>
            <a:endParaRPr lang="cs-CZ" sz="2000" dirty="0" smtClean="0"/>
          </a:p>
          <a:p>
            <a:pPr marL="0" indent="0">
              <a:buNone/>
            </a:pPr>
            <a:r>
              <a:rPr lang="cs-CZ" sz="2000" dirty="0" smtClean="0"/>
              <a:t>Plyn je stlačován kompresorem, tím se zahřívá </a:t>
            </a:r>
            <a:br>
              <a:rPr lang="cs-CZ" sz="2000" dirty="0" smtClean="0"/>
            </a:br>
            <a:r>
              <a:rPr lang="cs-CZ" sz="2000" dirty="0" smtClean="0"/>
              <a:t>na vyšší teplotu, než má okolí chladničky. </a:t>
            </a:r>
            <a:endParaRPr lang="cs-CZ" sz="2000" dirty="0"/>
          </a:p>
        </p:txBody>
      </p:sp>
      <p:pic>
        <p:nvPicPr>
          <p:cNvPr id="3075" name="Picture 3" descr="C:\Documents and Settings\Jaroslava\Local Settings\Temporary Internet Files\Content.IE5\JXUPXJTB\MC900280368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660232" y="4077072"/>
            <a:ext cx="1973655" cy="22075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524062" y="5589240"/>
            <a:ext cx="572502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chemeClr val="accent6">
                    <a:lumMod val="50000"/>
                  </a:schemeClr>
                </a:solidFill>
              </a:rPr>
              <a:t>K čemu slouží soustava trubek na zadní straně chladničky?</a:t>
            </a:r>
            <a:endParaRPr lang="cs-CZ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539552" y="4653136"/>
            <a:ext cx="4912034" cy="79208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8600733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ln>
            <a:solidFill>
              <a:schemeClr val="accent1"/>
            </a:solidFill>
          </a:ln>
        </p:spPr>
        <p:txBody>
          <a:bodyPr>
            <a:normAutofit/>
          </a:bodyPr>
          <a:lstStyle/>
          <a:p>
            <a:r>
              <a:rPr lang="cs-CZ" sz="2400" b="1" dirty="0" smtClean="0"/>
              <a:t>Děje v chladničce v pokusech</a:t>
            </a:r>
            <a:endParaRPr lang="cs-CZ" sz="24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ln>
            <a:solidFill>
              <a:schemeClr val="accent1"/>
            </a:solidFill>
          </a:ln>
        </p:spPr>
        <p:txBody>
          <a:bodyPr>
            <a:normAutofit/>
          </a:bodyPr>
          <a:lstStyle/>
          <a:p>
            <a:endParaRPr lang="cs-CZ" sz="2000" b="1" dirty="0" smtClean="0"/>
          </a:p>
          <a:p>
            <a:r>
              <a:rPr lang="cs-CZ" sz="2000" b="1" dirty="0" smtClean="0">
                <a:solidFill>
                  <a:srgbClr val="FF0000"/>
                </a:solidFill>
              </a:rPr>
              <a:t>Namoč ruku do vody a nech ji schnout bez použití ručníku</a:t>
            </a:r>
            <a:r>
              <a:rPr lang="cs-CZ" sz="2000" dirty="0" smtClean="0">
                <a:solidFill>
                  <a:srgbClr val="FF0000"/>
                </a:solidFill>
              </a:rPr>
              <a:t>. </a:t>
            </a:r>
          </a:p>
          <a:p>
            <a:r>
              <a:rPr lang="cs-CZ" sz="2000" b="1" dirty="0" smtClean="0"/>
              <a:t>Ucítíš, jak se ruka ochlazuje. </a:t>
            </a:r>
          </a:p>
          <a:p>
            <a:r>
              <a:rPr lang="cs-CZ" sz="2000" b="1" dirty="0" smtClean="0"/>
              <a:t>Vypařující se voda odebírá ruce teplo, teplota se snižuje.</a:t>
            </a:r>
          </a:p>
          <a:p>
            <a:r>
              <a:rPr lang="cs-CZ" sz="2000" b="1" dirty="0" smtClean="0">
                <a:solidFill>
                  <a:srgbClr val="FF0000"/>
                </a:solidFill>
              </a:rPr>
              <a:t>Potři si část ruky lihem</a:t>
            </a:r>
            <a:r>
              <a:rPr lang="cs-CZ" sz="2000" b="1" dirty="0" smtClean="0"/>
              <a:t>. Pocit chladu bude ještě intenzivnější.</a:t>
            </a:r>
          </a:p>
          <a:p>
            <a:r>
              <a:rPr lang="cs-CZ" sz="2000" b="1" dirty="0" smtClean="0">
                <a:solidFill>
                  <a:schemeClr val="accent6">
                    <a:lumMod val="50000"/>
                  </a:schemeClr>
                </a:solidFill>
              </a:rPr>
              <a:t>Něco podobného se děje ve výparníku chladničky.</a:t>
            </a:r>
          </a:p>
          <a:p>
            <a:endParaRPr lang="cs-CZ" sz="2000" b="1" dirty="0" smtClean="0"/>
          </a:p>
          <a:p>
            <a:r>
              <a:rPr lang="cs-CZ" sz="2000" b="1" dirty="0" smtClean="0">
                <a:solidFill>
                  <a:srgbClr val="FF0000"/>
                </a:solidFill>
              </a:rPr>
              <a:t>Nafoukni duši z jízdního kola hustilkou.</a:t>
            </a:r>
          </a:p>
          <a:p>
            <a:r>
              <a:rPr lang="cs-CZ" sz="2000" b="1" dirty="0" smtClean="0"/>
              <a:t>Při nafukování míče nebo pneumatiky hustilkou sis možná něčeho všimnul.</a:t>
            </a:r>
          </a:p>
          <a:p>
            <a:r>
              <a:rPr lang="cs-CZ" sz="2000" b="1" dirty="0" smtClean="0"/>
              <a:t>Stlačovaný </a:t>
            </a:r>
            <a:r>
              <a:rPr lang="cs-CZ" sz="2000" b="1" dirty="0"/>
              <a:t>plyn se </a:t>
            </a:r>
            <a:r>
              <a:rPr lang="cs-CZ" sz="2000" b="1" dirty="0" smtClean="0"/>
              <a:t>zahřívá.</a:t>
            </a:r>
          </a:p>
          <a:p>
            <a:r>
              <a:rPr lang="cs-CZ" sz="2000" b="1" dirty="0" smtClean="0">
                <a:solidFill>
                  <a:schemeClr val="accent6">
                    <a:lumMod val="50000"/>
                  </a:schemeClr>
                </a:solidFill>
              </a:rPr>
              <a:t>K podobným dějům dochází v kompresoru v chladničce.</a:t>
            </a:r>
            <a:endParaRPr lang="cs-CZ" sz="2000" b="1" dirty="0">
              <a:solidFill>
                <a:schemeClr val="accent6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7008870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404664"/>
            <a:ext cx="8229600" cy="1143000"/>
          </a:xfrm>
          <a:ln>
            <a:solidFill>
              <a:schemeClr val="accent1"/>
            </a:solidFill>
          </a:ln>
        </p:spPr>
        <p:txBody>
          <a:bodyPr>
            <a:normAutofit/>
          </a:bodyPr>
          <a:lstStyle/>
          <a:p>
            <a:r>
              <a:rPr lang="cs-CZ" sz="2400" b="1" dirty="0" smtClean="0"/>
              <a:t>Pohybové elektrické spotřebiče</a:t>
            </a:r>
            <a:endParaRPr lang="cs-CZ" sz="24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ln>
            <a:solidFill>
              <a:schemeClr val="accent1"/>
            </a:solidFill>
          </a:ln>
        </p:spPr>
        <p:txBody>
          <a:bodyPr>
            <a:normAutofit lnSpcReduction="10000"/>
          </a:bodyPr>
          <a:lstStyle/>
          <a:p>
            <a:r>
              <a:rPr lang="cs-CZ" sz="2000" b="1" dirty="0" smtClean="0"/>
              <a:t>Základem těchto spotřebičů je </a:t>
            </a:r>
            <a:r>
              <a:rPr lang="cs-CZ" sz="2000" b="1" dirty="0" smtClean="0">
                <a:solidFill>
                  <a:srgbClr val="FF0000"/>
                </a:solidFill>
              </a:rPr>
              <a:t>elektromagnet</a:t>
            </a:r>
            <a:r>
              <a:rPr lang="cs-CZ" sz="2000" b="1" dirty="0" smtClean="0"/>
              <a:t> nebo </a:t>
            </a:r>
            <a:r>
              <a:rPr lang="cs-CZ" sz="2000" b="1" dirty="0" smtClean="0">
                <a:solidFill>
                  <a:srgbClr val="FF0000"/>
                </a:solidFill>
              </a:rPr>
              <a:t>elektromotor.</a:t>
            </a:r>
          </a:p>
          <a:p>
            <a:endParaRPr lang="cs-CZ" sz="2000" b="1" dirty="0" smtClean="0"/>
          </a:p>
          <a:p>
            <a:r>
              <a:rPr lang="cs-CZ" sz="2000" b="1" dirty="0" smtClean="0">
                <a:solidFill>
                  <a:srgbClr val="FF0000"/>
                </a:solidFill>
              </a:rPr>
              <a:t>Elektromagnet</a:t>
            </a:r>
            <a:r>
              <a:rPr lang="cs-CZ" sz="2000" b="1" dirty="0" smtClean="0"/>
              <a:t> najdeme ve starších elektrických zvoncích, elektrických stříkacích pistolích, v telefonním sluchátku a jinde.</a:t>
            </a:r>
          </a:p>
          <a:p>
            <a:r>
              <a:rPr lang="cs-CZ" sz="2000" b="1" dirty="0" smtClean="0"/>
              <a:t>Je také základní součástí relé, kterým se v automobilu připojuje </a:t>
            </a:r>
            <a:r>
              <a:rPr lang="cs-CZ" sz="2000" b="1" dirty="0" smtClean="0"/>
              <a:t>                            k </a:t>
            </a:r>
            <a:r>
              <a:rPr lang="cs-CZ" sz="2000" b="1" dirty="0" smtClean="0"/>
              <a:t>akumulátoru startér, světlomety i další spotřebiče.</a:t>
            </a:r>
          </a:p>
          <a:p>
            <a:endParaRPr lang="cs-CZ" sz="2000" b="1" dirty="0" smtClean="0"/>
          </a:p>
          <a:p>
            <a:r>
              <a:rPr lang="cs-CZ" sz="2000" b="1" dirty="0" smtClean="0">
                <a:solidFill>
                  <a:srgbClr val="FF0000"/>
                </a:solidFill>
              </a:rPr>
              <a:t>Elektromotor</a:t>
            </a:r>
            <a:r>
              <a:rPr lang="cs-CZ" sz="2000" b="1" dirty="0" smtClean="0"/>
              <a:t> – má vždy dvě části: </a:t>
            </a:r>
            <a:r>
              <a:rPr lang="cs-CZ" sz="2000" b="1" dirty="0" smtClean="0">
                <a:solidFill>
                  <a:srgbClr val="FF0000"/>
                </a:solidFill>
              </a:rPr>
              <a:t>stator a rotor</a:t>
            </a:r>
          </a:p>
          <a:p>
            <a:r>
              <a:rPr lang="cs-CZ" sz="2000" b="1" dirty="0" smtClean="0"/>
              <a:t>Stator je nehybná část elektromotoru. Jsou v něm cívky, které vytvářejí </a:t>
            </a:r>
            <a:r>
              <a:rPr lang="cs-CZ" sz="2000" b="1" dirty="0" smtClean="0"/>
              <a:t>           v </a:t>
            </a:r>
            <a:r>
              <a:rPr lang="cs-CZ" sz="2000" b="1" dirty="0" smtClean="0"/>
              <a:t>prostoru rotoru magnetické pole. Toto magnetické pole působí </a:t>
            </a:r>
            <a:r>
              <a:rPr lang="cs-CZ" sz="2000" b="1" dirty="0" smtClean="0"/>
              <a:t>                        na </a:t>
            </a:r>
            <a:r>
              <a:rPr lang="cs-CZ" sz="2000" b="1" dirty="0" smtClean="0"/>
              <a:t>otočnou část – rotor.</a:t>
            </a:r>
          </a:p>
          <a:p>
            <a:r>
              <a:rPr lang="cs-CZ" sz="2000" b="1" dirty="0" smtClean="0"/>
              <a:t>Rotorem může být trvalý magnet nebo elektromagnet.</a:t>
            </a:r>
          </a:p>
          <a:p>
            <a:endParaRPr lang="cs-CZ" sz="2000" b="1" dirty="0" smtClean="0">
              <a:solidFill>
                <a:srgbClr val="FF0000"/>
              </a:solidFill>
            </a:endParaRPr>
          </a:p>
          <a:p>
            <a:r>
              <a:rPr lang="cs-CZ" sz="2000" b="1" dirty="0" smtClean="0">
                <a:solidFill>
                  <a:srgbClr val="FF0000"/>
                </a:solidFill>
              </a:rPr>
              <a:t>Domyslíš, proč se rotor otáčí?</a:t>
            </a:r>
          </a:p>
          <a:p>
            <a:endParaRPr lang="cs-CZ" sz="2000" b="1" dirty="0" smtClean="0">
              <a:solidFill>
                <a:srgbClr val="FF0000"/>
              </a:solidFill>
            </a:endParaRPr>
          </a:p>
          <a:p>
            <a:endParaRPr lang="cs-CZ" sz="20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4783114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ln>
            <a:solidFill>
              <a:schemeClr val="accent1"/>
            </a:solidFill>
          </a:ln>
        </p:spPr>
        <p:txBody>
          <a:bodyPr>
            <a:normAutofit fontScale="85000" lnSpcReduction="20000"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Reproduktor </a:t>
            </a:r>
            <a:r>
              <a:rPr lang="cs-CZ" sz="2400" dirty="0" smtClean="0">
                <a:solidFill>
                  <a:srgbClr val="FF0000"/>
                </a:solidFill>
              </a:rPr>
              <a:t>–</a:t>
            </a:r>
            <a:r>
              <a:rPr lang="cs-CZ" sz="2400" dirty="0" smtClean="0"/>
              <a:t> </a:t>
            </a:r>
            <a:r>
              <a:rPr lang="cs-CZ" sz="2400" b="1" dirty="0" smtClean="0"/>
              <a:t>vzniká v něm zvuk tak, že se chvěje papírová membrána.</a:t>
            </a:r>
            <a:r>
              <a:rPr lang="cs-CZ" sz="2400" dirty="0" smtClean="0"/>
              <a:t> </a:t>
            </a:r>
            <a:br>
              <a:rPr lang="cs-CZ" sz="2400" dirty="0" smtClean="0"/>
            </a:br>
            <a:endParaRPr lang="cs-CZ" sz="2400" dirty="0" smtClean="0"/>
          </a:p>
          <a:p>
            <a:pPr marL="0" indent="0">
              <a:buNone/>
            </a:pPr>
            <a:r>
              <a:rPr lang="cs-CZ" sz="2400" b="1" dirty="0" smtClean="0"/>
              <a:t>Na ní je upevněna </a:t>
            </a:r>
            <a:r>
              <a:rPr lang="cs-CZ" sz="2400" b="1" dirty="0" err="1" smtClean="0"/>
              <a:t>cívečka</a:t>
            </a:r>
            <a:r>
              <a:rPr lang="cs-CZ" sz="2400" b="1" dirty="0" smtClean="0"/>
              <a:t>, která je volně navlečena </a:t>
            </a:r>
            <a:br>
              <a:rPr lang="cs-CZ" sz="2400" b="1" dirty="0" smtClean="0"/>
            </a:br>
            <a:r>
              <a:rPr lang="cs-CZ" sz="2400" b="1" dirty="0" smtClean="0"/>
              <a:t>na trvalý magnet. </a:t>
            </a:r>
            <a:br>
              <a:rPr lang="cs-CZ" sz="2400" b="1" dirty="0" smtClean="0"/>
            </a:br>
            <a:endParaRPr lang="cs-CZ" sz="2400" b="1" dirty="0" smtClean="0"/>
          </a:p>
          <a:p>
            <a:pPr marL="0" indent="0">
              <a:buNone/>
            </a:pPr>
            <a:r>
              <a:rPr lang="cs-CZ" sz="2400" b="1" dirty="0" smtClean="0"/>
              <a:t>Do </a:t>
            </a:r>
            <a:r>
              <a:rPr lang="cs-CZ" sz="2400" b="1" dirty="0" err="1" smtClean="0"/>
              <a:t>cívečky</a:t>
            </a:r>
            <a:r>
              <a:rPr lang="cs-CZ" sz="2400" b="1" dirty="0" smtClean="0"/>
              <a:t> je přiváděn proud, jehož směr se rychle střídá.</a:t>
            </a:r>
            <a:r>
              <a:rPr lang="cs-CZ" sz="2400" b="1" dirty="0"/>
              <a:t> </a:t>
            </a:r>
            <a:r>
              <a:rPr lang="cs-CZ" sz="2400" b="1" dirty="0" smtClean="0"/>
              <a:t/>
            </a:r>
            <a:br>
              <a:rPr lang="cs-CZ" sz="2400" b="1" dirty="0" smtClean="0"/>
            </a:br>
            <a:r>
              <a:rPr lang="cs-CZ" sz="2400" b="1" dirty="0" err="1" smtClean="0"/>
              <a:t>Cívečka</a:t>
            </a:r>
            <a:r>
              <a:rPr lang="cs-CZ" sz="2400" b="1" dirty="0" smtClean="0"/>
              <a:t> </a:t>
            </a:r>
            <a:r>
              <a:rPr lang="cs-CZ" sz="2400" b="1" dirty="0"/>
              <a:t>se proto přitahuje nebo odtahuje od magnetu. </a:t>
            </a:r>
            <a:br>
              <a:rPr lang="cs-CZ" sz="2400" b="1" dirty="0"/>
            </a:br>
            <a:endParaRPr lang="cs-CZ" sz="2400" b="1" dirty="0" smtClean="0"/>
          </a:p>
          <a:p>
            <a:pPr marL="0" indent="0">
              <a:buNone/>
            </a:pPr>
            <a:r>
              <a:rPr lang="cs-CZ" sz="2400" b="1" dirty="0" smtClean="0"/>
              <a:t>S </a:t>
            </a:r>
            <a:r>
              <a:rPr lang="cs-CZ" sz="2400" b="1" dirty="0"/>
              <a:t>ní se pohybuje i membrána – rozkmitá se. </a:t>
            </a:r>
            <a:r>
              <a:rPr lang="cs-CZ" sz="2400" b="1" dirty="0">
                <a:solidFill>
                  <a:srgbClr val="0070C0"/>
                </a:solidFill>
              </a:rPr>
              <a:t>Slyšíme zvuk.</a:t>
            </a:r>
          </a:p>
          <a:p>
            <a:endParaRPr lang="cs-CZ" sz="2400" b="1" dirty="0" smtClean="0"/>
          </a:p>
          <a:p>
            <a:r>
              <a:rPr lang="cs-CZ" sz="2400" b="1" dirty="0" smtClean="0">
                <a:solidFill>
                  <a:srgbClr val="FF0000"/>
                </a:solidFill>
              </a:rPr>
              <a:t>Televizní obrazovka </a:t>
            </a:r>
            <a:r>
              <a:rPr lang="cs-CZ" sz="2400" b="1" dirty="0" smtClean="0"/>
              <a:t>– jsou v ní cívky, které vytvářejí</a:t>
            </a:r>
            <a:r>
              <a:rPr lang="cs-CZ" sz="2400" b="1" dirty="0"/>
              <a:t/>
            </a:r>
            <a:br>
              <a:rPr lang="cs-CZ" sz="2400" b="1" dirty="0"/>
            </a:br>
            <a:r>
              <a:rPr lang="cs-CZ" sz="2400" b="1" dirty="0" smtClean="0"/>
              <a:t>magnetické pole. </a:t>
            </a:r>
          </a:p>
          <a:p>
            <a:pPr marL="0" indent="0">
              <a:buNone/>
            </a:pPr>
            <a:r>
              <a:rPr lang="cs-CZ" sz="2400" b="1" dirty="0" smtClean="0"/>
              <a:t>Pole působí na elektronový paprsek silou a „honí“ ho</a:t>
            </a:r>
            <a:br>
              <a:rPr lang="cs-CZ" sz="2400" b="1" dirty="0" smtClean="0"/>
            </a:br>
            <a:r>
              <a:rPr lang="cs-CZ" sz="2400" b="1" dirty="0" smtClean="0"/>
              <a:t>po celé obrazovce.</a:t>
            </a:r>
            <a:br>
              <a:rPr lang="cs-CZ" sz="2400" b="1" dirty="0" smtClean="0"/>
            </a:br>
            <a:r>
              <a:rPr lang="cs-CZ" sz="2400" b="1" dirty="0" smtClean="0"/>
              <a:t>Kam na ni dopadne, tam se rozsvítí jasný bod.</a:t>
            </a:r>
            <a:br>
              <a:rPr lang="cs-CZ" sz="2400" b="1" dirty="0" smtClean="0"/>
            </a:br>
            <a:r>
              <a:rPr lang="cs-CZ" sz="2000" b="1" dirty="0" smtClean="0"/>
              <a:t> </a:t>
            </a:r>
            <a:r>
              <a:rPr lang="cs-CZ" sz="1600" b="1" dirty="0" smtClean="0"/>
              <a:t>Množství dopadajících elektronů v paprsku je řízeno rádiovými vlnami, které přicházejí od televizního vysílače</a:t>
            </a:r>
            <a:r>
              <a:rPr lang="cs-CZ" sz="1600" dirty="0" smtClean="0"/>
              <a:t>.</a:t>
            </a:r>
          </a:p>
          <a:p>
            <a:endParaRPr lang="cs-CZ" sz="1600" b="1" dirty="0"/>
          </a:p>
          <a:p>
            <a:endParaRPr lang="cs-CZ" sz="1600" b="1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ln>
            <a:solidFill>
              <a:schemeClr val="accent1"/>
            </a:solidFill>
          </a:ln>
        </p:spPr>
        <p:txBody>
          <a:bodyPr>
            <a:normAutofit/>
          </a:bodyPr>
          <a:lstStyle/>
          <a:p>
            <a:r>
              <a:rPr lang="cs-CZ" sz="2400" b="1" dirty="0" smtClean="0"/>
              <a:t>Další elektrospotřebiče</a:t>
            </a:r>
            <a:endParaRPr lang="cs-CZ" sz="2400" b="1" dirty="0"/>
          </a:p>
        </p:txBody>
      </p:sp>
      <p:pic>
        <p:nvPicPr>
          <p:cNvPr id="1030" name="Picture 6" descr="C:\Documents and Settings\Jaroslava\Local Settings\Temporary Internet Files\Content.IE5\7NC6TJ4F\MC900285766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664275" y="1916832"/>
            <a:ext cx="1826057" cy="15115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C:\Documents and Settings\Jaroslava\Local Settings\Temporary Internet Files\Content.IE5\5X7Y7JLE\MC900013395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707984" y="3424281"/>
            <a:ext cx="1806854" cy="22750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0881581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ln>
            <a:solidFill>
              <a:schemeClr val="accent1"/>
            </a:solidFill>
          </a:ln>
        </p:spPr>
        <p:txBody>
          <a:bodyPr>
            <a:normAutofit/>
          </a:bodyPr>
          <a:lstStyle/>
          <a:p>
            <a:r>
              <a:rPr lang="cs-CZ" sz="2400" b="1" dirty="0" smtClean="0"/>
              <a:t>ÚKOL</a:t>
            </a:r>
            <a:endParaRPr lang="cs-CZ" sz="24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ln>
            <a:solidFill>
              <a:schemeClr val="accent1"/>
            </a:solidFill>
          </a:ln>
        </p:spPr>
        <p:txBody>
          <a:bodyPr>
            <a:normAutofit/>
          </a:bodyPr>
          <a:lstStyle/>
          <a:p>
            <a:endParaRPr lang="cs-CZ" sz="2000" b="1" dirty="0" smtClean="0">
              <a:solidFill>
                <a:srgbClr val="FF0000"/>
              </a:solidFill>
            </a:endParaRPr>
          </a:p>
          <a:p>
            <a:r>
              <a:rPr lang="cs-CZ" sz="2000" b="1" dirty="0" smtClean="0">
                <a:solidFill>
                  <a:srgbClr val="FF0000"/>
                </a:solidFill>
              </a:rPr>
              <a:t>Vyjmenuj alespoň 5 spotřebičů, ve kterých je elektromotor</a:t>
            </a:r>
            <a:endParaRPr lang="cs-CZ" sz="2000" b="1" dirty="0">
              <a:solidFill>
                <a:srgbClr val="FF0000"/>
              </a:solidFill>
            </a:endParaRPr>
          </a:p>
          <a:p>
            <a:endParaRPr lang="cs-CZ" sz="2000" b="1" dirty="0">
              <a:solidFill>
                <a:srgbClr val="FF0000"/>
              </a:solidFill>
            </a:endParaRPr>
          </a:p>
        </p:txBody>
      </p:sp>
      <p:pic>
        <p:nvPicPr>
          <p:cNvPr id="4098" name="Picture 2" descr="C:\Documents and Settings\Jaroslava\Local Settings\Temporary Internet Files\Content.IE5\RRJBFW5Z\MC900340162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372200" y="4843331"/>
            <a:ext cx="1849831" cy="9857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C:\Documents and Settings\Jaroslava\Local Settings\Temporary Internet Files\Content.IE5\JXUPXJTB\MC900320174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594800" y="4002997"/>
            <a:ext cx="1260043" cy="18260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C:\Documents and Settings\Jaroslava\Local Settings\Temporary Internet Files\Content.IE5\JXUPXJTB\MC900441284[1]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187624" y="2276872"/>
            <a:ext cx="2047136" cy="21445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101" name="Picture 5" descr="C:\Documents and Settings\Jaroslava\Local Settings\Temporary Internet Files\Content.IE5\JXUPXJTB\MC900252209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436096" y="2847885"/>
            <a:ext cx="1567282" cy="18269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103" name="Picture 7" descr="C:\Documents and Settings\Jaroslava\Local Settings\Temporary Internet Files\Content.IE5\JXUPXJTB\MC900355671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43608" y="4653136"/>
            <a:ext cx="1831543" cy="11759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Obdélník 3"/>
          <p:cNvSpPr/>
          <p:nvPr/>
        </p:nvSpPr>
        <p:spPr>
          <a:xfrm>
            <a:off x="1043608" y="4509120"/>
            <a:ext cx="1831543" cy="144016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Ovál 4"/>
          <p:cNvSpPr/>
          <p:nvPr/>
        </p:nvSpPr>
        <p:spPr>
          <a:xfrm>
            <a:off x="6372200" y="4834840"/>
            <a:ext cx="2016224" cy="1186448"/>
          </a:xfrm>
          <a:prstGeom prst="ellipse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bdélník 5"/>
          <p:cNvSpPr/>
          <p:nvPr/>
        </p:nvSpPr>
        <p:spPr>
          <a:xfrm>
            <a:off x="5202020" y="2636912"/>
            <a:ext cx="1806373" cy="2197928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Zaoblený obdélník 6"/>
          <p:cNvSpPr/>
          <p:nvPr/>
        </p:nvSpPr>
        <p:spPr>
          <a:xfrm>
            <a:off x="3594800" y="3793009"/>
            <a:ext cx="1409248" cy="2156271"/>
          </a:xfrm>
          <a:prstGeom prst="roundRec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vál 8"/>
          <p:cNvSpPr/>
          <p:nvPr/>
        </p:nvSpPr>
        <p:spPr>
          <a:xfrm>
            <a:off x="827584" y="2348880"/>
            <a:ext cx="2880320" cy="2144506"/>
          </a:xfrm>
          <a:prstGeom prst="ellips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7448558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ln>
            <a:solidFill>
              <a:schemeClr val="accent1"/>
            </a:solidFill>
          </a:ln>
        </p:spPr>
        <p:txBody>
          <a:bodyPr>
            <a:normAutofit/>
          </a:bodyPr>
          <a:lstStyle/>
          <a:p>
            <a:r>
              <a:rPr lang="cs-CZ" sz="2400" b="1" dirty="0" smtClean="0"/>
              <a:t>Použitá literatura</a:t>
            </a:r>
            <a:endParaRPr lang="cs-CZ" sz="24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ln>
            <a:solidFill>
              <a:schemeClr val="accent1"/>
            </a:solidFill>
          </a:ln>
        </p:spPr>
        <p:txBody>
          <a:bodyPr>
            <a:normAutofit/>
          </a:bodyPr>
          <a:lstStyle/>
          <a:p>
            <a:endParaRPr lang="cs-CZ" sz="2000" dirty="0" smtClean="0"/>
          </a:p>
          <a:p>
            <a:r>
              <a:rPr lang="cs-CZ" sz="2000" dirty="0" smtClean="0"/>
              <a:t>RAUNER, Karel – hlavní autor.</a:t>
            </a:r>
            <a:r>
              <a:rPr lang="cs-CZ" sz="2000" i="1" dirty="0" smtClean="0"/>
              <a:t> Fyzika 8, učebnice pro základní školy a víceletá gymnázia. </a:t>
            </a:r>
            <a:r>
              <a:rPr lang="cs-CZ" sz="2000" dirty="0" smtClean="0"/>
              <a:t>1. vydání. Plzeň: Nakladatelství Fraus, 2006. </a:t>
            </a:r>
            <a:br>
              <a:rPr lang="cs-CZ" sz="2000" dirty="0" smtClean="0"/>
            </a:br>
            <a:r>
              <a:rPr lang="cs-CZ" sz="2000" dirty="0" smtClean="0"/>
              <a:t>ISBN 80-7238-525-9</a:t>
            </a:r>
          </a:p>
          <a:p>
            <a:r>
              <a:rPr lang="cs-CZ" sz="2000" dirty="0" smtClean="0"/>
              <a:t>MACHÁČEK, Martin. </a:t>
            </a:r>
            <a:r>
              <a:rPr lang="cs-CZ" sz="2000" i="1" dirty="0" smtClean="0"/>
              <a:t>Fyzika 8 pro základní školy a víceletá gymnázia.</a:t>
            </a:r>
            <a:r>
              <a:rPr lang="cs-CZ" sz="2000" dirty="0" smtClean="0"/>
              <a:t> </a:t>
            </a:r>
            <a:br>
              <a:rPr lang="cs-CZ" sz="2000" dirty="0" smtClean="0"/>
            </a:br>
            <a:r>
              <a:rPr lang="cs-CZ" sz="2000" dirty="0" smtClean="0"/>
              <a:t>Dotisk 2. vydání. Praha</a:t>
            </a:r>
            <a:r>
              <a:rPr lang="cs-CZ" sz="2000" dirty="0"/>
              <a:t>:</a:t>
            </a:r>
            <a:r>
              <a:rPr lang="cs-CZ" sz="2000" dirty="0" smtClean="0"/>
              <a:t> Prometheus, 2001. ISBN 80-7196-220-1</a:t>
            </a:r>
          </a:p>
          <a:p>
            <a:r>
              <a:rPr lang="cs-CZ" sz="2000" dirty="0"/>
              <a:t>Použité obrázky: www.office.microsoft.com [online]. c2011 [cit. </a:t>
            </a:r>
            <a:r>
              <a:rPr lang="cs-CZ" sz="2000" dirty="0" smtClean="0"/>
              <a:t>2011-09-22]. </a:t>
            </a: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xmlns="" val="42546558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313</TotalTime>
  <Words>536</Words>
  <Application>Microsoft Office PowerPoint</Application>
  <PresentationFormat>Předvádění na obrazovce (4:3)</PresentationFormat>
  <Paragraphs>110</Paragraphs>
  <Slides>13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Motiv systému Office</vt:lpstr>
      <vt:lpstr>Snímek 1</vt:lpstr>
      <vt:lpstr>Jak pracují elektrické spotřebiče</vt:lpstr>
      <vt:lpstr>ÚKOL </vt:lpstr>
      <vt:lpstr>ŽEHLIČKA</vt:lpstr>
      <vt:lpstr>Mikrovlnná trouba</vt:lpstr>
      <vt:lpstr>Žárovka</vt:lpstr>
      <vt:lpstr>Zářivka</vt:lpstr>
      <vt:lpstr>Chladnička</vt:lpstr>
      <vt:lpstr>Děje v chladničce v pokusech</vt:lpstr>
      <vt:lpstr>Pohybové elektrické spotřebiče</vt:lpstr>
      <vt:lpstr>Další elektrospotřebiče</vt:lpstr>
      <vt:lpstr>ÚKOL</vt:lpstr>
      <vt:lpstr>Použitá literatura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Jaroslava Vondráčková</dc:creator>
  <cp:lastModifiedBy>Dum</cp:lastModifiedBy>
  <cp:revision>57</cp:revision>
  <dcterms:created xsi:type="dcterms:W3CDTF">2011-09-22T15:50:01Z</dcterms:created>
  <dcterms:modified xsi:type="dcterms:W3CDTF">2012-04-10T17:41:09Z</dcterms:modified>
</cp:coreProperties>
</file>