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1"/>
  </p:notesMasterIdLst>
  <p:sldIdLst>
    <p:sldId id="264" r:id="rId3"/>
    <p:sldId id="256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F55356-FDAF-4648-B135-7351AF2D6FE4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173F21-6CEB-49FB-8989-644381EF5E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66019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5B62C-3DD4-4853-8196-B7A490D40E4F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01E475-A45D-4526-82DC-569C9493069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5B62C-3DD4-4853-8196-B7A490D40E4F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1E475-A45D-4526-82DC-569C9493069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5B62C-3DD4-4853-8196-B7A490D40E4F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501E475-A45D-4526-82DC-569C9493069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5B62C-3DD4-4853-8196-B7A490D40E4F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1E475-A45D-4526-82DC-569C9493069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5B62C-3DD4-4853-8196-B7A490D40E4F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1E475-A45D-4526-82DC-569C9493069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5B62C-3DD4-4853-8196-B7A490D40E4F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1E475-A45D-4526-82DC-569C9493069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5B62C-3DD4-4853-8196-B7A490D40E4F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1E475-A45D-4526-82DC-569C9493069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5B62C-3DD4-4853-8196-B7A490D40E4F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1E475-A45D-4526-82DC-569C9493069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5B62C-3DD4-4853-8196-B7A490D40E4F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01E475-A45D-4526-82DC-569C9493069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5B62C-3DD4-4853-8196-B7A490D40E4F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1E475-A45D-4526-82DC-569C9493069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5B62C-3DD4-4853-8196-B7A490D40E4F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1E475-A45D-4526-82DC-569C9493069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4060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42170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113605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401982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55862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87178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336085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516571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5528000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23257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92324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08F5B62C-3DD4-4853-8196-B7A490D40E4F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B501E475-A45D-4526-82DC-569C9493069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66059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VY_32_INOVACE_13_10_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Moc soudní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7. ročník. K výkladu a procvičení učiva na téma moc soudní. Pochopí systém soudů v ČR, seznámí se s novými pojmy. Na procvičení vyluští křížovku.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45413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Moc soudní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Státní moc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453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756002"/>
          </a:xfrm>
        </p:spPr>
        <p:txBody>
          <a:bodyPr/>
          <a:lstStyle/>
          <a:p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MOC SOUDNÍ</a:t>
            </a:r>
            <a:endParaRPr lang="cs-CZ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196752"/>
            <a:ext cx="871296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= justice</a:t>
            </a:r>
          </a:p>
          <a:p>
            <a:endParaRPr lang="cs-CZ" sz="3200" dirty="0" smtClean="0"/>
          </a:p>
          <a:p>
            <a:r>
              <a:rPr lang="cs-CZ" sz="3200" dirty="0" smtClean="0">
                <a:sym typeface="Wingdings"/>
              </a:rPr>
              <a:t> </a:t>
            </a:r>
            <a:r>
              <a:rPr lang="cs-CZ" sz="3200" dirty="0" smtClean="0"/>
              <a:t>V ČR vykonávají nezávislé soudy</a:t>
            </a:r>
          </a:p>
          <a:p>
            <a:pPr marL="457200" indent="-457200">
              <a:buFont typeface="Wingdings" pitchFamily="2" charset="2"/>
              <a:buChar char="{"/>
            </a:pPr>
            <a:r>
              <a:rPr lang="cs-CZ" sz="3200" dirty="0" smtClean="0"/>
              <a:t>Soudy musí být nezávislé na zákonodárné a výkonné moci</a:t>
            </a:r>
          </a:p>
          <a:p>
            <a:pPr marL="457200" indent="-457200">
              <a:buFont typeface="Wingdings" pitchFamily="2" charset="2"/>
              <a:buChar char="{"/>
            </a:pPr>
            <a:r>
              <a:rPr lang="cs-CZ" sz="3200" dirty="0" smtClean="0"/>
              <a:t>Nezávislé jsou, aby byly spravedlivé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243740"/>
            <a:ext cx="2375545" cy="2375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4797152"/>
            <a:ext cx="56886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ym typeface="Wingdings"/>
              </a:rPr>
              <a:t> </a:t>
            </a:r>
            <a:r>
              <a:rPr lang="cs-CZ" sz="3200" dirty="0" smtClean="0"/>
              <a:t>Soudci </a:t>
            </a:r>
            <a:r>
              <a:rPr lang="cs-CZ" sz="3200" dirty="0"/>
              <a:t>nesmí mít žádné vztahy k účastníkům, věcem v soudním řízení – nezávislost</a:t>
            </a:r>
          </a:p>
        </p:txBody>
      </p:sp>
    </p:spTree>
    <p:extLst>
      <p:ext uri="{BB962C8B-B14F-4D97-AF65-F5344CB8AC3E}">
        <p14:creationId xmlns:p14="http://schemas.microsoft.com/office/powerpoint/2010/main" xmlns="" val="576642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900018"/>
          </a:xfrm>
        </p:spPr>
        <p:txBody>
          <a:bodyPr/>
          <a:lstStyle/>
          <a:p>
            <a:r>
              <a:rPr lang="cs-CZ" dirty="0" smtClean="0"/>
              <a:t>Systém soudů v čr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556792"/>
            <a:ext cx="849694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/>
              <a:t>Okresní </a:t>
            </a:r>
            <a:r>
              <a:rPr lang="cs-CZ" sz="3200" dirty="0" smtClean="0"/>
              <a:t> </a:t>
            </a:r>
            <a:r>
              <a:rPr lang="cs-CZ" sz="3200" dirty="0"/>
              <a:t>– v okresních městech </a:t>
            </a:r>
            <a:r>
              <a:rPr lang="cs-CZ" sz="3200" dirty="0" smtClean="0"/>
              <a:t>(CV)</a:t>
            </a:r>
            <a:endParaRPr lang="cs-CZ" sz="3200" dirty="0"/>
          </a:p>
          <a:p>
            <a:r>
              <a:rPr lang="cs-CZ" sz="3200" b="1" i="1" u="sng" dirty="0"/>
              <a:t>Krajský</a:t>
            </a:r>
            <a:r>
              <a:rPr lang="cs-CZ" sz="3200" dirty="0"/>
              <a:t> </a:t>
            </a:r>
            <a:r>
              <a:rPr lang="cs-CZ" sz="3200" dirty="0" smtClean="0"/>
              <a:t> </a:t>
            </a:r>
            <a:r>
              <a:rPr lang="cs-CZ" sz="3200" dirty="0"/>
              <a:t>– např. Ústí n. Labem, Plzeň, </a:t>
            </a:r>
            <a:r>
              <a:rPr lang="cs-CZ" sz="3200" b="1" i="1" u="sng" dirty="0" smtClean="0"/>
              <a:t>Vrchní</a:t>
            </a:r>
            <a:r>
              <a:rPr lang="cs-CZ" sz="3200" dirty="0" smtClean="0"/>
              <a:t>  </a:t>
            </a:r>
            <a:r>
              <a:rPr lang="cs-CZ" sz="3200" dirty="0"/>
              <a:t>- Praha, Olomouc</a:t>
            </a:r>
          </a:p>
          <a:p>
            <a:r>
              <a:rPr lang="cs-CZ" sz="3200" b="1" i="1" u="sng" dirty="0"/>
              <a:t>Nejvyšší soud </a:t>
            </a:r>
            <a:r>
              <a:rPr lang="cs-CZ" sz="3200" dirty="0" smtClean="0"/>
              <a:t>(1) </a:t>
            </a:r>
            <a:r>
              <a:rPr lang="cs-CZ" sz="3200" dirty="0"/>
              <a:t>– Brno</a:t>
            </a:r>
          </a:p>
          <a:p>
            <a:r>
              <a:rPr lang="cs-CZ" sz="3200" b="1" i="1" u="sng" dirty="0"/>
              <a:t>Ústavní soud </a:t>
            </a:r>
            <a:r>
              <a:rPr lang="cs-CZ" sz="3200" dirty="0"/>
              <a:t>– posuzuje to, zda zákony a smlouvy jsou v souladu s ústavou </a:t>
            </a:r>
            <a:r>
              <a:rPr lang="cs-CZ" sz="3200" dirty="0" smtClean="0"/>
              <a:t>ČR, sídlo </a:t>
            </a:r>
            <a:r>
              <a:rPr lang="cs-CZ" sz="3200" dirty="0"/>
              <a:t>v Brně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503145"/>
            <a:ext cx="2952328" cy="233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95026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972026"/>
          </a:xfrm>
        </p:spPr>
        <p:txBody>
          <a:bodyPr/>
          <a:lstStyle/>
          <a:p>
            <a:r>
              <a:rPr lang="cs-CZ" dirty="0" smtClean="0"/>
              <a:t>Pojmy: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146992"/>
            <a:ext cx="828092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/>
              <a:t>s</a:t>
            </a:r>
            <a:r>
              <a:rPr lang="cs-CZ" sz="3200" b="1" u="sng" dirty="0" smtClean="0"/>
              <a:t>oudce</a:t>
            </a:r>
            <a:r>
              <a:rPr lang="cs-CZ" sz="3200" dirty="0" smtClean="0"/>
              <a:t> </a:t>
            </a:r>
            <a:r>
              <a:rPr lang="cs-CZ" sz="3200" dirty="0"/>
              <a:t>– </a:t>
            </a:r>
            <a:r>
              <a:rPr lang="cs-CZ" sz="3200" dirty="0" err="1" smtClean="0"/>
              <a:t>soudce</a:t>
            </a:r>
            <a:r>
              <a:rPr lang="cs-CZ" sz="3200" dirty="0" smtClean="0"/>
              <a:t> </a:t>
            </a:r>
            <a:r>
              <a:rPr lang="cs-CZ" sz="3200" dirty="0" smtClean="0"/>
              <a:t>rozhoduje </a:t>
            </a:r>
            <a:r>
              <a:rPr lang="cs-CZ" sz="3200" dirty="0"/>
              <a:t>ve sporných záležitostech, zejména právních</a:t>
            </a:r>
            <a:endParaRPr lang="cs-CZ" sz="3200" dirty="0" smtClean="0"/>
          </a:p>
          <a:p>
            <a:r>
              <a:rPr lang="cs-CZ" sz="3200" b="1" u="sng" dirty="0"/>
              <a:t>t</a:t>
            </a:r>
            <a:r>
              <a:rPr lang="cs-CZ" sz="3200" b="1" u="sng" dirty="0" smtClean="0"/>
              <a:t>alár</a:t>
            </a:r>
            <a:r>
              <a:rPr lang="cs-CZ" sz="3200" dirty="0" smtClean="0"/>
              <a:t> </a:t>
            </a:r>
            <a:r>
              <a:rPr lang="cs-CZ" sz="3200" dirty="0"/>
              <a:t>– splývavé roucho sahající až ke </a:t>
            </a:r>
            <a:r>
              <a:rPr lang="cs-CZ" sz="3200" dirty="0" smtClean="0"/>
              <a:t>kotníkům, oblek soudců</a:t>
            </a:r>
          </a:p>
          <a:p>
            <a:r>
              <a:rPr lang="cs-CZ" sz="3200" b="1" u="sng" dirty="0" smtClean="0"/>
              <a:t>obhájce</a:t>
            </a:r>
            <a:r>
              <a:rPr lang="cs-CZ" sz="3200" dirty="0"/>
              <a:t> – právní zástupce osoby, proti které se vede trestní stíhán</a:t>
            </a:r>
            <a:endParaRPr lang="cs-CZ" sz="3200" dirty="0" smtClean="0"/>
          </a:p>
          <a:p>
            <a:r>
              <a:rPr lang="cs-CZ" sz="3200" b="1" u="sng" dirty="0"/>
              <a:t>ž</a:t>
            </a:r>
            <a:r>
              <a:rPr lang="cs-CZ" sz="3200" b="1" u="sng" dirty="0" smtClean="0"/>
              <a:t>alobce</a:t>
            </a:r>
            <a:r>
              <a:rPr lang="cs-CZ" sz="3200" dirty="0" smtClean="0"/>
              <a:t> – </a:t>
            </a:r>
            <a:r>
              <a:rPr lang="pl-PL" sz="3200" dirty="0"/>
              <a:t>ten, kdo podal k soudu </a:t>
            </a:r>
            <a:r>
              <a:rPr lang="pl-PL" sz="3200" dirty="0" smtClean="0"/>
              <a:t>žalobu</a:t>
            </a:r>
            <a:endParaRPr lang="cs-CZ" sz="3200" dirty="0" smtClean="0"/>
          </a:p>
          <a:p>
            <a:endParaRPr lang="cs-CZ" sz="3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725144"/>
            <a:ext cx="2843957" cy="20447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10064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828010"/>
          </a:xfrm>
        </p:spPr>
        <p:txBody>
          <a:bodyPr/>
          <a:lstStyle/>
          <a:p>
            <a:r>
              <a:rPr lang="cs-CZ" dirty="0" smtClean="0"/>
              <a:t>KŘÍŽOVKA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52536857"/>
              </p:ext>
            </p:extLst>
          </p:nvPr>
        </p:nvGraphicFramePr>
        <p:xfrm>
          <a:off x="9453" y="2274888"/>
          <a:ext cx="7272809" cy="4552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3641"/>
                <a:gridCol w="363641"/>
                <a:gridCol w="363641"/>
                <a:gridCol w="363641"/>
                <a:gridCol w="363641"/>
                <a:gridCol w="363641"/>
                <a:gridCol w="363641"/>
                <a:gridCol w="363641"/>
                <a:gridCol w="363641"/>
                <a:gridCol w="363641"/>
                <a:gridCol w="363641"/>
                <a:gridCol w="363641"/>
                <a:gridCol w="353806"/>
                <a:gridCol w="327604"/>
                <a:gridCol w="409513"/>
                <a:gridCol w="363641"/>
                <a:gridCol w="363641"/>
                <a:gridCol w="370183"/>
                <a:gridCol w="357099"/>
                <a:gridCol w="363630"/>
              </a:tblGrid>
              <a:tr h="5690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5690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5690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5690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5690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</a:tr>
              <a:tr h="5690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</a:tr>
              <a:tr h="5690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5690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51520" y="1124744"/>
            <a:ext cx="562365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2800" dirty="0" smtClean="0"/>
              <a:t>Právní zástupce obžalovaného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Moc soudní mají nezávislé …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58994" y="260648"/>
            <a:ext cx="21852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3) Vláda lidu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08104" y="798392"/>
            <a:ext cx="33858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4) Uděluje amnestie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84168" y="1772816"/>
            <a:ext cx="2723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5) Oděv soudců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00146" y="2564903"/>
            <a:ext cx="23042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6) Člen poslanecké sněmovny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24128" y="4365104"/>
            <a:ext cx="316983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7) Jedna z komor parlamentu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24855" y="5473005"/>
            <a:ext cx="257980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8) Moc zákonodárnou má…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738883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828010"/>
          </a:xfrm>
        </p:spPr>
        <p:txBody>
          <a:bodyPr/>
          <a:lstStyle/>
          <a:p>
            <a:r>
              <a:rPr lang="cs-CZ" dirty="0" smtClean="0"/>
              <a:t>KŘÍŽOVKA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35538870"/>
              </p:ext>
            </p:extLst>
          </p:nvPr>
        </p:nvGraphicFramePr>
        <p:xfrm>
          <a:off x="9453" y="2274888"/>
          <a:ext cx="7272809" cy="4552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3641"/>
                <a:gridCol w="363641"/>
                <a:gridCol w="363641"/>
                <a:gridCol w="363641"/>
                <a:gridCol w="363641"/>
                <a:gridCol w="363641"/>
                <a:gridCol w="363641"/>
                <a:gridCol w="363641"/>
                <a:gridCol w="363641"/>
                <a:gridCol w="363641"/>
                <a:gridCol w="363641"/>
                <a:gridCol w="363641"/>
                <a:gridCol w="353806"/>
                <a:gridCol w="327604"/>
                <a:gridCol w="409513"/>
                <a:gridCol w="363641"/>
                <a:gridCol w="363641"/>
                <a:gridCol w="370183"/>
                <a:gridCol w="357099"/>
                <a:gridCol w="363630"/>
              </a:tblGrid>
              <a:tr h="5690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5690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5690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5690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5690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</a:tr>
              <a:tr h="5690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</a:tr>
              <a:tr h="5690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569035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51520" y="1124744"/>
            <a:ext cx="562365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Tx/>
              <a:buAutoNum type="arabicParenR"/>
            </a:pPr>
            <a:r>
              <a:rPr lang="cs-CZ" sz="2800" dirty="0" smtClean="0">
                <a:solidFill>
                  <a:prstClr val="black"/>
                </a:solidFill>
              </a:rPr>
              <a:t>Právní zástupce obžalovaného</a:t>
            </a:r>
          </a:p>
          <a:p>
            <a:pPr marL="514350" indent="-514350">
              <a:buFontTx/>
              <a:buAutoNum type="arabicParenR"/>
            </a:pPr>
            <a:r>
              <a:rPr lang="cs-CZ" sz="2800" dirty="0" smtClean="0">
                <a:solidFill>
                  <a:prstClr val="black"/>
                </a:solidFill>
              </a:rPr>
              <a:t>Moc soudní mají nezávislé …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58994" y="260648"/>
            <a:ext cx="21852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3) Vláda lidu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08104" y="798392"/>
            <a:ext cx="33858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4) Uděluje amnestie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84168" y="1772816"/>
            <a:ext cx="2723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5) Oděv soudců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00146" y="2564903"/>
            <a:ext cx="23042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6) Člen poslanecké sněmovny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24128" y="4365104"/>
            <a:ext cx="316983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7) Jedna z komor parlamentu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24855" y="5473005"/>
            <a:ext cx="257980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8) Moc zákonodárnou má…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06011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61198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124744"/>
            <a:ext cx="842493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	Obrázky použity ze sady Office</a:t>
            </a:r>
          </a:p>
          <a:p>
            <a:pPr marL="514350" indent="-514350">
              <a:buAutoNum type="arabicParenR"/>
            </a:pPr>
            <a:endParaRPr lang="cs-CZ" sz="2000" dirty="0" smtClean="0"/>
          </a:p>
          <a:p>
            <a:r>
              <a:rPr lang="cs-CZ" sz="2000" dirty="0" smtClean="0"/>
              <a:t>	Není-li </a:t>
            </a:r>
            <a:r>
              <a:rPr lang="cs-CZ" sz="2000" dirty="0"/>
              <a:t>uvedeno jinak je materiál dílem autorky podle učebních osnov odpovídajících ŠVP vyučovaných podle učebnic:</a:t>
            </a:r>
          </a:p>
          <a:p>
            <a:r>
              <a:rPr lang="cs-CZ" sz="2000" dirty="0"/>
              <a:t>LUNEROVÁ, J., ŠTĚRBA, R., SVOBODOVÁ, M. </a:t>
            </a:r>
            <a:r>
              <a:rPr lang="cs-CZ" sz="2000" i="1" dirty="0"/>
              <a:t>Výchova k Občanství pro 7. ročník. </a:t>
            </a:r>
            <a:r>
              <a:rPr lang="cs-CZ" sz="2000" dirty="0"/>
              <a:t>1st </a:t>
            </a:r>
            <a:r>
              <a:rPr lang="cs-CZ" sz="2000" dirty="0" err="1"/>
              <a:t>ed</a:t>
            </a:r>
            <a:r>
              <a:rPr lang="cs-CZ" sz="2000" dirty="0"/>
              <a:t>. Brno: Nová škola, 2010. ISBN 978-80-7289-117-7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smtClean="0"/>
              <a:t>Citováno dne 3.12.2011</a:t>
            </a:r>
            <a:endParaRPr lang="cs-CZ" sz="2000" dirty="0"/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641762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82</TotalTime>
  <Words>324</Words>
  <Application>Microsoft Office PowerPoint</Application>
  <PresentationFormat>Předvádění na obrazovce (4:3)</PresentationFormat>
  <Paragraphs>104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Základní</vt:lpstr>
      <vt:lpstr>Motiv systému Office</vt:lpstr>
      <vt:lpstr>Název školy: ZŠ Klášterec nad Ohří, Krátká 676 Autor: Mgr. Veronika Kubincová Název materiálu: VY_32_INOVACE_13_10_ Moc soudní Číslo projektu: CZ.1.07/1.4.00/21.1115  </vt:lpstr>
      <vt:lpstr>Moc soudní</vt:lpstr>
      <vt:lpstr>MOC SOUDNÍ</vt:lpstr>
      <vt:lpstr>Systém soudů v čr</vt:lpstr>
      <vt:lpstr>Pojmy:</vt:lpstr>
      <vt:lpstr>KŘÍŽOVKA</vt:lpstr>
      <vt:lpstr>KŘÍŽOVKA</vt:lpstr>
      <vt:lpstr>Citace: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U1</cp:lastModifiedBy>
  <cp:revision>17</cp:revision>
  <dcterms:created xsi:type="dcterms:W3CDTF">2011-12-03T20:03:50Z</dcterms:created>
  <dcterms:modified xsi:type="dcterms:W3CDTF">2012-02-29T17:05:44Z</dcterms:modified>
</cp:coreProperties>
</file>