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9E6D9-27FC-4799-BBD3-DFB59C2C17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F729D-F20F-4FD5-9AEF-930D8669A2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00026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9E6D9-27FC-4799-BBD3-DFB59C2C17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F729D-F20F-4FD5-9AEF-930D8669A2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513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9E6D9-27FC-4799-BBD3-DFB59C2C17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F729D-F20F-4FD5-9AEF-930D8669A2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20640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9E6D9-27FC-4799-BBD3-DFB59C2C17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F729D-F20F-4FD5-9AEF-930D8669A2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1395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9E6D9-27FC-4799-BBD3-DFB59C2C17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F729D-F20F-4FD5-9AEF-930D8669A2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5459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9E6D9-27FC-4799-BBD3-DFB59C2C17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F729D-F20F-4FD5-9AEF-930D8669A2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08649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9E6D9-27FC-4799-BBD3-DFB59C2C17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F729D-F20F-4FD5-9AEF-930D8669A2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57092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9E6D9-27FC-4799-BBD3-DFB59C2C17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F729D-F20F-4FD5-9AEF-930D8669A2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5485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9E6D9-27FC-4799-BBD3-DFB59C2C17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F729D-F20F-4FD5-9AEF-930D8669A2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09572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9E6D9-27FC-4799-BBD3-DFB59C2C17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F729D-F20F-4FD5-9AEF-930D8669A2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75867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9E6D9-27FC-4799-BBD3-DFB59C2C17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F729D-F20F-4FD5-9AEF-930D8669A2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02091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09E6D9-27FC-4799-BBD3-DFB59C2C17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AF729D-F20F-4FD5-9AEF-930D8669A2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97726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1644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08744" y="4502576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VY_32_INOVACE_05-40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059832" y="764704"/>
            <a:ext cx="27396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Elektřina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54281770"/>
              </p:ext>
            </p:extLst>
          </p:nvPr>
        </p:nvGraphicFramePr>
        <p:xfrm>
          <a:off x="1404946" y="1988840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VIII.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Elektřina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Energie - souhrn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6.10.2011</a:t>
                      </a:r>
                      <a:r>
                        <a:rPr lang="cs-CZ" sz="1400" kern="50">
                          <a:effectLst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Uvádí různé druhy energie a jejich základní vlastnosti</a:t>
                      </a:r>
                      <a:endParaRPr lang="cs-CZ" sz="14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826981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ln>
            <a:solidFill>
              <a:schemeClr val="accent5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Energie</a:t>
            </a:r>
            <a:endParaRPr lang="cs-CZ" sz="3200" b="1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1597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>
            <a:solidFill>
              <a:schemeClr val="accent5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Co udržuje svět v chodu</a:t>
            </a:r>
            <a:endParaRPr lang="cs-CZ" sz="24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ln>
            <a:solidFill>
              <a:schemeClr val="accent5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Energii si můžeme představit jako </a:t>
            </a:r>
            <a:r>
              <a:rPr lang="cs-CZ" sz="2000" b="1" dirty="0" smtClean="0">
                <a:solidFill>
                  <a:srgbClr val="FF0000"/>
                </a:solidFill>
              </a:rPr>
              <a:t>„uloženou“ práci.</a:t>
            </a:r>
          </a:p>
          <a:p>
            <a:endParaRPr lang="cs-CZ" sz="2000" b="1" dirty="0" smtClean="0"/>
          </a:p>
          <a:p>
            <a:r>
              <a:rPr lang="cs-CZ" sz="2000" b="1" i="1" dirty="0" smtClean="0"/>
              <a:t>Když nějaké zařízení koná práci, spotřebovává nějaký druh energie.</a:t>
            </a:r>
            <a:br>
              <a:rPr lang="cs-CZ" sz="2000" b="1" i="1" dirty="0" smtClean="0"/>
            </a:br>
            <a:r>
              <a:rPr lang="cs-CZ" sz="2000" b="1" i="1" dirty="0" smtClean="0"/>
              <a:t>Přitom ho přeměňuje na jiný druh.</a:t>
            </a:r>
          </a:p>
          <a:p>
            <a:endParaRPr lang="cs-CZ" sz="2000" dirty="0" smtClean="0"/>
          </a:p>
          <a:p>
            <a:r>
              <a:rPr lang="cs-CZ" sz="2000" b="1" dirty="0" smtClean="0"/>
              <a:t>Víme, že platí </a:t>
            </a:r>
            <a:r>
              <a:rPr lang="cs-CZ" sz="2000" b="1" dirty="0" smtClean="0">
                <a:solidFill>
                  <a:srgbClr val="FF0000"/>
                </a:solidFill>
              </a:rPr>
              <a:t>zákon zachování energie</a:t>
            </a:r>
            <a:r>
              <a:rPr lang="cs-CZ" sz="2000" b="1" dirty="0" smtClean="0"/>
              <a:t>: při přeměnách se energie neztrácí, na světě je jí stále stejné množství.</a:t>
            </a:r>
          </a:p>
          <a:p>
            <a:endParaRPr lang="cs-CZ" sz="2000" b="1" i="1" dirty="0" smtClean="0">
              <a:solidFill>
                <a:srgbClr val="FF0000"/>
              </a:solidFill>
            </a:endParaRPr>
          </a:p>
          <a:p>
            <a:r>
              <a:rPr lang="cs-CZ" sz="2000" b="1" i="1" dirty="0" smtClean="0">
                <a:solidFill>
                  <a:srgbClr val="FF0000"/>
                </a:solidFill>
              </a:rPr>
              <a:t>Jak je tedy možné, že energii „spotřebujeme“?</a:t>
            </a:r>
          </a:p>
          <a:p>
            <a:r>
              <a:rPr lang="cs-CZ" sz="2000" b="1" dirty="0" smtClean="0"/>
              <a:t>Ne každá energie je pro nás užitečná – například „rozptýlená“ tepelná energie. 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3524630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5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Pohybová a polohová energie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5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Těleso, které se </a:t>
            </a:r>
            <a:r>
              <a:rPr lang="cs-CZ" sz="2000" b="1" dirty="0" smtClean="0"/>
              <a:t>pohybuje, </a:t>
            </a:r>
            <a:r>
              <a:rPr lang="cs-CZ" sz="2000" b="1" dirty="0" smtClean="0"/>
              <a:t>má energii. Když na něco narazí, může to „postrčit“ nebo vykonat nějakou jinou práci. </a:t>
            </a:r>
            <a:br>
              <a:rPr lang="cs-CZ" sz="2000" b="1" dirty="0" smtClean="0"/>
            </a:br>
            <a:r>
              <a:rPr lang="cs-CZ" sz="2000" b="1" dirty="0" smtClean="0">
                <a:solidFill>
                  <a:srgbClr val="FF0000"/>
                </a:solidFill>
              </a:rPr>
              <a:t>Pohybující se těleso má pohybovou energii.</a:t>
            </a:r>
          </a:p>
          <a:p>
            <a:endParaRPr lang="cs-CZ" sz="2000" b="1" dirty="0"/>
          </a:p>
          <a:p>
            <a:r>
              <a:rPr lang="cs-CZ" sz="2000" b="1" dirty="0" smtClean="0"/>
              <a:t>Energii má také těleso, které je ve výšce. Když sestupuje dolů, může konat práci. </a:t>
            </a:r>
            <a:br>
              <a:rPr lang="cs-CZ" sz="2000" b="1" dirty="0" smtClean="0"/>
            </a:br>
            <a:r>
              <a:rPr lang="cs-CZ" sz="2000" b="1" dirty="0" smtClean="0">
                <a:solidFill>
                  <a:srgbClr val="FF0000"/>
                </a:solidFill>
              </a:rPr>
              <a:t>Těleso, které je ve výšce, má polohovou energii. </a:t>
            </a:r>
            <a:br>
              <a:rPr lang="cs-CZ" sz="2000" b="1" dirty="0" smtClean="0">
                <a:solidFill>
                  <a:srgbClr val="FF0000"/>
                </a:solidFill>
              </a:rPr>
            </a:br>
            <a:r>
              <a:rPr lang="cs-CZ" sz="2000" b="1" dirty="0" smtClean="0"/>
              <a:t>Má ji proto, že ho přitahuje Země.</a:t>
            </a:r>
          </a:p>
          <a:p>
            <a:endParaRPr lang="cs-CZ" sz="2000" dirty="0" smtClean="0"/>
          </a:p>
          <a:p>
            <a:r>
              <a:rPr lang="cs-CZ" sz="2000" b="1" dirty="0" smtClean="0"/>
              <a:t>I jiná tělesa mají </a:t>
            </a:r>
            <a:r>
              <a:rPr lang="cs-CZ" sz="2000" b="1" dirty="0" smtClean="0">
                <a:solidFill>
                  <a:srgbClr val="FF0000"/>
                </a:solidFill>
              </a:rPr>
              <a:t>polohovou energii</a:t>
            </a:r>
            <a:r>
              <a:rPr lang="cs-CZ" sz="2000" b="1" dirty="0" smtClean="0"/>
              <a:t>, když </a:t>
            </a:r>
            <a:r>
              <a:rPr lang="cs-CZ" sz="2000" b="1" dirty="0" smtClean="0">
                <a:solidFill>
                  <a:srgbClr val="FF0000"/>
                </a:solidFill>
              </a:rPr>
              <a:t>se navzájem přitahují nebo odpuzují.</a:t>
            </a:r>
            <a:r>
              <a:rPr lang="cs-CZ" sz="2000" b="1" dirty="0" smtClean="0"/>
              <a:t> </a:t>
            </a:r>
            <a:r>
              <a:rPr lang="cs-CZ" sz="2000" b="1" i="1" dirty="0" smtClean="0"/>
              <a:t>Například dva magnety, dvě elektricky nabité částice.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1866245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5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Vnitřní energie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5">
                <a:lumMod val="75000"/>
              </a:schemeClr>
            </a:solidFill>
          </a:ln>
        </p:spPr>
        <p:txBody>
          <a:bodyPr>
            <a:normAutofit lnSpcReduction="10000"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Je to energie, která je „ukryta uvnitř“ látek.</a:t>
            </a:r>
          </a:p>
          <a:p>
            <a:endParaRPr lang="cs-CZ" sz="2000" dirty="0" smtClean="0"/>
          </a:p>
          <a:p>
            <a:r>
              <a:rPr lang="cs-CZ" sz="2000" b="1" dirty="0" smtClean="0"/>
              <a:t>Její součástí je 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tepelná energie, </a:t>
            </a:r>
            <a:r>
              <a:rPr lang="cs-CZ" sz="2000" b="1" dirty="0" smtClean="0"/>
              <a:t>která je polohovou a pohybovou energií </a:t>
            </a:r>
            <a:r>
              <a:rPr lang="cs-CZ" sz="2000" b="1" dirty="0" smtClean="0">
                <a:solidFill>
                  <a:srgbClr val="FF0000"/>
                </a:solidFill>
              </a:rPr>
              <a:t>atomů a molekul. 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b="1" dirty="0" smtClean="0"/>
              <a:t>(</a:t>
            </a:r>
            <a:r>
              <a:rPr lang="cs-CZ" sz="2000" b="1" i="1" dirty="0" smtClean="0"/>
              <a:t>Molekuly horké páry roztočí turbínu.)</a:t>
            </a:r>
          </a:p>
          <a:p>
            <a:r>
              <a:rPr lang="cs-CZ" sz="2000" b="1" dirty="0" smtClean="0"/>
              <a:t>Dalším druhem vnitřní energie je 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chemická energie. </a:t>
            </a:r>
            <a:r>
              <a:rPr lang="cs-CZ" sz="2000" b="1" dirty="0" smtClean="0"/>
              <a:t>Je to polohová </a:t>
            </a:r>
            <a:br>
              <a:rPr lang="cs-CZ" sz="2000" b="1" dirty="0" smtClean="0"/>
            </a:br>
            <a:r>
              <a:rPr lang="cs-CZ" sz="2000" b="1" dirty="0" smtClean="0"/>
              <a:t>a pohybová energie </a:t>
            </a:r>
            <a:r>
              <a:rPr lang="cs-CZ" sz="2000" b="1" dirty="0" smtClean="0">
                <a:solidFill>
                  <a:srgbClr val="FF0000"/>
                </a:solidFill>
              </a:rPr>
              <a:t>elektronů</a:t>
            </a:r>
            <a:r>
              <a:rPr lang="cs-CZ" sz="2000" b="1" dirty="0" smtClean="0"/>
              <a:t> v atomech a molekulách. </a:t>
            </a:r>
            <a:br>
              <a:rPr lang="cs-CZ" sz="2000" b="1" dirty="0" smtClean="0"/>
            </a:br>
            <a:r>
              <a:rPr lang="cs-CZ" sz="2000" b="1" dirty="0" smtClean="0"/>
              <a:t>(</a:t>
            </a:r>
            <a:r>
              <a:rPr lang="cs-CZ" sz="2000" b="1" i="1" dirty="0" smtClean="0"/>
              <a:t>Když se atomy uhlíku spojí s atomy kyslíku, utvoří molekulu oxidu uhličitého, která se rychle otáčí a kmitá – má tepelnou energii.)</a:t>
            </a:r>
          </a:p>
          <a:p>
            <a:r>
              <a:rPr lang="cs-CZ" sz="2000" b="1" dirty="0" smtClean="0"/>
              <a:t>K vnitřní energii patří i 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jaderná energie,</a:t>
            </a:r>
            <a:r>
              <a:rPr lang="cs-CZ" sz="2000" b="1" dirty="0" smtClean="0"/>
              <a:t> která je polohovou </a:t>
            </a:r>
            <a:br>
              <a:rPr lang="cs-CZ" sz="2000" b="1" dirty="0" smtClean="0"/>
            </a:br>
            <a:r>
              <a:rPr lang="cs-CZ" sz="2000" b="1" dirty="0" smtClean="0"/>
              <a:t>a pohybovou energií </a:t>
            </a:r>
            <a:r>
              <a:rPr lang="cs-CZ" sz="2000" b="1" dirty="0" smtClean="0">
                <a:solidFill>
                  <a:srgbClr val="FF0000"/>
                </a:solidFill>
              </a:rPr>
              <a:t>částic v atomovém jádře. </a:t>
            </a:r>
            <a:br>
              <a:rPr lang="cs-CZ" sz="2000" b="1" dirty="0" smtClean="0">
                <a:solidFill>
                  <a:srgbClr val="FF0000"/>
                </a:solidFill>
              </a:rPr>
            </a:br>
            <a:r>
              <a:rPr lang="cs-CZ" sz="2000" b="1" dirty="0" smtClean="0"/>
              <a:t>(</a:t>
            </a:r>
            <a:r>
              <a:rPr lang="cs-CZ" sz="2000" b="1" i="1" dirty="0" smtClean="0"/>
              <a:t>Když se rozštěpí jádro uranu, obě části se rozletí velkou rychlostí, rozhýbou všechny částice </a:t>
            </a:r>
            <a:r>
              <a:rPr lang="cs-CZ" sz="2000" b="1" i="1" dirty="0" smtClean="0"/>
              <a:t>okolo, </a:t>
            </a:r>
            <a:r>
              <a:rPr lang="cs-CZ" sz="2000" b="1" i="1" dirty="0" smtClean="0"/>
              <a:t>a tím se látka v reaktoru zahřeje </a:t>
            </a:r>
            <a:br>
              <a:rPr lang="cs-CZ" sz="2000" b="1" i="1" dirty="0" smtClean="0"/>
            </a:br>
            <a:r>
              <a:rPr lang="cs-CZ" sz="2000" b="1" i="1" dirty="0" smtClean="0"/>
              <a:t>na vysokou teplotu.)</a:t>
            </a:r>
            <a:endParaRPr lang="cs-CZ" sz="2000" b="1" i="1" dirty="0"/>
          </a:p>
        </p:txBody>
      </p:sp>
    </p:spTree>
    <p:extLst>
      <p:ext uri="{BB962C8B-B14F-4D97-AF65-F5344CB8AC3E}">
        <p14:creationId xmlns:p14="http://schemas.microsoft.com/office/powerpoint/2010/main" xmlns="" val="2177146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5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Elektrická energie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5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Je to polohová energie elektronů v elektrickém poli</a:t>
            </a:r>
            <a:r>
              <a:rPr lang="cs-CZ" sz="2000" dirty="0" smtClean="0">
                <a:solidFill>
                  <a:srgbClr val="FF0000"/>
                </a:solidFill>
              </a:rPr>
              <a:t>.</a:t>
            </a:r>
          </a:p>
          <a:p>
            <a:endParaRPr lang="cs-CZ" sz="2000" dirty="0" smtClean="0"/>
          </a:p>
          <a:p>
            <a:r>
              <a:rPr lang="cs-CZ" sz="2000" b="1" dirty="0" smtClean="0"/>
              <a:t>Mezi póly baterie je elektrické pole. </a:t>
            </a:r>
            <a:br>
              <a:rPr lang="cs-CZ" sz="2000" b="1" dirty="0" smtClean="0"/>
            </a:br>
            <a:endParaRPr lang="cs-CZ" sz="2000" b="1" dirty="0" smtClean="0"/>
          </a:p>
          <a:p>
            <a:r>
              <a:rPr lang="cs-CZ" sz="2000" b="1" dirty="0" smtClean="0"/>
              <a:t>To může konat práci: když oba póly spojíme vodičem, elektrické pole</a:t>
            </a:r>
            <a:br>
              <a:rPr lang="cs-CZ" sz="2000" b="1" dirty="0" smtClean="0"/>
            </a:br>
            <a:r>
              <a:rPr lang="cs-CZ" sz="2000" b="1" dirty="0" smtClean="0"/>
              <a:t> v něm „rozhýbe“ volné elektrony.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4006362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5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Zářivá energie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5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Když záření dopadne na nějakou látku, může ji zahřát – rozhýbe její molekuly. 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I záření může konat práci.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Většina energie, kterou dnes využíváme, pochází z energie slunečního záření – ze </a:t>
            </a:r>
            <a:r>
              <a:rPr lang="cs-CZ" sz="2000" b="1" dirty="0" smtClean="0">
                <a:solidFill>
                  <a:srgbClr val="FF0000"/>
                </a:solidFill>
              </a:rPr>
              <a:t>sluneční energie.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Energie uložená v </a:t>
            </a:r>
            <a:r>
              <a:rPr lang="cs-CZ" sz="2000" b="1" dirty="0" smtClean="0">
                <a:solidFill>
                  <a:srgbClr val="FF0000"/>
                </a:solidFill>
              </a:rPr>
              <a:t>rostlinách, v uhlí, ropě, zemním plynu, větru a vodě </a:t>
            </a:r>
            <a:r>
              <a:rPr lang="cs-CZ" sz="2000" b="1" dirty="0" smtClean="0"/>
              <a:t>pochází </a:t>
            </a:r>
            <a:r>
              <a:rPr lang="cs-CZ" sz="2000" b="1" dirty="0" smtClean="0">
                <a:solidFill>
                  <a:srgbClr val="FF0000"/>
                </a:solidFill>
              </a:rPr>
              <a:t>ze Slunce, </a:t>
            </a:r>
            <a:r>
              <a:rPr lang="cs-CZ" sz="2000" b="1" dirty="0" smtClean="0"/>
              <a:t>tedy ze slunečního záření.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773968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5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Energie větru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5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Jak vzniká vítr? </a:t>
            </a:r>
          </a:p>
          <a:p>
            <a:r>
              <a:rPr lang="cs-CZ" sz="2000" b="1" i="1" dirty="0" smtClean="0"/>
              <a:t>Slunce zahřívá různá místa na Zemi různě. Nad teplejšími místy vzduch stoupá, nad chladnějšími klesá.</a:t>
            </a:r>
          </a:p>
          <a:p>
            <a:endParaRPr lang="cs-CZ" sz="2000" b="1" i="1" dirty="0" smtClean="0"/>
          </a:p>
          <a:p>
            <a:r>
              <a:rPr lang="cs-CZ" sz="2000" b="1" dirty="0" smtClean="0"/>
              <a:t>Energii větru využívali lidé </a:t>
            </a:r>
            <a:r>
              <a:rPr lang="cs-CZ" sz="2000" b="1" dirty="0" smtClean="0">
                <a:solidFill>
                  <a:srgbClr val="FF0000"/>
                </a:solidFill>
              </a:rPr>
              <a:t>k plavbě po mořích </a:t>
            </a:r>
            <a:r>
              <a:rPr lang="cs-CZ" sz="2000" b="1" dirty="0" smtClean="0"/>
              <a:t>– poháněl plachetnice.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Roztáčel lopatky </a:t>
            </a:r>
            <a:r>
              <a:rPr lang="cs-CZ" sz="2000" b="1" dirty="0" smtClean="0">
                <a:solidFill>
                  <a:srgbClr val="FF0000"/>
                </a:solidFill>
              </a:rPr>
              <a:t>větrných mlýnů </a:t>
            </a:r>
            <a:r>
              <a:rPr lang="cs-CZ" sz="2000" b="1" dirty="0" smtClean="0"/>
              <a:t>na obilí.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Dnes se využívá síly větru k otáčení velkých vrtulí, které pohánějí generátor na </a:t>
            </a:r>
            <a:r>
              <a:rPr lang="cs-CZ" sz="2000" b="1" dirty="0" smtClean="0">
                <a:solidFill>
                  <a:srgbClr val="FF0000"/>
                </a:solidFill>
              </a:rPr>
              <a:t>výrobu elektrické energie.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Vítr nefouká stále, má různou sílu a </a:t>
            </a:r>
            <a:r>
              <a:rPr lang="cs-CZ" sz="2000" b="1" dirty="0" smtClean="0"/>
              <a:t>jeho výkon není </a:t>
            </a:r>
            <a:r>
              <a:rPr lang="cs-CZ" sz="2000" b="1" dirty="0" smtClean="0"/>
              <a:t>velký.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542791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5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Energie vody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5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endParaRPr lang="cs-CZ" sz="2000" i="1" dirty="0" smtClean="0"/>
          </a:p>
          <a:p>
            <a:r>
              <a:rPr lang="cs-CZ" sz="2000" b="1" i="1" dirty="0" smtClean="0"/>
              <a:t>Slunce vypařuje vodu a vodní pára stoupá vzhůru. Tím voda získává polohovou energii.</a:t>
            </a:r>
          </a:p>
          <a:p>
            <a:r>
              <a:rPr lang="cs-CZ" sz="2000" b="1" dirty="0" smtClean="0">
                <a:solidFill>
                  <a:schemeClr val="accent1"/>
                </a:solidFill>
              </a:rPr>
              <a:t>Výkon proudící vody je větší a daleko stálejší než výkon větru.</a:t>
            </a:r>
          </a:p>
          <a:p>
            <a:endParaRPr lang="cs-CZ" sz="2000" dirty="0" smtClean="0"/>
          </a:p>
          <a:p>
            <a:r>
              <a:rPr lang="cs-CZ" sz="2000" b="1" dirty="0" smtClean="0"/>
              <a:t>Lidé na řekách stavěli </a:t>
            </a:r>
            <a:r>
              <a:rPr lang="cs-CZ" sz="2000" b="1" dirty="0" smtClean="0">
                <a:solidFill>
                  <a:srgbClr val="FF0000"/>
                </a:solidFill>
              </a:rPr>
              <a:t>mlýny</a:t>
            </a:r>
            <a:r>
              <a:rPr lang="cs-CZ" sz="2000" b="1" dirty="0" smtClean="0"/>
              <a:t> na mletí obilí, vodní kola </a:t>
            </a:r>
            <a:r>
              <a:rPr lang="cs-CZ" sz="2000" b="1" dirty="0" smtClean="0">
                <a:solidFill>
                  <a:srgbClr val="FF0000"/>
                </a:solidFill>
              </a:rPr>
              <a:t>poháněla</a:t>
            </a:r>
            <a:r>
              <a:rPr lang="cs-CZ" sz="2000" b="1" dirty="0" smtClean="0"/>
              <a:t> také </a:t>
            </a:r>
            <a:r>
              <a:rPr lang="cs-CZ" sz="2000" b="1" dirty="0" smtClean="0">
                <a:solidFill>
                  <a:srgbClr val="FF0000"/>
                </a:solidFill>
              </a:rPr>
              <a:t>čerpadla,</a:t>
            </a:r>
            <a:r>
              <a:rPr lang="cs-CZ" sz="2000" b="1" dirty="0" smtClean="0"/>
              <a:t> která zvedala vodu do zavlažovacích kanálů, nebo velká </a:t>
            </a:r>
            <a:r>
              <a:rPr lang="cs-CZ" sz="2000" b="1" dirty="0" smtClean="0">
                <a:solidFill>
                  <a:srgbClr val="FF0000"/>
                </a:solidFill>
              </a:rPr>
              <a:t>kladiva, </a:t>
            </a:r>
            <a:r>
              <a:rPr lang="cs-CZ" sz="2000" b="1" dirty="0" smtClean="0"/>
              <a:t>která kovala železo v hutích.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Dnes se energie vody využívá nejvíce pro výrobu elektrické energie </a:t>
            </a:r>
            <a:br>
              <a:rPr lang="cs-CZ" sz="2000" b="1" dirty="0" smtClean="0"/>
            </a:br>
            <a:r>
              <a:rPr lang="cs-CZ" sz="2000" b="1" dirty="0" smtClean="0">
                <a:solidFill>
                  <a:srgbClr val="FF0000"/>
                </a:solidFill>
              </a:rPr>
              <a:t>ve vodních elektrárnách. </a:t>
            </a:r>
          </a:p>
          <a:p>
            <a:r>
              <a:rPr lang="cs-CZ" sz="2000" b="1" dirty="0" smtClean="0"/>
              <a:t>Pro větší výkon padající vody na lopatky turbíny se staví </a:t>
            </a:r>
            <a:r>
              <a:rPr lang="cs-CZ" sz="2000" b="1" dirty="0" smtClean="0">
                <a:solidFill>
                  <a:srgbClr val="FF0000"/>
                </a:solidFill>
              </a:rPr>
              <a:t>přehrady</a:t>
            </a:r>
            <a:r>
              <a:rPr lang="cs-CZ" sz="2000" b="1" dirty="0" smtClean="0"/>
              <a:t> (větší rozdíl hladin).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2664025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5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Energie slunečního záření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5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Život bez Slunce by na Zemi nemohl být.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Přímé využití sluneční energie pomáhá šetřit uhlí a tím předcházet znečištění ovzduší. Sluneční energie je ale nestálá a příliš rozptýlená.</a:t>
            </a:r>
          </a:p>
          <a:p>
            <a:endParaRPr lang="cs-CZ" sz="2000" b="1" dirty="0"/>
          </a:p>
          <a:p>
            <a:r>
              <a:rPr lang="cs-CZ" sz="2000" b="1" dirty="0" smtClean="0">
                <a:solidFill>
                  <a:srgbClr val="FF0000"/>
                </a:solidFill>
              </a:rPr>
              <a:t>Sluneční kolektory </a:t>
            </a:r>
            <a:r>
              <a:rPr lang="cs-CZ" sz="2000" b="1" dirty="0" smtClean="0"/>
              <a:t>– zařízení, které sbírá sluneční energii z velké plochy </a:t>
            </a:r>
            <a:r>
              <a:rPr lang="cs-CZ" sz="2000" b="1" dirty="0" smtClean="0"/>
              <a:t>            a </a:t>
            </a:r>
            <a:r>
              <a:rPr lang="cs-CZ" sz="2000" b="1" dirty="0" smtClean="0"/>
              <a:t>ohřívá jí vodu.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Sluneční kolektory, tepelně izolované nádrže na </a:t>
            </a:r>
            <a:r>
              <a:rPr lang="cs-CZ" sz="2000" b="1" dirty="0" smtClean="0"/>
              <a:t>vodu, </a:t>
            </a:r>
            <a:r>
              <a:rPr lang="cs-CZ" sz="2000" b="1" dirty="0" smtClean="0"/>
              <a:t>jsou drahé. Energie, kterou s jejich pomocí získáme, je dražší než energie z jiných zdrojů.</a:t>
            </a:r>
          </a:p>
        </p:txBody>
      </p:sp>
    </p:spTree>
    <p:extLst>
      <p:ext uri="{BB962C8B-B14F-4D97-AF65-F5344CB8AC3E}">
        <p14:creationId xmlns:p14="http://schemas.microsoft.com/office/powerpoint/2010/main" xmlns="" val="3040705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5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Energie, která nepochází ze Slunce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5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Většina energie, kterou člověk používá, pochází ze Slunce.</a:t>
            </a:r>
          </a:p>
          <a:p>
            <a:r>
              <a:rPr lang="cs-CZ" sz="2000" b="1" dirty="0" smtClean="0"/>
              <a:t>Malá část energie však pochází z jiných zdrojů.</a:t>
            </a:r>
          </a:p>
          <a:p>
            <a:r>
              <a:rPr lang="cs-CZ" sz="2000" b="1" dirty="0" smtClean="0"/>
              <a:t>Nejznámější je </a:t>
            </a:r>
            <a:r>
              <a:rPr lang="cs-CZ" sz="2000" b="1" dirty="0" smtClean="0">
                <a:solidFill>
                  <a:srgbClr val="FF0000"/>
                </a:solidFill>
              </a:rPr>
              <a:t>energie jaderná.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V některých místech Země se dá využít energie zemského nitra. Například na Islandu vyvěrá ze země tolik </a:t>
            </a:r>
            <a:r>
              <a:rPr lang="cs-CZ" sz="2000" b="1" dirty="0" smtClean="0">
                <a:solidFill>
                  <a:srgbClr val="FF0000"/>
                </a:solidFill>
              </a:rPr>
              <a:t>horkých pramenů, </a:t>
            </a:r>
            <a:r>
              <a:rPr lang="cs-CZ" sz="2000" b="1" dirty="0" smtClean="0"/>
              <a:t>že z nich mohou vést horkou vodu potrubím do domů a vytápět jí místnosti. </a:t>
            </a:r>
            <a:br>
              <a:rPr lang="cs-CZ" sz="2000" b="1" dirty="0" smtClean="0"/>
            </a:br>
            <a:r>
              <a:rPr lang="cs-CZ" sz="2000" b="1" dirty="0" smtClean="0"/>
              <a:t>(I tato energie je vlastně jaderná.)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V některých přímořských státech k výrobě elektrické energie využívají</a:t>
            </a:r>
            <a:br>
              <a:rPr lang="cs-CZ" sz="2000" b="1" dirty="0" smtClean="0"/>
            </a:br>
            <a:r>
              <a:rPr lang="cs-CZ" sz="2000" b="1" dirty="0" smtClean="0">
                <a:solidFill>
                  <a:srgbClr val="FF0000"/>
                </a:solidFill>
              </a:rPr>
              <a:t>přílivu a odlivu mořské vody.  </a:t>
            </a:r>
            <a:r>
              <a:rPr lang="cs-CZ" sz="2000" b="1" dirty="0" smtClean="0"/>
              <a:t>Takto proudící voda pohání turbíny elektráren.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3039596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5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Zdroje energie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5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Neobnovitelné zdroje energie: </a:t>
            </a:r>
            <a:r>
              <a:rPr lang="cs-CZ" sz="2400" b="1" dirty="0" smtClean="0"/>
              <a:t>uhlí, ropa, zemní plyn, uran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Až je vytěžíme, nedají se obnovit.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Obnovitelné zdroje energie: </a:t>
            </a:r>
            <a:r>
              <a:rPr lang="cs-CZ" sz="2400" b="1" dirty="0" smtClean="0"/>
              <a:t>voda, vítr, sluneční záření, zemské nitro, příliv a odliv.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Tyto zdroje můžeme využívat stále, a přece jich neubývá.</a:t>
            </a:r>
          </a:p>
          <a:p>
            <a:endParaRPr lang="cs-CZ" sz="2000" dirty="0" smtClean="0"/>
          </a:p>
          <a:p>
            <a:r>
              <a:rPr lang="cs-CZ" sz="2000" b="1" dirty="0" smtClean="0">
                <a:solidFill>
                  <a:srgbClr val="C00000"/>
                </a:solidFill>
              </a:rPr>
              <a:t>Možná najde člověk i jiné zdroje potřebné energie, které dosud nezná.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50998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5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Použitá literatura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5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MACHÁČEK, Martin.  </a:t>
            </a:r>
            <a:r>
              <a:rPr lang="cs-CZ" sz="2000" i="1" dirty="0" smtClean="0"/>
              <a:t>Fyzika 9 pro základní školy a víceletá gymnázia.</a:t>
            </a:r>
            <a:br>
              <a:rPr lang="cs-CZ" sz="2000" i="1" dirty="0" smtClean="0"/>
            </a:br>
            <a:r>
              <a:rPr lang="cs-CZ" sz="2000" i="1" dirty="0" smtClean="0"/>
              <a:t> </a:t>
            </a:r>
            <a:r>
              <a:rPr lang="cs-CZ" sz="2000" dirty="0" smtClean="0"/>
              <a:t>2. vydání. Praha: Prometheus, 1996. ISBN 80-7196-191-4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096554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585</Words>
  <Application>Microsoft Office PowerPoint</Application>
  <PresentationFormat>Předvádění na obrazovce (4:3)</PresentationFormat>
  <Paragraphs>109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Energie</vt:lpstr>
      <vt:lpstr>Co udržuje svět v chodu</vt:lpstr>
      <vt:lpstr>Pohybová a polohová energie</vt:lpstr>
      <vt:lpstr>Vnitřní energie</vt:lpstr>
      <vt:lpstr>Elektrická energie</vt:lpstr>
      <vt:lpstr>Zářivá energie</vt:lpstr>
      <vt:lpstr>Energie větru</vt:lpstr>
      <vt:lpstr>Energie vody</vt:lpstr>
      <vt:lpstr>Energie slunečního záření</vt:lpstr>
      <vt:lpstr>Energie, která nepochází ze Slunce</vt:lpstr>
      <vt:lpstr>Zdroje energie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Jaroslava Vondráčková</dc:creator>
  <cp:lastModifiedBy>Dum</cp:lastModifiedBy>
  <cp:revision>40</cp:revision>
  <dcterms:created xsi:type="dcterms:W3CDTF">2011-10-06T18:22:32Z</dcterms:created>
  <dcterms:modified xsi:type="dcterms:W3CDTF">2012-04-10T17:47:34Z</dcterms:modified>
</cp:coreProperties>
</file>