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59" r:id="rId4"/>
    <p:sldId id="261" r:id="rId5"/>
    <p:sldId id="270" r:id="rId6"/>
    <p:sldId id="263" r:id="rId7"/>
    <p:sldId id="265" r:id="rId8"/>
    <p:sldId id="267" r:id="rId9"/>
    <p:sldId id="268" r:id="rId10"/>
    <p:sldId id="264" r:id="rId11"/>
    <p:sldId id="266" r:id="rId12"/>
    <p:sldId id="269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20" y="14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2BEDD-3E16-43FA-BA33-FA7A4012754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E3E63-F776-4CFB-9C36-237EBD189B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7641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2BEDD-3E16-43FA-BA33-FA7A4012754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E3E63-F776-4CFB-9C36-237EBD189B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7271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2BEDD-3E16-43FA-BA33-FA7A4012754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E3E63-F776-4CFB-9C36-237EBD189B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3739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2BEDD-3E16-43FA-BA33-FA7A4012754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E3E63-F776-4CFB-9C36-237EBD189B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0120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2BEDD-3E16-43FA-BA33-FA7A4012754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E3E63-F776-4CFB-9C36-237EBD189B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2677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2BEDD-3E16-43FA-BA33-FA7A4012754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E3E63-F776-4CFB-9C36-237EBD189B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1395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2BEDD-3E16-43FA-BA33-FA7A4012754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E3E63-F776-4CFB-9C36-237EBD189B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802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2BEDD-3E16-43FA-BA33-FA7A4012754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E3E63-F776-4CFB-9C36-237EBD189B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2203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2BEDD-3E16-43FA-BA33-FA7A4012754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E3E63-F776-4CFB-9C36-237EBD189B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5823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2BEDD-3E16-43FA-BA33-FA7A4012754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E3E63-F776-4CFB-9C36-237EBD189B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9713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2BEDD-3E16-43FA-BA33-FA7A4012754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E3E63-F776-4CFB-9C36-237EBD189B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2348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2BEDD-3E16-43FA-BA33-FA7A4012754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6E3E63-F776-4CFB-9C36-237EBD189B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6119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3EHQf3HRiDc&amp;feature=relatedv" TargetMode="External"/><Relationship Id="rId2" Type="http://schemas.openxmlformats.org/officeDocument/2006/relationships/hyperlink" Target="http://www.youtube.com/watch?v=3EHQf3HRiDc&amp;feature=relatedhttp://whttp://www.youtube.com/watch?v=6VdMp46ZIL8&amp;NR=1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1400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48780" y="4502576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VY_32_INOVACE_05-41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33332" y="620688"/>
            <a:ext cx="301383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Termika</a:t>
            </a:r>
            <a:endParaRPr lang="cs-CZ" sz="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0235498"/>
              </p:ext>
            </p:extLst>
          </p:nvPr>
        </p:nvGraphicFramePr>
        <p:xfrm>
          <a:off x="1348780" y="1988840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Termika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Vnitřní energie tělesa </a:t>
                      </a:r>
                      <a:r>
                        <a:rPr lang="cs-CZ" sz="1400" b="1" kern="50" smtClean="0">
                          <a:effectLst/>
                        </a:rPr>
                        <a:t>a teplota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10.5.2011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Materiál seznamuje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 Brownovým pohybem, difúzí, vnitřní energií a jejími změnami, s teplotou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32971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127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Vnitřní energie tělesa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 w="127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Dívej se a přemýšlej, co je původcem pohybu.</a:t>
            </a:r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>
                <a:hlinkClick r:id="rId2"/>
              </a:rPr>
              <a:t>http</a:t>
            </a:r>
            <a:r>
              <a:rPr lang="cs-CZ" sz="2000" b="1" dirty="0">
                <a:hlinkClick r:id="rId2"/>
              </a:rPr>
              <a:t>://www.youtube.com/watch?v=3EHQf3HRiDc&amp;feature=relatedhttp://whttp://</a:t>
            </a:r>
            <a:r>
              <a:rPr lang="cs-CZ" sz="2000" b="1" dirty="0" smtClean="0">
                <a:hlinkClick r:id="rId2"/>
              </a:rPr>
              <a:t>www.youtube.com/watch?v=6VdMp46ZIL8&amp;NR=1</a:t>
            </a:r>
            <a:endParaRPr lang="cs-CZ" sz="2000" b="1" dirty="0" smtClean="0"/>
          </a:p>
          <a:p>
            <a:r>
              <a:rPr lang="cs-CZ" sz="2000" b="1" dirty="0" smtClean="0">
                <a:hlinkClick r:id="rId3"/>
              </a:rPr>
              <a:t>www.youtube.com/watch?v=3EHQf3HRiDc&amp;feature=relatedv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376566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ln w="127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Brownův pohyb a difúze</a:t>
            </a:r>
            <a:endParaRPr lang="cs-CZ" sz="2400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ln w="127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Tělesa a látky kolem nás se skládají z </a:t>
            </a:r>
            <a:r>
              <a:rPr lang="cs-CZ" sz="2000" b="1" dirty="0" smtClean="0">
                <a:solidFill>
                  <a:schemeClr val="accent2"/>
                </a:solidFill>
              </a:rPr>
              <a:t>atomů a molekul</a:t>
            </a:r>
            <a:r>
              <a:rPr lang="cs-CZ" sz="2000" b="1" dirty="0" smtClean="0"/>
              <a:t>, které </a:t>
            </a:r>
            <a:r>
              <a:rPr lang="cs-CZ" sz="2000" b="1" dirty="0" smtClean="0">
                <a:solidFill>
                  <a:schemeClr val="accent2"/>
                </a:solidFill>
              </a:rPr>
              <a:t>se neustále pohybují.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Tento jev je nazván po anglickém botanikovi, kterého zaujal pohyb pylových zrnek pozorovaných mikroskopem.</a:t>
            </a:r>
          </a:p>
          <a:p>
            <a:r>
              <a:rPr lang="cs-CZ" sz="2000" b="1" dirty="0" smtClean="0"/>
              <a:t>Podobně se pohybují všechny částečky pevných látek v kapalinách.</a:t>
            </a:r>
          </a:p>
          <a:p>
            <a:r>
              <a:rPr lang="cs-CZ" sz="2000" b="1" dirty="0" smtClean="0">
                <a:solidFill>
                  <a:srgbClr val="FFC000"/>
                </a:solidFill>
              </a:rPr>
              <a:t>Brownův pohyb </a:t>
            </a:r>
            <a:r>
              <a:rPr lang="cs-CZ" sz="2000" b="1" dirty="0" smtClean="0"/>
              <a:t>byl pozorován i na částečkách prachu ve vzduchu. </a:t>
            </a:r>
          </a:p>
          <a:p>
            <a:r>
              <a:rPr lang="cs-CZ" sz="2000" b="1" dirty="0" smtClean="0"/>
              <a:t>Pohyb částeček je tím </a:t>
            </a:r>
            <a:r>
              <a:rPr lang="cs-CZ" sz="2000" b="1" i="1" dirty="0" smtClean="0"/>
              <a:t>živější</a:t>
            </a:r>
            <a:r>
              <a:rPr lang="cs-CZ" sz="2000" b="1" dirty="0" smtClean="0"/>
              <a:t>, čím jsou částečky menší a čím </a:t>
            </a:r>
            <a:r>
              <a:rPr lang="cs-CZ" sz="2000" b="1" i="1" dirty="0" smtClean="0">
                <a:solidFill>
                  <a:srgbClr val="FF0000"/>
                </a:solidFill>
              </a:rPr>
              <a:t>vyšší je teplota.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Difúzí</a:t>
            </a:r>
            <a:r>
              <a:rPr lang="cs-CZ" sz="2000" b="1" dirty="0" smtClean="0"/>
              <a:t> nazýváme pronikání pohybujících se molekul jedné látky mezi molekuly tělesa z druhé látky bez přispění vnější síly.</a:t>
            </a:r>
          </a:p>
        </p:txBody>
      </p:sp>
    </p:spTree>
    <p:extLst>
      <p:ext uri="{BB962C8B-B14F-4D97-AF65-F5344CB8AC3E}">
        <p14:creationId xmlns:p14="http://schemas.microsoft.com/office/powerpoint/2010/main" xmlns="" val="3333798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1268760"/>
            <a:ext cx="8640960" cy="3200876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Rychlost </a:t>
            </a:r>
            <a:r>
              <a:rPr lang="cs-CZ" b="1" dirty="0"/>
              <a:t>neustálého pohybu atomů a molekul je </a:t>
            </a:r>
            <a:r>
              <a:rPr lang="cs-CZ" b="1" dirty="0">
                <a:solidFill>
                  <a:srgbClr val="00B0F0"/>
                </a:solidFill>
              </a:rPr>
              <a:t>různá.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Tato </a:t>
            </a:r>
            <a:r>
              <a:rPr lang="cs-CZ" b="1" dirty="0"/>
              <a:t>rychlost závisí na </a:t>
            </a:r>
            <a:r>
              <a:rPr lang="cs-CZ" b="1" dirty="0">
                <a:solidFill>
                  <a:srgbClr val="FF0000"/>
                </a:solidFill>
              </a:rPr>
              <a:t>teplotě </a:t>
            </a:r>
            <a:r>
              <a:rPr lang="cs-CZ" b="1" dirty="0"/>
              <a:t>látky a na hmotnosti atomu nebo molekuly.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Pohybující </a:t>
            </a:r>
            <a:r>
              <a:rPr lang="cs-CZ" b="1" dirty="0"/>
              <a:t>se atomy a molekuly mají </a:t>
            </a:r>
            <a:r>
              <a:rPr lang="cs-CZ" b="1" dirty="0">
                <a:solidFill>
                  <a:srgbClr val="00B050"/>
                </a:solidFill>
              </a:rPr>
              <a:t>pohybovou energii.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Atomy </a:t>
            </a:r>
            <a:r>
              <a:rPr lang="cs-CZ" b="1" dirty="0"/>
              <a:t>a molekuly látek mají také energii, která souvisí s jejich vzájemnou polohou. </a:t>
            </a:r>
            <a:endParaRPr lang="cs-CZ" b="1" dirty="0" smtClean="0"/>
          </a:p>
          <a:p>
            <a:r>
              <a:rPr lang="cs-CZ" b="1" dirty="0" smtClean="0"/>
              <a:t>     Mají </a:t>
            </a:r>
            <a:r>
              <a:rPr lang="cs-CZ" b="1" dirty="0">
                <a:solidFill>
                  <a:srgbClr val="0070C0"/>
                </a:solidFill>
              </a:rPr>
              <a:t>polohovou energii.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Součet </a:t>
            </a:r>
            <a:r>
              <a:rPr lang="cs-CZ" b="1" dirty="0"/>
              <a:t>pohybových a polohových energií všech molekul v tělese se nazývá </a:t>
            </a:r>
            <a:endParaRPr lang="cs-CZ" b="1" dirty="0" smtClean="0"/>
          </a:p>
          <a:p>
            <a:r>
              <a:rPr lang="cs-CZ" sz="2000" b="1" i="1" dirty="0" smtClean="0">
                <a:solidFill>
                  <a:srgbClr val="00B0F0"/>
                </a:solidFill>
              </a:rPr>
              <a:t>     vnitřní </a:t>
            </a:r>
            <a:r>
              <a:rPr lang="cs-CZ" sz="2000" b="1" i="1" dirty="0">
                <a:solidFill>
                  <a:srgbClr val="00B0F0"/>
                </a:solidFill>
              </a:rPr>
              <a:t>energie tělesa.</a:t>
            </a:r>
          </a:p>
        </p:txBody>
      </p:sp>
      <p:pic>
        <p:nvPicPr>
          <p:cNvPr id="6" name="Picture 11" descr="C:\Documents and Settings\Jaroslava\Local Settings\Temporary Internet Files\Content.IE5\5VQQYEF2\MC9004369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65313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Documents and Settings\Jaroslava\Local Settings\Temporary Internet Files\Content.IE5\P19YNWIN\MC90043691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0588" y="461694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06753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se změní vnitřní energie tělesa?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Například prací – při vrtání, řezání nebo pilování se zahřeje nástroj i materiál – zvýší se vnitřní energie částic obou předmětů.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2"/>
                </a:solidFill>
              </a:rPr>
              <a:t>	Podobně při srážce dvou aut, boucháním kladiva do plechu, ohýbáním drátu</a:t>
            </a:r>
            <a:r>
              <a:rPr lang="cs-CZ" sz="2000" b="1" dirty="0" smtClean="0"/>
              <a:t>. </a:t>
            </a:r>
          </a:p>
          <a:p>
            <a:pPr marL="0" indent="0">
              <a:buNone/>
            </a:pPr>
            <a:r>
              <a:rPr lang="cs-CZ" sz="2000" dirty="0" smtClean="0"/>
              <a:t>	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Ke zvýšení vnitřní energie dochází i při tření v kapalinách a plynech, které se proto ohřívají.</a:t>
            </a:r>
          </a:p>
          <a:p>
            <a:endParaRPr lang="cs-CZ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Další možností zvětšení vnitřní energie tělesa je </a:t>
            </a:r>
            <a:r>
              <a:rPr lang="cs-CZ" sz="2000" b="1" dirty="0" smtClean="0">
                <a:solidFill>
                  <a:srgbClr val="FF0000"/>
                </a:solidFill>
              </a:rPr>
              <a:t>tepelná výměna.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Tak se například ohřívají pokrmy při vaření. Teplo přechází z teplejšího tělesa (plotýnky vařiče) na chladnější těleso (konvici s čajem).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Tepelnou výměnou se může vnitřní energie i zmenšit – teplo z hrnku s horkým čajem přechází do chladnějšího vzduchu.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209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Teplota</a:t>
            </a:r>
            <a:endParaRPr lang="cs-CZ" sz="2400" b="1" dirty="0"/>
          </a:p>
        </p:txBody>
      </p:sp>
      <p:pic>
        <p:nvPicPr>
          <p:cNvPr id="1026" name="Picture 2" descr="C:\Documents and Settings\Jaroslava\Local Settings\Temporary Internet Files\Content.IE5\5VQQYEF2\MC9004136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50" y="3645024"/>
            <a:ext cx="194421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endParaRPr lang="cs-CZ" sz="2000" dirty="0" smtClean="0"/>
          </a:p>
          <a:p>
            <a:r>
              <a:rPr lang="cs-CZ" sz="2000" b="1" dirty="0" smtClean="0"/>
              <a:t>Souhlasíte s tím, že k teplotě patří slova: </a:t>
            </a:r>
            <a:r>
              <a:rPr lang="cs-CZ" sz="2000" b="1" dirty="0" smtClean="0">
                <a:solidFill>
                  <a:srgbClr val="FF0000"/>
                </a:solidFill>
              </a:rPr>
              <a:t>horké, teplé, vlažné, studené, ledové? </a:t>
            </a:r>
          </a:p>
          <a:p>
            <a:r>
              <a:rPr lang="cs-CZ" sz="2000" b="1" dirty="0" smtClean="0"/>
              <a:t>Uměli byste vysvětlit mimozemšťanovi tato slovní spojení - </a:t>
            </a:r>
            <a:r>
              <a:rPr lang="cs-CZ" sz="2000" b="1" dirty="0" smtClean="0">
                <a:solidFill>
                  <a:srgbClr val="FF0000"/>
                </a:solidFill>
              </a:rPr>
              <a:t>teplé párky, studené ruce, vlažná polévka, ledová voda, horký čaj?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Documents and Settings\Jaroslava\Local Settings\Temporary Internet Files\Content.IE5\PA3LHJ33\MC9003468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883673"/>
            <a:ext cx="1724558" cy="153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aroslava\Local Settings\Temporary Internet Files\Content.IE5\Y4L107MR\MP9004385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32123" y="2785816"/>
            <a:ext cx="576247" cy="43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7864" y="4960933"/>
            <a:ext cx="25605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Která ze slov v první větě</a:t>
            </a:r>
          </a:p>
          <a:p>
            <a:r>
              <a:rPr lang="cs-CZ" b="1" i="1" dirty="0"/>
              <a:t>p</a:t>
            </a:r>
            <a:r>
              <a:rPr lang="cs-CZ" b="1" i="1" dirty="0" smtClean="0"/>
              <a:t>řiřadíte k obrázkům</a:t>
            </a:r>
            <a:r>
              <a:rPr lang="cs-CZ" b="1" dirty="0" smtClean="0"/>
              <a:t>?</a:t>
            </a:r>
          </a:p>
          <a:p>
            <a:r>
              <a:rPr lang="cs-CZ" b="1" dirty="0" smtClean="0"/>
              <a:t>PROČ?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47013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Trochu odborné mluvy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Teplota</a:t>
            </a:r>
            <a:r>
              <a:rPr lang="cs-CZ" sz="2000" dirty="0" smtClean="0"/>
              <a:t> </a:t>
            </a:r>
            <a:r>
              <a:rPr lang="cs-CZ" sz="2000" b="1" dirty="0" smtClean="0"/>
              <a:t>je fyzikální veličina, kterou používáme k popisu stavu tělesa.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Mění se při zahřátí tělesa nebo jeho ochlazení.</a:t>
            </a:r>
          </a:p>
          <a:p>
            <a:endParaRPr lang="cs-CZ" sz="2000" dirty="0" smtClean="0"/>
          </a:p>
          <a:p>
            <a:r>
              <a:rPr lang="cs-CZ" sz="2000" b="1" dirty="0" smtClean="0"/>
              <a:t>Souvisí s rychlostí pohybu atomů</a:t>
            </a:r>
            <a:r>
              <a:rPr lang="cs-CZ" sz="2000" dirty="0" smtClean="0"/>
              <a:t>. </a:t>
            </a:r>
            <a:r>
              <a:rPr lang="cs-CZ" sz="2000" b="1" dirty="0" smtClean="0">
                <a:solidFill>
                  <a:srgbClr val="FF0000"/>
                </a:solidFill>
              </a:rPr>
              <a:t>Čím rychleji </a:t>
            </a:r>
            <a:r>
              <a:rPr lang="cs-CZ" sz="2000" b="1" dirty="0" smtClean="0"/>
              <a:t>se atomy pohybují</a:t>
            </a:r>
            <a:r>
              <a:rPr lang="cs-CZ" sz="2000" dirty="0" smtClean="0"/>
              <a:t>, </a:t>
            </a:r>
            <a:r>
              <a:rPr lang="cs-CZ" sz="2000" b="1" dirty="0" smtClean="0">
                <a:solidFill>
                  <a:srgbClr val="FF0000"/>
                </a:solidFill>
              </a:rPr>
              <a:t>tím</a:t>
            </a:r>
            <a:r>
              <a:rPr lang="cs-CZ" sz="2000" dirty="0" smtClean="0"/>
              <a:t> </a:t>
            </a:r>
            <a:r>
              <a:rPr lang="cs-CZ" sz="2000" b="1" dirty="0" smtClean="0"/>
              <a:t>je teplota látky </a:t>
            </a:r>
            <a:r>
              <a:rPr lang="cs-CZ" sz="2000" b="1" dirty="0" smtClean="0">
                <a:solidFill>
                  <a:srgbClr val="FF0000"/>
                </a:solidFill>
              </a:rPr>
              <a:t>větší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</a:p>
          <a:p>
            <a:endParaRPr lang="cs-CZ" sz="2000" dirty="0" smtClean="0"/>
          </a:p>
          <a:p>
            <a:r>
              <a:rPr lang="cs-CZ" sz="2000" b="1" dirty="0" smtClean="0"/>
              <a:t>Její jednotkou je Celsiův stupeň </a:t>
            </a:r>
            <a:r>
              <a:rPr lang="cs-CZ" sz="2000" b="1" dirty="0" smtClean="0">
                <a:solidFill>
                  <a:srgbClr val="FF0000"/>
                </a:solidFill>
              </a:rPr>
              <a:t>(°C)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</a:p>
          <a:p>
            <a:endParaRPr lang="cs-CZ" sz="2000" dirty="0" smtClean="0"/>
          </a:p>
          <a:p>
            <a:r>
              <a:rPr lang="cs-CZ" sz="2000" b="1" dirty="0" smtClean="0"/>
              <a:t>Základní body Celsiovy stupnice jsou: </a:t>
            </a:r>
            <a:r>
              <a:rPr lang="cs-CZ" sz="2000" b="1" dirty="0" smtClean="0">
                <a:solidFill>
                  <a:srgbClr val="FF0000"/>
                </a:solidFill>
              </a:rPr>
              <a:t>0°C</a:t>
            </a:r>
            <a:r>
              <a:rPr lang="cs-CZ" sz="2000" dirty="0" smtClean="0">
                <a:solidFill>
                  <a:srgbClr val="FF0000"/>
                </a:solidFill>
              </a:rPr>
              <a:t>–</a:t>
            </a:r>
            <a:r>
              <a:rPr lang="cs-CZ" sz="2000" dirty="0" smtClean="0"/>
              <a:t> </a:t>
            </a:r>
            <a:r>
              <a:rPr lang="cs-CZ" sz="2000" b="1" dirty="0" smtClean="0"/>
              <a:t>teplota tajícího ledu, 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</a:t>
            </a:r>
            <a:r>
              <a:rPr lang="cs-CZ" sz="2000" b="1" dirty="0" smtClean="0">
                <a:solidFill>
                  <a:srgbClr val="FF0000"/>
                </a:solidFill>
              </a:rPr>
              <a:t>100°C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– bod varu vody.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985446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Celsius versus Kelvin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Základní fyzikální jednotkou pro teplotu je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K</a:t>
            </a:r>
            <a:r>
              <a:rPr lang="cs-CZ" sz="2000" b="1" dirty="0" smtClean="0">
                <a:solidFill>
                  <a:srgbClr val="FF0000"/>
                </a:solidFill>
              </a:rPr>
              <a:t>elvin </a:t>
            </a:r>
            <a:r>
              <a:rPr lang="cs-CZ" sz="2000" b="1" dirty="0" smtClean="0">
                <a:solidFill>
                  <a:srgbClr val="FF0000"/>
                </a:solidFill>
              </a:rPr>
              <a:t>(K</a:t>
            </a:r>
            <a:r>
              <a:rPr lang="cs-CZ" sz="2000" b="1" dirty="0" smtClean="0">
                <a:solidFill>
                  <a:srgbClr val="FF0000"/>
                </a:solidFill>
              </a:rPr>
              <a:t>).</a:t>
            </a:r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 smtClean="0"/>
          </a:p>
          <a:p>
            <a:r>
              <a:rPr lang="cs-CZ" sz="2000" b="1" dirty="0" smtClean="0"/>
              <a:t>Počátečním bodem Kelvinovy stupnice je </a:t>
            </a:r>
            <a:r>
              <a:rPr lang="cs-CZ" sz="2000" b="1" dirty="0" smtClean="0">
                <a:solidFill>
                  <a:srgbClr val="FF0000"/>
                </a:solidFill>
              </a:rPr>
              <a:t>0 K</a:t>
            </a:r>
            <a:r>
              <a:rPr lang="cs-CZ" sz="2000" b="1" dirty="0" smtClean="0"/>
              <a:t>, odpovídající nejnižší možné teplotě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-273, 15 °C.</a:t>
            </a:r>
          </a:p>
          <a:p>
            <a:r>
              <a:rPr lang="cs-CZ" sz="2000" b="1" dirty="0" smtClean="0"/>
              <a:t>Teplotu podle Kelvinovy stupnice označujeme velkým písmenem </a:t>
            </a:r>
            <a:r>
              <a:rPr lang="cs-CZ" sz="2000" b="1" dirty="0" smtClean="0">
                <a:solidFill>
                  <a:srgbClr val="FF0000"/>
                </a:solidFill>
              </a:rPr>
              <a:t>T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</a:p>
          <a:p>
            <a:endParaRPr lang="cs-CZ" sz="2000" dirty="0"/>
          </a:p>
          <a:p>
            <a:r>
              <a:rPr lang="cs-CZ" sz="2000" b="1" dirty="0" smtClean="0"/>
              <a:t>Přečti: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t = 15 °C	T = 373 K</a:t>
            </a:r>
            <a:r>
              <a:rPr lang="cs-CZ" sz="2000" b="1" dirty="0" smtClean="0"/>
              <a:t>	</a:t>
            </a:r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1800" b="1" i="1" dirty="0" smtClean="0"/>
              <a:t>(všimni si, že nepíšeme ani neříkáme s t u p e ň </a:t>
            </a:r>
            <a:r>
              <a:rPr lang="cs-CZ" sz="1800" b="1" i="1" dirty="0" err="1" smtClean="0"/>
              <a:t>Kelvina</a:t>
            </a:r>
            <a:r>
              <a:rPr lang="cs-CZ" sz="1800" b="1" i="1" dirty="0" smtClean="0"/>
              <a:t>)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Umíš odpovědět? </a:t>
            </a:r>
          </a:p>
          <a:p>
            <a:pPr marL="0" indent="0">
              <a:buNone/>
            </a:pPr>
            <a:r>
              <a:rPr lang="cs-CZ" sz="2000" b="1" dirty="0" smtClean="0"/>
              <a:t>Jakou teplotu v Kelvinech má za normálních podmínek vroucí voda?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79901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se šipkou 4"/>
          <p:cNvCxnSpPr/>
          <p:nvPr/>
        </p:nvCxnSpPr>
        <p:spPr>
          <a:xfrm>
            <a:off x="1187624" y="2276872"/>
            <a:ext cx="6192688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187624" y="4149080"/>
            <a:ext cx="6192688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380312" y="2380238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 (°C)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34280" y="4396462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 (K)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5896" y="2384822"/>
            <a:ext cx="950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- 273,15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28216" y="42037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1187624" y="2204864"/>
            <a:ext cx="1" cy="17995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187624" y="4104422"/>
            <a:ext cx="0" cy="9935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491880" y="1988840"/>
            <a:ext cx="0" cy="288032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491880" y="3861048"/>
            <a:ext cx="0" cy="2930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220072" y="1988840"/>
            <a:ext cx="0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220072" y="386104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491880" y="2006811"/>
            <a:ext cx="0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491880" y="3866400"/>
            <a:ext cx="0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220072" y="3866400"/>
            <a:ext cx="0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3341037" y="239055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952210" y="240427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100</a:t>
            </a:r>
            <a:endParaRPr lang="cs-CZ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078144" y="4325582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273,15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952210" y="4325582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373,15</a:t>
            </a:r>
            <a:endParaRPr lang="cs-CZ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926019" y="908720"/>
            <a:ext cx="31258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000" b="1" dirty="0" smtClean="0"/>
              <a:t>Obě stupnice pro představu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742554" y="5870176"/>
            <a:ext cx="62317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Teplotní rozdíl 1 °C je stejně velký jako teplotní rozdíl 1 K.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01173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Znáš ještě jiné jejich příbuzné?</a:t>
            </a:r>
            <a:endParaRPr lang="cs-CZ" sz="2400" b="1" dirty="0"/>
          </a:p>
        </p:txBody>
      </p:sp>
      <p:pic>
        <p:nvPicPr>
          <p:cNvPr id="2054" name="Picture 6" descr="C:\Documents and Settings\Jaroslava\Local Settings\Temporary Internet Files\Content.IE5\5VQQYEF2\MP9004009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431444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Jaroslava\Local Settings\Temporary Internet Files\Content.IE5\Y4L107MR\MP9004018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45433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Jaroslava\Local Settings\Temporary Internet Files\Content.IE5\P19YNWIN\MP9004393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45433"/>
            <a:ext cx="2790056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7307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/>
              <a:t>T</a:t>
            </a:r>
            <a:r>
              <a:rPr lang="cs-CZ" sz="2400" b="1" dirty="0" smtClean="0"/>
              <a:t>eploměry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Teplotu měříme </a:t>
            </a:r>
            <a:r>
              <a:rPr lang="cs-CZ" sz="2000" b="1" i="1" dirty="0" smtClean="0">
                <a:solidFill>
                  <a:srgbClr val="FF0000"/>
                </a:solidFill>
              </a:rPr>
              <a:t>teploměry.</a:t>
            </a:r>
            <a:endParaRPr lang="cs-CZ" sz="2000" i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Nejčastěji se užívají </a:t>
            </a:r>
            <a:r>
              <a:rPr lang="cs-CZ" sz="2000" b="1" i="1" dirty="0" smtClean="0">
                <a:solidFill>
                  <a:srgbClr val="FF0000"/>
                </a:solidFill>
              </a:rPr>
              <a:t>rtuťové a </a:t>
            </a:r>
            <a:r>
              <a:rPr lang="cs-CZ" sz="2000" b="1" dirty="0" smtClean="0">
                <a:solidFill>
                  <a:srgbClr val="FF0000"/>
                </a:solidFill>
              </a:rPr>
              <a:t>lihové </a:t>
            </a:r>
            <a:r>
              <a:rPr lang="cs-CZ" sz="2000" b="1" dirty="0" smtClean="0"/>
              <a:t>teploměry, které jsou založeny </a:t>
            </a:r>
            <a:br>
              <a:rPr lang="cs-CZ" sz="2000" b="1" dirty="0" smtClean="0"/>
            </a:br>
            <a:r>
              <a:rPr lang="cs-CZ" sz="2000" b="1" dirty="0" smtClean="0"/>
              <a:t>na jevu objemové roztažnosti kapalin.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Bimetalový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teploměr je založen na objemové roztažnosti kovů.</a:t>
            </a:r>
          </a:p>
          <a:p>
            <a:r>
              <a:rPr lang="cs-CZ" sz="2000" b="1" dirty="0" smtClean="0"/>
              <a:t>Teploměry s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digitální stupnicí</a:t>
            </a:r>
            <a:r>
              <a:rPr lang="cs-CZ" sz="2000" b="1" dirty="0" smtClean="0"/>
              <a:t>, které nejsou založeny na objemové roztažnosti. Změnu teploty převádějí pomocí speciálních snímačů </a:t>
            </a:r>
            <a:br>
              <a:rPr lang="cs-CZ" sz="2000" b="1" dirty="0" smtClean="0"/>
            </a:br>
            <a:r>
              <a:rPr lang="cs-CZ" sz="2000" b="1" dirty="0" smtClean="0"/>
              <a:t>na změny elektrických, magnetických a optických vlastností těles.</a:t>
            </a:r>
          </a:p>
          <a:p>
            <a:endParaRPr lang="cs-CZ" sz="2000" dirty="0"/>
          </a:p>
          <a:p>
            <a:r>
              <a:rPr lang="cs-CZ" sz="2000" b="1" dirty="0" smtClean="0">
                <a:solidFill>
                  <a:srgbClr val="FF0000"/>
                </a:solidFill>
              </a:rPr>
              <a:t>Rtuťové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teploměry užíváme pro měření teplot od </a:t>
            </a:r>
            <a:r>
              <a:rPr lang="cs-CZ" sz="2000" b="1" dirty="0" smtClean="0">
                <a:solidFill>
                  <a:srgbClr val="FF0000"/>
                </a:solidFill>
              </a:rPr>
              <a:t>-38,8 °C až do 357 °C.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Lihovými</a:t>
            </a:r>
            <a:r>
              <a:rPr lang="cs-CZ" sz="2000" dirty="0" smtClean="0"/>
              <a:t> </a:t>
            </a:r>
            <a:r>
              <a:rPr lang="cs-CZ" sz="2000" b="1" dirty="0" smtClean="0"/>
              <a:t>teploměry měříme teploty od </a:t>
            </a:r>
            <a:r>
              <a:rPr lang="cs-CZ" sz="2000" b="1" dirty="0" smtClean="0">
                <a:solidFill>
                  <a:srgbClr val="FF0000"/>
                </a:solidFill>
              </a:rPr>
              <a:t>-115 °C do 78,3 °C.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62667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Zajímavosti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Nejvyšší teplota vzduchu naměřená na Zemi (Libye)	 58,3 °C</a:t>
            </a:r>
          </a:p>
          <a:p>
            <a:r>
              <a:rPr lang="cs-CZ" sz="2000" b="1" dirty="0" smtClean="0"/>
              <a:t>Nejnižší teplota vzduchu naměřená na Zemi (Antarktida)	-89,6 °C</a:t>
            </a:r>
          </a:p>
          <a:p>
            <a:r>
              <a:rPr lang="cs-CZ" sz="2000" b="1" dirty="0" smtClean="0"/>
              <a:t>Přibližná teplota povrchu Slunce		               6 000 °C</a:t>
            </a:r>
          </a:p>
          <a:p>
            <a:r>
              <a:rPr lang="cs-CZ" sz="2000" b="1" dirty="0" smtClean="0"/>
              <a:t>Teplota varu rtuti					  357 °C</a:t>
            </a:r>
          </a:p>
          <a:p>
            <a:r>
              <a:rPr lang="cs-CZ" sz="2000" b="1" dirty="0" smtClean="0"/>
              <a:t>Teplota varu lihu					 78,3 °C </a:t>
            </a:r>
          </a:p>
          <a:p>
            <a:r>
              <a:rPr lang="cs-CZ" sz="2000" b="1" dirty="0" smtClean="0"/>
              <a:t>Teplota tání železa                                                                       1 540 °C</a:t>
            </a:r>
          </a:p>
          <a:p>
            <a:pPr marL="0" indent="0">
              <a:buNone/>
            </a:pPr>
            <a:r>
              <a:rPr lang="cs-CZ" sz="2000" b="1" dirty="0" smtClean="0"/>
              <a:t>      </a:t>
            </a:r>
            <a:r>
              <a:rPr lang="cs-CZ" sz="2000" b="1" dirty="0" smtClean="0">
                <a:solidFill>
                  <a:srgbClr val="FF0000"/>
                </a:solidFill>
              </a:rPr>
              <a:t>A jak v českých zemích?</a:t>
            </a:r>
          </a:p>
          <a:p>
            <a:r>
              <a:rPr lang="cs-CZ" sz="2000" b="1" i="1" dirty="0" smtClean="0"/>
              <a:t>V meteorologické stanici v pražském Klementinu jsou zapisována každodenní měření počasí nepřetržitě od roku 1775.</a:t>
            </a:r>
          </a:p>
          <a:p>
            <a:r>
              <a:rPr lang="cs-CZ" sz="2000" b="1" dirty="0" smtClean="0"/>
              <a:t>11. února 1929  naměřena nejnižší teplota vzduchu              -42 °C</a:t>
            </a:r>
          </a:p>
          <a:p>
            <a:r>
              <a:rPr lang="cs-CZ" sz="2000" b="1" dirty="0" smtClean="0"/>
              <a:t>29. července 1947 naměřena nejvyšší teplota ve stínu       38,6 °C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655735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RAUNER, Karel. </a:t>
            </a:r>
            <a:r>
              <a:rPr lang="cs-CZ" sz="2000" b="1" i="1" dirty="0" smtClean="0"/>
              <a:t>Fyzika pro 6. ročník základní školy a primu víceletého gymnázia. </a:t>
            </a:r>
            <a:r>
              <a:rPr lang="cs-CZ" sz="2000" b="1" dirty="0" smtClean="0"/>
              <a:t>1. vydání. Plzeň: Nakladatelství Fraus, 2004. </a:t>
            </a:r>
          </a:p>
          <a:p>
            <a:pPr marL="0" indent="0">
              <a:buNone/>
            </a:pPr>
            <a:r>
              <a:rPr lang="cs-CZ" sz="2000" b="1" dirty="0" smtClean="0"/>
              <a:t>      ISBN 80-7238-210-1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56992"/>
            <a:ext cx="87307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RAUNER, Karel.</a:t>
            </a:r>
            <a:r>
              <a:rPr lang="cs-CZ" sz="2000" b="1" i="1" dirty="0" smtClean="0"/>
              <a:t> Fyzika 8, učebnice pro základní školy a víceletá gymnázia.</a:t>
            </a:r>
            <a:r>
              <a:rPr lang="cs-CZ" sz="2000" b="1" dirty="0" smtClean="0"/>
              <a:t>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1. vydání. Plzeň: Nakladatelství Fraus, 2006. ISBN 80-7238-525-9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581128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VACHEK, Jaroslav. </a:t>
            </a:r>
            <a:r>
              <a:rPr lang="cs-CZ" sz="2000" b="1" i="1" dirty="0" smtClean="0"/>
              <a:t>Fyzika, přehled učiva základní školy.</a:t>
            </a:r>
            <a:r>
              <a:rPr lang="cs-CZ" sz="2000" b="1" dirty="0" smtClean="0"/>
              <a:t> Praha: SPN, 1973</a:t>
            </a:r>
            <a:endParaRPr lang="cs-CZ" sz="20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6424" y="5258561"/>
            <a:ext cx="46085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/>
              <a:t>Použité obrázky: www.office.microsoft.com [online]. c2011 [cit. </a:t>
            </a:r>
            <a:r>
              <a:rPr lang="cs-CZ" sz="2000" b="1" dirty="0" smtClean="0"/>
              <a:t>2011-05-10].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708174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581</Words>
  <Application>Microsoft Office PowerPoint</Application>
  <PresentationFormat>Předvádění na obrazovce (4:3)</PresentationFormat>
  <Paragraphs>122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Vnitřní energie tělesa</vt:lpstr>
      <vt:lpstr>Brownův pohyb a difúze</vt:lpstr>
      <vt:lpstr>Snímek 4</vt:lpstr>
      <vt:lpstr>Jak se změní vnitřní energie tělesa?</vt:lpstr>
      <vt:lpstr>Teplota</vt:lpstr>
      <vt:lpstr>Trochu odborné mluvy</vt:lpstr>
      <vt:lpstr>Celsius versus Kelvin</vt:lpstr>
      <vt:lpstr>Snímek 9</vt:lpstr>
      <vt:lpstr>Znáš ještě jiné jejich příbuzné?</vt:lpstr>
      <vt:lpstr>Teploměry</vt:lpstr>
      <vt:lpstr>Zajímavosti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 Chvojka</dc:creator>
  <cp:lastModifiedBy>expert</cp:lastModifiedBy>
  <cp:revision>4</cp:revision>
  <dcterms:modified xsi:type="dcterms:W3CDTF">2012-04-10T18:22:57Z</dcterms:modified>
</cp:coreProperties>
</file>