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5" r:id="rId3"/>
    <p:sldId id="266" r:id="rId4"/>
    <p:sldId id="258" r:id="rId5"/>
    <p:sldId id="260" r:id="rId6"/>
    <p:sldId id="261" r:id="rId7"/>
    <p:sldId id="262" r:id="rId8"/>
    <p:sldId id="263" r:id="rId9"/>
    <p:sldId id="264" r:id="rId10"/>
    <p:sldId id="267" r:id="rId11"/>
    <p:sldId id="268" r:id="rId12"/>
    <p:sldId id="25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238CE-B7D5-421C-A571-E3A828E7DEC2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ADE9E-264F-4993-9D19-AE3A0EFD51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35823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238CE-B7D5-421C-A571-E3A828E7DEC2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ADE9E-264F-4993-9D19-AE3A0EFD51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26663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238CE-B7D5-421C-A571-E3A828E7DEC2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ADE9E-264F-4993-9D19-AE3A0EFD51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476959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238CE-B7D5-421C-A571-E3A828E7DEC2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ADE9E-264F-4993-9D19-AE3A0EFD51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8483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238CE-B7D5-421C-A571-E3A828E7DEC2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ADE9E-264F-4993-9D19-AE3A0EFD51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5343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238CE-B7D5-421C-A571-E3A828E7DEC2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ADE9E-264F-4993-9D19-AE3A0EFD51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40424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238CE-B7D5-421C-A571-E3A828E7DEC2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ADE9E-264F-4993-9D19-AE3A0EFD51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758939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238CE-B7D5-421C-A571-E3A828E7DEC2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ADE9E-264F-4993-9D19-AE3A0EFD51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517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238CE-B7D5-421C-A571-E3A828E7DEC2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ADE9E-264F-4993-9D19-AE3A0EFD51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41404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238CE-B7D5-421C-A571-E3A828E7DEC2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ADE9E-264F-4993-9D19-AE3A0EFD51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93886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238CE-B7D5-421C-A571-E3A828E7DEC2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ADE9E-264F-4993-9D19-AE3A0EFD51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80566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8238CE-B7D5-421C-A571-E3A828E7DEC2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ADE9E-264F-4993-9D19-AE3A0EFD514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4608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51644" y="508518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08744" y="4502576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VY_32_INOVACE_05-43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349293" y="764704"/>
            <a:ext cx="25048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ermika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95432730"/>
              </p:ext>
            </p:extLst>
          </p:nvPr>
        </p:nvGraphicFramePr>
        <p:xfrm>
          <a:off x="1308744" y="1916832"/>
          <a:ext cx="6208395" cy="1920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VIII.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Vzdělávací oblast: 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  <a:latin typeface="+mn-lt"/>
                          <a:ea typeface="+mn-ea"/>
                        </a:rPr>
                        <a:t>Člověk</a:t>
                      </a:r>
                      <a:r>
                        <a:rPr lang="cs-CZ" sz="1400" kern="50" baseline="0" dirty="0" smtClean="0">
                          <a:effectLst/>
                          <a:latin typeface="+mn-lt"/>
                          <a:ea typeface="+mn-ea"/>
                        </a:rPr>
                        <a:t> a příroda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Vzdělávací obor: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Fyzika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Tematický okruh: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Termika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Téma: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b="1" kern="50" dirty="0" smtClean="0">
                          <a:effectLst/>
                        </a:rPr>
                        <a:t>Teplo</a:t>
                      </a:r>
                      <a:endParaRPr lang="cs-CZ" sz="1200" b="1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Jaroslava Vondráčková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Vytvořeno dne: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200" kern="50" smtClean="0">
                          <a:effectLst/>
                          <a:latin typeface="Times New Roman"/>
                          <a:ea typeface="Times New Roman"/>
                        </a:rPr>
                        <a:t>29.5.2010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Materiál seznamuje se</a:t>
                      </a:r>
                      <a:r>
                        <a:rPr lang="cs-CZ" sz="1400" kern="50" baseline="0" dirty="0" smtClean="0">
                          <a:effectLst/>
                        </a:rPr>
                        <a:t> zdroji tepla, jeho vlastnostmi a vede </a:t>
                      </a:r>
                      <a:br>
                        <a:rPr lang="cs-CZ" sz="1400" kern="50" baseline="0" dirty="0" smtClean="0">
                          <a:effectLst/>
                        </a:rPr>
                      </a:br>
                      <a:r>
                        <a:rPr lang="cs-CZ" sz="1400" kern="50" baseline="0" dirty="0" smtClean="0">
                          <a:effectLst/>
                        </a:rPr>
                        <a:t>k přemýšlení nad </a:t>
                      </a:r>
                      <a:r>
                        <a:rPr lang="cs-CZ" sz="1400" kern="50" baseline="0" smtClean="0">
                          <a:effectLst/>
                        </a:rPr>
                        <a:t>konkrétními situacemi 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206021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7030A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Tepelná výměna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7030A0"/>
            </a:solidFill>
          </a:ln>
        </p:spPr>
        <p:txBody>
          <a:bodyPr>
            <a:normAutofit/>
          </a:bodyPr>
          <a:lstStyle/>
          <a:p>
            <a:endParaRPr lang="cs-CZ" sz="2000" dirty="0" smtClean="0"/>
          </a:p>
          <a:p>
            <a:r>
              <a:rPr lang="cs-CZ" sz="2000" b="1" dirty="0" smtClean="0"/>
              <a:t>Přiložme těsně k sobě </a:t>
            </a:r>
            <a:r>
              <a:rPr lang="cs-CZ" sz="2000" b="1" dirty="0" smtClean="0">
                <a:solidFill>
                  <a:srgbClr val="FF0000"/>
                </a:solidFill>
              </a:rPr>
              <a:t>dvě různě teplá </a:t>
            </a:r>
            <a:r>
              <a:rPr lang="cs-CZ" sz="2000" b="1" dirty="0" smtClean="0"/>
              <a:t>tělesa.</a:t>
            </a:r>
          </a:p>
          <a:p>
            <a:r>
              <a:rPr lang="cs-CZ" sz="2000" b="1" dirty="0" smtClean="0"/>
              <a:t>Částice obou těles neuspořádaně kmitají a narážejí na sebe.</a:t>
            </a:r>
          </a:p>
          <a:p>
            <a:r>
              <a:rPr lang="cs-CZ" sz="2000" b="1" dirty="0" smtClean="0"/>
              <a:t>Částice teplejšího tělesa kmitají rychleji a uvádějí částice chladnějšího tělesa do rychlejšího pohybu. Předávají jim tedy energii.</a:t>
            </a:r>
          </a:p>
          <a:p>
            <a:r>
              <a:rPr lang="cs-CZ" sz="2000" b="1" dirty="0" smtClean="0"/>
              <a:t>Samy se ve svém pohybu zpomalují. </a:t>
            </a:r>
            <a:endParaRPr lang="cs-CZ" sz="2000" b="1" dirty="0"/>
          </a:p>
          <a:p>
            <a:r>
              <a:rPr lang="cs-CZ" sz="2000" b="1" dirty="0" smtClean="0"/>
              <a:t>Teplejší </a:t>
            </a:r>
            <a:r>
              <a:rPr lang="cs-CZ" sz="2000" b="1" dirty="0" smtClean="0"/>
              <a:t>těleso chladne</a:t>
            </a:r>
            <a:r>
              <a:rPr lang="cs-CZ" sz="2000" b="1" dirty="0" smtClean="0"/>
              <a:t>, chladnější se ohřívá.</a:t>
            </a:r>
          </a:p>
          <a:p>
            <a:endParaRPr lang="cs-CZ" sz="2000" b="1" dirty="0" smtClean="0"/>
          </a:p>
          <a:p>
            <a:r>
              <a:rPr lang="cs-CZ" sz="2000" b="1" dirty="0" smtClean="0">
                <a:solidFill>
                  <a:srgbClr val="FF0000"/>
                </a:solidFill>
              </a:rPr>
              <a:t>Domyslíš, jak se mění vnitřní energie obou těles?</a:t>
            </a:r>
          </a:p>
          <a:p>
            <a:endParaRPr lang="cs-CZ" sz="2000" b="1" dirty="0" smtClean="0">
              <a:solidFill>
                <a:srgbClr val="FF0000"/>
              </a:solidFill>
            </a:endParaRPr>
          </a:p>
          <a:p>
            <a:r>
              <a:rPr lang="cs-CZ" sz="2000" b="1" dirty="0" smtClean="0">
                <a:solidFill>
                  <a:srgbClr val="FF0000"/>
                </a:solidFill>
              </a:rPr>
              <a:t>Kdy tento proces ustane?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59457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7030A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Odpověď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7030A0"/>
            </a:solidFill>
          </a:ln>
        </p:spPr>
        <p:txBody>
          <a:bodyPr>
            <a:normAutofit/>
          </a:bodyPr>
          <a:lstStyle/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sz="2000" b="1" dirty="0" smtClean="0"/>
              <a:t>Vnitřní energie původně teplejšího tělesa se zmenšuje.</a:t>
            </a:r>
          </a:p>
          <a:p>
            <a:r>
              <a:rPr lang="cs-CZ" sz="2000" b="1" dirty="0" smtClean="0"/>
              <a:t>Vnitřní energie původně chladnějšího tělesa se zvětšuje.</a:t>
            </a:r>
          </a:p>
          <a:p>
            <a:endParaRPr lang="cs-CZ" sz="2000" dirty="0"/>
          </a:p>
          <a:p>
            <a:endParaRPr lang="cs-CZ" sz="2000" dirty="0" smtClean="0"/>
          </a:p>
          <a:p>
            <a:r>
              <a:rPr lang="cs-CZ" sz="2000" b="1" dirty="0" smtClean="0"/>
              <a:t>Tento proces ustane, až se vnitřní energie obou těles vyrovnají.</a:t>
            </a:r>
          </a:p>
          <a:p>
            <a:r>
              <a:rPr lang="cs-CZ" sz="2000" b="1" dirty="0" smtClean="0"/>
              <a:t>Tehdy bude i teplota obou těles stejně veliká. Tepelná výměna skončí.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xmlns="" val="1323137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  <a:ln>
            <a:solidFill>
              <a:srgbClr val="7030A0"/>
            </a:solidFill>
          </a:ln>
        </p:spPr>
        <p:txBody>
          <a:bodyPr>
            <a:normAutofit/>
          </a:bodyPr>
          <a:lstStyle/>
          <a:p>
            <a:r>
              <a:rPr lang="cs-CZ" sz="3200" b="1" dirty="0" smtClean="0"/>
              <a:t>Teplo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7030A0"/>
            </a:solidFill>
          </a:ln>
        </p:spPr>
        <p:txBody>
          <a:bodyPr>
            <a:normAutofit lnSpcReduction="10000"/>
          </a:bodyPr>
          <a:lstStyle/>
          <a:p>
            <a:r>
              <a:rPr lang="cs-CZ" sz="2000" b="1" dirty="0" smtClean="0"/>
              <a:t>Není náhoda, že slova „teplo“ a „teplota“ jsou tak podobná.</a:t>
            </a:r>
          </a:p>
          <a:p>
            <a:pPr marL="0" indent="0">
              <a:buNone/>
            </a:pPr>
            <a:r>
              <a:rPr lang="cs-CZ" sz="2000" b="1" i="1" dirty="0"/>
              <a:t> </a:t>
            </a:r>
            <a:r>
              <a:rPr lang="cs-CZ" sz="2000" b="1" i="1" dirty="0" smtClean="0"/>
              <a:t>     	Například říkáme „je teplo“ a myslíme tím ve skutečnosti, </a:t>
            </a:r>
          </a:p>
          <a:p>
            <a:pPr marL="0" indent="0">
              <a:buNone/>
            </a:pPr>
            <a:r>
              <a:rPr lang="cs-CZ" sz="2000" b="1" i="1" dirty="0" smtClean="0"/>
              <a:t>      	že je vysoká teplota.</a:t>
            </a:r>
          </a:p>
          <a:p>
            <a:r>
              <a:rPr lang="cs-CZ" sz="2000" b="1" dirty="0" smtClean="0">
                <a:solidFill>
                  <a:srgbClr val="7030A0"/>
                </a:solidFill>
              </a:rPr>
              <a:t>Teplo má nějakou souvislost s teplotou.</a:t>
            </a:r>
          </a:p>
          <a:p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</a:rPr>
              <a:t>Teplo je určitým druhem energie a dá se přeměňovat na jiné druhy energie. Všechny další druhy energie se naopak často přeměňují </a:t>
            </a:r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</a:rPr>
              <a:t>                      na </a:t>
            </a:r>
            <a:r>
              <a:rPr lang="cs-CZ" sz="2000" b="1" dirty="0" smtClean="0">
                <a:solidFill>
                  <a:schemeClr val="accent1">
                    <a:lumMod val="50000"/>
                  </a:schemeClr>
                </a:solidFill>
              </a:rPr>
              <a:t>teplo</a:t>
            </a:r>
            <a:r>
              <a:rPr lang="cs-CZ" sz="2000" b="1" dirty="0" smtClean="0"/>
              <a:t>.</a:t>
            </a:r>
          </a:p>
          <a:p>
            <a:r>
              <a:rPr lang="cs-CZ" sz="2000" b="1" dirty="0" smtClean="0"/>
              <a:t>Teplo je fyzikální veličina udávající energii, kterou si vyměňují tělesa různé teploty.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Teplo označujeme písmenem Q.</a:t>
            </a:r>
          </a:p>
          <a:p>
            <a:r>
              <a:rPr lang="cs-CZ" sz="2000" b="1" dirty="0" smtClean="0"/>
              <a:t>Stejně jako energii </a:t>
            </a:r>
            <a:r>
              <a:rPr lang="cs-CZ" sz="2000" b="1" dirty="0" smtClean="0">
                <a:solidFill>
                  <a:srgbClr val="FF0000"/>
                </a:solidFill>
              </a:rPr>
              <a:t>měříme</a:t>
            </a:r>
            <a:r>
              <a:rPr lang="cs-CZ" sz="2000" b="1" dirty="0" smtClean="0"/>
              <a:t> i teplo </a:t>
            </a:r>
            <a:r>
              <a:rPr lang="cs-CZ" sz="2000" b="1" dirty="0" smtClean="0">
                <a:solidFill>
                  <a:srgbClr val="FF0000"/>
                </a:solidFill>
              </a:rPr>
              <a:t>v joulech.</a:t>
            </a:r>
          </a:p>
          <a:p>
            <a:endParaRPr lang="cs-CZ" sz="2000" b="1" dirty="0" smtClean="0">
              <a:solidFill>
                <a:srgbClr val="0070C0"/>
              </a:solidFill>
            </a:endParaRPr>
          </a:p>
          <a:p>
            <a:r>
              <a:rPr lang="cs-CZ" sz="2000" b="1" dirty="0" smtClean="0">
                <a:solidFill>
                  <a:srgbClr val="0070C0"/>
                </a:solidFill>
              </a:rPr>
              <a:t>Samovolně se teplo přenáší vždy z teplejšího tělesa na chladnější.</a:t>
            </a:r>
            <a:endParaRPr lang="cs-CZ" sz="2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0230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7030A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Zdroje tepla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7030A0"/>
            </a:solidFill>
          </a:ln>
        </p:spPr>
        <p:txBody>
          <a:bodyPr>
            <a:normAutofit/>
          </a:bodyPr>
          <a:lstStyle/>
          <a:p>
            <a:endParaRPr lang="cs-CZ" sz="2000" dirty="0" smtClean="0"/>
          </a:p>
          <a:p>
            <a:r>
              <a:rPr lang="cs-CZ" sz="2000" b="1" dirty="0" smtClean="0">
                <a:solidFill>
                  <a:srgbClr val="FF0000"/>
                </a:solidFill>
              </a:rPr>
              <a:t>Slunce</a:t>
            </a:r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r>
              <a:rPr lang="cs-CZ" sz="2000" b="1" dirty="0" smtClean="0">
                <a:solidFill>
                  <a:srgbClr val="FF0000"/>
                </a:solidFill>
              </a:rPr>
              <a:t>Země</a:t>
            </a:r>
            <a:r>
              <a:rPr lang="cs-CZ" sz="2000" dirty="0" smtClean="0"/>
              <a:t> </a:t>
            </a:r>
            <a:r>
              <a:rPr lang="cs-CZ" sz="2000" b="1" dirty="0" smtClean="0"/>
              <a:t>– horké prameny, láva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Oheň</a:t>
            </a:r>
            <a:r>
              <a:rPr lang="cs-CZ" sz="2000" b="1" dirty="0" smtClean="0"/>
              <a:t> – uhlí, dřevo, nafta, svítiplyn, zemní plyn, jaderná energie, …….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Elektřina</a:t>
            </a:r>
          </a:p>
          <a:p>
            <a:r>
              <a:rPr lang="cs-CZ" sz="2000" b="1" dirty="0" smtClean="0">
                <a:solidFill>
                  <a:srgbClr val="FF0000"/>
                </a:solidFill>
              </a:rPr>
              <a:t>Člověk, živočichové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  <p:pic>
        <p:nvPicPr>
          <p:cNvPr id="1026" name="Picture 2" descr="C:\Documents and Settings\Jaroslava\Local Settings\Temporary Internet Files\Content.IE5\P19YNWIN\MC9002372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844824"/>
            <a:ext cx="2258840" cy="2267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54654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Jaroslava\Local Settings\Temporary Internet Files\Content.IE5\5VQQYEF2\MC90021561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0800" y="2204699"/>
            <a:ext cx="1890665" cy="2199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Jaroslava\Local Settings\Temporary Internet Files\Content.IE5\Y4L107MR\MC90028695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277263"/>
            <a:ext cx="2121529" cy="219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Jaroslava\Local Settings\Temporary Internet Files\Content.IE5\5VQQYEF2\MC90023431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780928"/>
            <a:ext cx="1602463" cy="2919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Documents and Settings\Jaroslava\Local Settings\Temporary Internet Files\Content.IE5\P19YNWIN\MC90025079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725008"/>
            <a:ext cx="1041149" cy="2580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275915" y="1052736"/>
            <a:ext cx="38270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Která látka je zdrojem tepla?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xmlns="" val="3189516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7030A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Jak teplo měříme?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7030A0"/>
            </a:solidFill>
          </a:ln>
        </p:spPr>
        <p:txBody>
          <a:bodyPr>
            <a:normAutofit/>
          </a:bodyPr>
          <a:lstStyle/>
          <a:p>
            <a:r>
              <a:rPr lang="cs-CZ" sz="2000" b="1" dirty="0" smtClean="0"/>
              <a:t>Teplem se zvětšuje vnitřní energie tělesa. Tu však nemůžeme přímo změřit. </a:t>
            </a:r>
            <a:br>
              <a:rPr lang="cs-CZ" sz="2000" b="1" dirty="0" smtClean="0"/>
            </a:br>
            <a:r>
              <a:rPr lang="cs-CZ" sz="2000" b="1" dirty="0" smtClean="0">
                <a:solidFill>
                  <a:srgbClr val="FF0000"/>
                </a:solidFill>
              </a:rPr>
              <a:t>Jak tedy poznáme, o kolik </a:t>
            </a:r>
            <a:r>
              <a:rPr lang="cs-CZ" sz="2000" b="1" dirty="0" smtClean="0">
                <a:solidFill>
                  <a:srgbClr val="FF0000"/>
                </a:solidFill>
              </a:rPr>
              <a:t>energie vzrostla </a:t>
            </a:r>
            <a:r>
              <a:rPr lang="cs-CZ" sz="2000" b="1" dirty="0" smtClean="0">
                <a:solidFill>
                  <a:srgbClr val="FF0000"/>
                </a:solidFill>
              </a:rPr>
              <a:t>– kolik tepla jsme dodali? </a:t>
            </a:r>
            <a:br>
              <a:rPr lang="cs-CZ" sz="2000" b="1" dirty="0" smtClean="0">
                <a:solidFill>
                  <a:srgbClr val="FF0000"/>
                </a:solidFill>
              </a:rPr>
            </a:br>
            <a:r>
              <a:rPr lang="cs-CZ" sz="2000" dirty="0" smtClean="0"/>
              <a:t>Pomůže nám </a:t>
            </a:r>
            <a:r>
              <a:rPr lang="cs-CZ" sz="2000" b="1" dirty="0" err="1" smtClean="0"/>
              <a:t>Jouleův</a:t>
            </a:r>
            <a:r>
              <a:rPr lang="cs-CZ" sz="2000" b="1" dirty="0" smtClean="0"/>
              <a:t> pokus.</a:t>
            </a:r>
          </a:p>
          <a:p>
            <a:pPr marL="0" indent="0">
              <a:buNone/>
            </a:pPr>
            <a:endParaRPr lang="cs-CZ" sz="1800" i="1" dirty="0" smtClean="0"/>
          </a:p>
          <a:p>
            <a:pPr marL="0" indent="0">
              <a:buNone/>
            </a:pPr>
            <a:r>
              <a:rPr lang="cs-CZ" sz="1800" b="1" i="1" dirty="0" smtClean="0"/>
              <a:t>Joule vyrobil hrnec, ve kterém se mohlo otáčet kolo s mnoha lopatkami. Při svém otáčení vířilo vodu, a tím jí dodávalo energii. Voda se ohřála. </a:t>
            </a:r>
          </a:p>
          <a:p>
            <a:pPr marL="0" indent="0">
              <a:buNone/>
            </a:pPr>
            <a:r>
              <a:rPr lang="cs-CZ" sz="1800" b="1" i="1" dirty="0" smtClean="0"/>
              <a:t>Kolo s lopatkami bylo poháněno dvěma těžkými olověnými závažími. Když závaží klesala dolů, poháněla lopatky v hrnci.</a:t>
            </a:r>
          </a:p>
          <a:p>
            <a:endParaRPr lang="cs-CZ" sz="1800" dirty="0" smtClean="0"/>
          </a:p>
          <a:p>
            <a:r>
              <a:rPr lang="cs-CZ" sz="1800" b="1" dirty="0" smtClean="0">
                <a:solidFill>
                  <a:schemeClr val="accent2">
                    <a:lumMod val="50000"/>
                  </a:schemeClr>
                </a:solidFill>
              </a:rPr>
              <a:t>Joule nechal závaží mnohokrát sestoupit dolů a měřil, o kolik stoupla teplota vody. Mohl tedy vypočítat, kolik práce bylo třeba vynaložit, aby se např. 1 kg vody v hrnci ohřál o 1 °C.</a:t>
            </a:r>
          </a:p>
        </p:txBody>
      </p:sp>
    </p:spTree>
    <p:extLst>
      <p:ext uri="{BB962C8B-B14F-4D97-AF65-F5344CB8AC3E}">
        <p14:creationId xmlns:p14="http://schemas.microsoft.com/office/powerpoint/2010/main" xmlns="" val="4245053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467544" y="1700808"/>
            <a:ext cx="8208912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i="1" dirty="0"/>
              <a:t>Z pokusu </a:t>
            </a:r>
            <a:r>
              <a:rPr lang="cs-CZ" sz="2000" i="1" dirty="0" err="1" smtClean="0"/>
              <a:t>Jamese</a:t>
            </a:r>
            <a:r>
              <a:rPr lang="cs-CZ" sz="2000" i="1" dirty="0" smtClean="0"/>
              <a:t> </a:t>
            </a:r>
            <a:r>
              <a:rPr lang="cs-CZ" sz="2000" i="1" dirty="0" err="1"/>
              <a:t>Prescotta</a:t>
            </a:r>
            <a:r>
              <a:rPr lang="cs-CZ" sz="2000" i="1" dirty="0"/>
              <a:t> </a:t>
            </a:r>
            <a:r>
              <a:rPr lang="cs-CZ" sz="2000" i="1" dirty="0" err="1" smtClean="0"/>
              <a:t>Jouleho</a:t>
            </a:r>
            <a:r>
              <a:rPr lang="cs-CZ" sz="2000" i="1" dirty="0" smtClean="0"/>
              <a:t> tedy </a:t>
            </a:r>
            <a:r>
              <a:rPr lang="cs-CZ" sz="2000" i="1" dirty="0"/>
              <a:t>zjistíme</a:t>
            </a:r>
            <a:r>
              <a:rPr lang="cs-CZ" sz="2000" dirty="0"/>
              <a:t>, </a:t>
            </a:r>
            <a:r>
              <a:rPr lang="cs-CZ" sz="2000" b="1" dirty="0"/>
              <a:t>o kolik °C </a:t>
            </a:r>
            <a:r>
              <a:rPr lang="cs-CZ" sz="2000" b="1" dirty="0" smtClean="0"/>
              <a:t>se </a:t>
            </a:r>
            <a:r>
              <a:rPr lang="cs-CZ" sz="2000" b="1" dirty="0" smtClean="0">
                <a:solidFill>
                  <a:srgbClr val="FF0000"/>
                </a:solidFill>
              </a:rPr>
              <a:t>dodaným</a:t>
            </a:r>
            <a:r>
              <a:rPr lang="cs-CZ" sz="2000" b="1" dirty="0" smtClean="0"/>
              <a:t> </a:t>
            </a:r>
            <a:r>
              <a:rPr lang="cs-CZ" sz="2000" b="1" dirty="0">
                <a:solidFill>
                  <a:srgbClr val="FF0000"/>
                </a:solidFill>
              </a:rPr>
              <a:t>teplem </a:t>
            </a:r>
            <a:r>
              <a:rPr lang="cs-CZ" sz="2000" b="1" dirty="0"/>
              <a:t>ohřeje 1 kg vody, </a:t>
            </a:r>
            <a:r>
              <a:rPr lang="cs-CZ" sz="2000" i="1" dirty="0"/>
              <a:t>a pak toto teplo </a:t>
            </a:r>
            <a:r>
              <a:rPr lang="cs-CZ" sz="2000" b="1" dirty="0">
                <a:solidFill>
                  <a:srgbClr val="7030A0"/>
                </a:solidFill>
              </a:rPr>
              <a:t>vypočítáme</a:t>
            </a:r>
            <a:r>
              <a:rPr lang="cs-CZ" sz="2000" b="1" dirty="0" smtClean="0">
                <a:solidFill>
                  <a:srgbClr val="7030A0"/>
                </a:solidFill>
              </a:rPr>
              <a:t>.</a:t>
            </a:r>
          </a:p>
          <a:p>
            <a:endParaRPr lang="cs-CZ" dirty="0"/>
          </a:p>
          <a:p>
            <a:r>
              <a:rPr lang="cs-CZ" sz="2000" i="1" dirty="0" smtClean="0"/>
              <a:t>Přesnější výpočty a měření ukázaly, že k ohřátí 1 kg vody o 1 °C je třeba vynaložit práci 4 180 J neboli 4, 18 KJ. My budeme používat zaokrouhlenou hodnotu </a:t>
            </a:r>
            <a:r>
              <a:rPr lang="cs-CZ" sz="2000" b="1" i="1" dirty="0" smtClean="0"/>
              <a:t>4,2 </a:t>
            </a:r>
            <a:r>
              <a:rPr lang="cs-CZ" sz="2000" b="1" i="1" dirty="0" err="1" smtClean="0"/>
              <a:t>kJ</a:t>
            </a:r>
            <a:r>
              <a:rPr lang="cs-CZ" sz="2000" b="1" i="1" dirty="0" smtClean="0"/>
              <a:t>.</a:t>
            </a:r>
          </a:p>
          <a:p>
            <a:endParaRPr lang="cs-CZ" dirty="0"/>
          </a:p>
          <a:p>
            <a:r>
              <a:rPr lang="cs-CZ" sz="2000" i="1" dirty="0"/>
              <a:t>Při měření tepla a vnitřní energie používáme často větší jednotky než je </a:t>
            </a:r>
            <a:r>
              <a:rPr lang="cs-CZ" sz="2000" b="1" dirty="0"/>
              <a:t>joule</a:t>
            </a:r>
            <a:r>
              <a:rPr lang="cs-CZ" sz="2000" dirty="0"/>
              <a:t>: </a:t>
            </a:r>
            <a:r>
              <a:rPr lang="cs-CZ" sz="2000" b="1" dirty="0"/>
              <a:t>megajoule</a:t>
            </a:r>
            <a:r>
              <a:rPr lang="cs-CZ" sz="2000" dirty="0"/>
              <a:t> a </a:t>
            </a:r>
            <a:r>
              <a:rPr lang="cs-CZ" sz="2000" b="1" dirty="0" smtClean="0"/>
              <a:t>gigajoule.</a:t>
            </a:r>
          </a:p>
          <a:p>
            <a:endParaRPr lang="cs-CZ" sz="2000" b="1" dirty="0"/>
          </a:p>
          <a:p>
            <a:r>
              <a:rPr lang="cs-CZ" b="1" dirty="0"/>
              <a:t>1 MJ </a:t>
            </a:r>
            <a:r>
              <a:rPr lang="cs-CZ" dirty="0"/>
              <a:t>= 1 000 </a:t>
            </a:r>
            <a:r>
              <a:rPr lang="cs-CZ" dirty="0" err="1"/>
              <a:t>kJ</a:t>
            </a:r>
            <a:r>
              <a:rPr lang="cs-CZ" dirty="0"/>
              <a:t> = 1 000 000 J               </a:t>
            </a:r>
            <a:r>
              <a:rPr lang="cs-CZ" b="1" dirty="0"/>
              <a:t>1GJ </a:t>
            </a:r>
            <a:r>
              <a:rPr lang="cs-CZ" dirty="0"/>
              <a:t>= 1 000MJ = 1 000 000 000 </a:t>
            </a:r>
            <a:r>
              <a:rPr lang="cs-CZ" dirty="0" smtClean="0"/>
              <a:t>J</a:t>
            </a:r>
          </a:p>
          <a:p>
            <a:endParaRPr lang="cs-CZ" dirty="0"/>
          </a:p>
          <a:p>
            <a:r>
              <a:rPr lang="cs-CZ" sz="2000" i="1" dirty="0" smtClean="0"/>
              <a:t>Už víme, že </a:t>
            </a:r>
            <a:r>
              <a:rPr lang="cs-CZ" sz="2000" b="1" dirty="0" smtClean="0"/>
              <a:t>teplota</a:t>
            </a:r>
            <a:r>
              <a:rPr lang="cs-CZ" sz="2000" dirty="0" smtClean="0"/>
              <a:t> </a:t>
            </a:r>
            <a:r>
              <a:rPr lang="cs-CZ" sz="2000" i="1" dirty="0" smtClean="0"/>
              <a:t>tělesa se měří </a:t>
            </a:r>
            <a:r>
              <a:rPr lang="cs-CZ" sz="2000" b="1" dirty="0" smtClean="0"/>
              <a:t>teploměrem.</a:t>
            </a:r>
          </a:p>
          <a:p>
            <a:r>
              <a:rPr lang="cs-CZ" sz="2000" i="1" dirty="0" smtClean="0"/>
              <a:t>K měření velikosti dodaného nebo odevzdaného </a:t>
            </a:r>
            <a:r>
              <a:rPr lang="cs-CZ" sz="2000" b="1" dirty="0" smtClean="0"/>
              <a:t>tepla</a:t>
            </a:r>
            <a:r>
              <a:rPr lang="cs-CZ" sz="2000" dirty="0" smtClean="0"/>
              <a:t> </a:t>
            </a:r>
            <a:r>
              <a:rPr lang="cs-CZ" sz="2000" i="1" dirty="0" smtClean="0"/>
              <a:t>užíváme tzv</a:t>
            </a:r>
            <a:r>
              <a:rPr lang="cs-CZ" sz="2000" dirty="0" smtClean="0"/>
              <a:t>. </a:t>
            </a:r>
            <a:r>
              <a:rPr lang="cs-CZ" sz="2000" b="1" dirty="0" smtClean="0"/>
              <a:t>kalorimetr.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785203" y="620688"/>
            <a:ext cx="29656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cs-CZ" sz="2400" b="1" dirty="0" smtClean="0"/>
              <a:t>Co jsme se dozvěděli?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xmlns="" val="2791275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7030A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Umíš odpovědět?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7030A0"/>
            </a:solidFill>
          </a:ln>
        </p:spPr>
        <p:txBody>
          <a:bodyPr>
            <a:normAutofit fontScale="70000" lnSpcReduction="20000"/>
          </a:bodyPr>
          <a:lstStyle/>
          <a:p>
            <a:endParaRPr lang="cs-CZ" sz="2000" dirty="0" smtClean="0"/>
          </a:p>
          <a:p>
            <a:r>
              <a:rPr lang="cs-CZ" sz="2400" b="1" dirty="0" smtClean="0"/>
              <a:t>Zubní vrtačka má tenké trysky, kterými na vrtaný zub stříká voda. Proč?</a:t>
            </a:r>
          </a:p>
          <a:p>
            <a:endParaRPr lang="cs-CZ" sz="2400" dirty="0" smtClean="0"/>
          </a:p>
          <a:p>
            <a:r>
              <a:rPr lang="cs-CZ" sz="2400" b="1" dirty="0" smtClean="0"/>
              <a:t>Brzdy aut jsou obloženy zvláštním materiálem, který musí vydržet hodně vysoké teploty. Proč?</a:t>
            </a:r>
          </a:p>
          <a:p>
            <a:endParaRPr lang="cs-CZ" sz="2400" b="1" dirty="0" smtClean="0"/>
          </a:p>
          <a:p>
            <a:endParaRPr lang="cs-CZ" sz="2000" dirty="0" smtClean="0"/>
          </a:p>
          <a:p>
            <a:endParaRPr lang="cs-CZ" sz="2000" dirty="0"/>
          </a:p>
          <a:p>
            <a:r>
              <a:rPr lang="cs-CZ" sz="2600" b="1" dirty="0" smtClean="0"/>
              <a:t>Skluzavka do bazénu se musí „mazat“ vodou. </a:t>
            </a:r>
          </a:p>
          <a:p>
            <a:pPr marL="0" indent="0">
              <a:buNone/>
            </a:pPr>
            <a:r>
              <a:rPr lang="cs-CZ" sz="2600" b="1" dirty="0" smtClean="0"/>
              <a:t>Co by se stalo, kdybyste se sklouzli </a:t>
            </a:r>
          </a:p>
          <a:p>
            <a:pPr marL="0" indent="0">
              <a:buNone/>
            </a:pPr>
            <a:r>
              <a:rPr lang="cs-CZ" sz="2600" b="1" dirty="0" smtClean="0"/>
              <a:t>po suché skluzavce?</a:t>
            </a:r>
          </a:p>
          <a:p>
            <a:endParaRPr lang="cs-CZ" sz="2600" dirty="0" smtClean="0"/>
          </a:p>
          <a:p>
            <a:pPr marL="0" indent="0">
              <a:buNone/>
            </a:pPr>
            <a:endParaRPr lang="cs-CZ" sz="2000" dirty="0"/>
          </a:p>
          <a:p>
            <a:endParaRPr lang="cs-CZ" sz="2000" dirty="0" smtClean="0"/>
          </a:p>
          <a:p>
            <a:r>
              <a:rPr lang="cs-CZ" sz="2900" b="1" dirty="0" smtClean="0"/>
              <a:t>Co se ti může stát, když po vyšplhání </a:t>
            </a:r>
          </a:p>
          <a:p>
            <a:pPr marL="0" indent="0">
              <a:buNone/>
            </a:pPr>
            <a:r>
              <a:rPr lang="cs-CZ" sz="2900" b="1" dirty="0" smtClean="0"/>
              <a:t>na tyči ke stropu rychle sjedeš na zem? </a:t>
            </a:r>
          </a:p>
          <a:p>
            <a:pPr marL="0" indent="0">
              <a:buNone/>
            </a:pPr>
            <a:r>
              <a:rPr lang="cs-CZ" sz="2900" b="1" dirty="0" smtClean="0"/>
              <a:t>Proč?</a:t>
            </a:r>
          </a:p>
        </p:txBody>
      </p:sp>
      <p:pic>
        <p:nvPicPr>
          <p:cNvPr id="5124" name="Picture 4" descr="C:\Documents and Settings\Jaroslava\Local Settings\Temporary Internet Files\Content.IE5\Y4L107MR\MP90042311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5" y="2852936"/>
            <a:ext cx="2702343" cy="3168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65197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7030A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A pokračujeme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7030A0"/>
            </a:solidFill>
          </a:ln>
        </p:spPr>
        <p:txBody>
          <a:bodyPr>
            <a:normAutofit/>
          </a:bodyPr>
          <a:lstStyle/>
          <a:p>
            <a:r>
              <a:rPr lang="cs-CZ" sz="2000" b="1" dirty="0" smtClean="0"/>
              <a:t>Víš, že molekuly vody jsou v neustálém pohybu. Pohybují se i molekuly </a:t>
            </a:r>
          </a:p>
          <a:p>
            <a:pPr marL="0" indent="0">
              <a:buNone/>
            </a:pPr>
            <a:r>
              <a:rPr lang="cs-CZ" sz="2000" b="1" dirty="0" smtClean="0"/>
              <a:t>      v ledu?</a:t>
            </a:r>
          </a:p>
          <a:p>
            <a:endParaRPr lang="cs-CZ" sz="2000" b="1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  <a:p>
            <a:r>
              <a:rPr lang="cs-CZ" sz="2000" b="1" dirty="0" smtClean="0"/>
              <a:t>Proč se meteor, který letí atmosférou</a:t>
            </a:r>
          </a:p>
          <a:p>
            <a:pPr marL="0" indent="0">
              <a:buNone/>
            </a:pPr>
            <a:r>
              <a:rPr lang="cs-CZ" sz="2000" b="1" dirty="0" smtClean="0"/>
              <a:t>      Země, rozžhaví do běla a shoří?</a:t>
            </a:r>
          </a:p>
          <a:p>
            <a:endParaRPr lang="cs-CZ" sz="2000" b="1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  <p:pic>
        <p:nvPicPr>
          <p:cNvPr id="3078" name="Picture 6" descr="C:\Documents and Settings\Jaroslava\Local Settings\Temporary Internet Files\Content.IE5\Y4L107MR\MC90043871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24056" y="3857263"/>
            <a:ext cx="2488304" cy="2092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Documents and Settings\Jaroslava\Local Settings\Temporary Internet Files\Content.IE5\Y4L107MR\MP90031675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81436" y="2060848"/>
            <a:ext cx="2620888" cy="193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84530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Jaroslava\Local Settings\Temporary Internet Files\Content.IE5\PA3LHJ33\MC9002502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7" y="1582492"/>
            <a:ext cx="2159155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419933" y="2276872"/>
            <a:ext cx="79928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 smtClean="0"/>
              <a:t>Vysvětli, proč se změní vnitřní energie vody v nádobě, </a:t>
            </a:r>
          </a:p>
          <a:p>
            <a:r>
              <a:rPr lang="cs-CZ" sz="2000" b="1" dirty="0" smtClean="0"/>
              <a:t>kterou postavíme na horkou plotýnku elektrického vařiče</a:t>
            </a:r>
            <a:r>
              <a:rPr lang="cs-CZ" sz="2000" dirty="0" smtClean="0"/>
              <a:t>.</a:t>
            </a:r>
          </a:p>
          <a:p>
            <a:endParaRPr lang="cs-CZ" sz="20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596870" y="4089266"/>
            <a:ext cx="77048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 smtClean="0"/>
              <a:t>Vysvětli, proč se změní vnitřní energie vody v kádince, </a:t>
            </a:r>
          </a:p>
          <a:p>
            <a:r>
              <a:rPr lang="cs-CZ" sz="2000" b="1" dirty="0" smtClean="0"/>
              <a:t>kterou ponoříme do vodní lázně o nižší teplotě, </a:t>
            </a:r>
          </a:p>
          <a:p>
            <a:r>
              <a:rPr lang="cs-CZ" sz="2000" b="1" dirty="0" smtClean="0"/>
              <a:t>než je teplota vody v </a:t>
            </a:r>
            <a:r>
              <a:rPr lang="cs-CZ" sz="2000" b="1" dirty="0" smtClean="0"/>
              <a:t>kádince.</a:t>
            </a:r>
            <a:endParaRPr lang="cs-CZ" sz="2000" b="1" dirty="0" smtClean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77916" y="332656"/>
            <a:ext cx="8229600" cy="1143000"/>
          </a:xfrm>
          <a:ln>
            <a:solidFill>
              <a:srgbClr val="7030A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Už naposledy</a:t>
            </a:r>
            <a:endParaRPr lang="cs-CZ" sz="2400" b="1" dirty="0"/>
          </a:p>
        </p:txBody>
      </p:sp>
      <p:pic>
        <p:nvPicPr>
          <p:cNvPr id="4115" name="Picture 19" descr="C:\Documents and Settings\Jaroslava\Local Settings\Temporary Internet Files\Content.IE5\5VQQYEF2\MC90023964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59419" y="4734009"/>
            <a:ext cx="1781251" cy="1667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97761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Použitá literatura</a:t>
            </a:r>
            <a:endParaRPr lang="cs-CZ" sz="2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RAUNER, Karel – hlavní autor. </a:t>
            </a:r>
            <a:r>
              <a:rPr lang="cs-CZ" sz="2000" i="1" dirty="0" smtClean="0"/>
              <a:t>Fyzika 8 učebnice pro základní školy a víceletá gymnázia.</a:t>
            </a:r>
            <a:r>
              <a:rPr lang="cs-CZ" sz="2000" dirty="0" smtClean="0"/>
              <a:t> 1. vydání. Plzeň: Nakladatelství Fraus, 2006.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ISBN 80-7238-525-9</a:t>
            </a:r>
          </a:p>
          <a:p>
            <a:r>
              <a:rPr lang="cs-CZ" sz="2000" dirty="0" smtClean="0"/>
              <a:t>MACHÁČEK, Martin. </a:t>
            </a:r>
            <a:r>
              <a:rPr lang="cs-CZ" sz="2000" i="1" dirty="0" smtClean="0"/>
              <a:t>Fyzika 8 pro základní školy a víceletá gymnázia. </a:t>
            </a:r>
          </a:p>
          <a:p>
            <a:pPr marL="0" indent="0">
              <a:buNone/>
            </a:pPr>
            <a:r>
              <a:rPr lang="cs-CZ" sz="2000" i="1" dirty="0"/>
              <a:t> </a:t>
            </a:r>
            <a:r>
              <a:rPr lang="cs-CZ" sz="2000" i="1" dirty="0" smtClean="0"/>
              <a:t>     </a:t>
            </a:r>
            <a:r>
              <a:rPr lang="cs-CZ" sz="2000" dirty="0" smtClean="0"/>
              <a:t>Dotisk 2. vydání. Praha: Prometheus, 2001. ISBN 80-7196-220-1</a:t>
            </a:r>
          </a:p>
          <a:p>
            <a:r>
              <a:rPr lang="cs-CZ" sz="2000" dirty="0" smtClean="0"/>
              <a:t>VACHEK, Jaroslav. </a:t>
            </a:r>
            <a:r>
              <a:rPr lang="cs-CZ" sz="2000" i="1" dirty="0" smtClean="0"/>
              <a:t>Fyzika – přehled učiva základní školy.</a:t>
            </a:r>
            <a:r>
              <a:rPr lang="cs-CZ" sz="2000" dirty="0" smtClean="0"/>
              <a:t> Praha: SPN, 1973.</a:t>
            </a:r>
          </a:p>
          <a:p>
            <a:r>
              <a:rPr lang="cs-CZ" sz="2000" dirty="0"/>
              <a:t>Použité obrázky: www.office.microsoft.com [online]. c2011 [cit. </a:t>
            </a:r>
            <a:r>
              <a:rPr lang="cs-CZ" sz="2000" dirty="0" smtClean="0"/>
              <a:t>2011-05-29]. </a:t>
            </a:r>
          </a:p>
          <a:p>
            <a:r>
              <a:rPr lang="cs-CZ" sz="2000" dirty="0" smtClean="0"/>
              <a:t>BOHUNĚK, Jiří. </a:t>
            </a:r>
            <a:r>
              <a:rPr lang="cs-CZ" sz="2000" i="1" dirty="0" smtClean="0"/>
              <a:t>Sbírka úloh z fyziky pro ZŠ, 2. díl.</a:t>
            </a:r>
            <a:r>
              <a:rPr lang="cs-CZ" sz="2000" dirty="0" smtClean="0"/>
              <a:t> 2. vydání. Praha: Prometheus, 1993. ISBN </a:t>
            </a:r>
            <a:r>
              <a:rPr lang="cs-CZ" sz="2000" dirty="0" smtClean="0"/>
              <a:t>80-85849-15-1</a:t>
            </a:r>
          </a:p>
        </p:txBody>
      </p:sp>
    </p:spTree>
    <p:extLst>
      <p:ext uri="{BB962C8B-B14F-4D97-AF65-F5344CB8AC3E}">
        <p14:creationId xmlns:p14="http://schemas.microsoft.com/office/powerpoint/2010/main" xmlns="" val="2990417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409</TotalTime>
  <Words>625</Words>
  <Application>Microsoft Office PowerPoint</Application>
  <PresentationFormat>Předvádění na obrazovce (4:3)</PresentationFormat>
  <Paragraphs>125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Snímek 1</vt:lpstr>
      <vt:lpstr>Tepelná výměna</vt:lpstr>
      <vt:lpstr>Odpověď</vt:lpstr>
      <vt:lpstr>Teplo</vt:lpstr>
      <vt:lpstr>Zdroje tepla</vt:lpstr>
      <vt:lpstr>Snímek 6</vt:lpstr>
      <vt:lpstr>Jak teplo měříme?</vt:lpstr>
      <vt:lpstr>Snímek 8</vt:lpstr>
      <vt:lpstr>Umíš odpovědět?</vt:lpstr>
      <vt:lpstr>A pokračujeme</vt:lpstr>
      <vt:lpstr>Už naposledy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Jaroslava Vondráčková</dc:creator>
  <cp:lastModifiedBy>Dum</cp:lastModifiedBy>
  <cp:revision>43</cp:revision>
  <dcterms:created xsi:type="dcterms:W3CDTF">2011-05-29T08:59:53Z</dcterms:created>
  <dcterms:modified xsi:type="dcterms:W3CDTF">2012-04-10T17:52:51Z</dcterms:modified>
</cp:coreProperties>
</file>