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4" r:id="rId2"/>
    <p:sldId id="278" r:id="rId3"/>
    <p:sldId id="279" r:id="rId4"/>
    <p:sldId id="291" r:id="rId5"/>
    <p:sldId id="292" r:id="rId6"/>
    <p:sldId id="283" r:id="rId7"/>
    <p:sldId id="297" r:id="rId8"/>
    <p:sldId id="294" r:id="rId9"/>
    <p:sldId id="295" r:id="rId10"/>
    <p:sldId id="296" r:id="rId1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27.5.2014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VY_32_INOVACE_07_03_PAOL\VY_32_INOVACE_07_03_PAOL_2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VY_32_INOVACE_07_03_PAOL\VY_32_INOVACE_07_03_PAOL_1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Zákon lomu, lom ke kolmici, lom od kolmice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VY_32_INOVACE_07_03_PAOL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 č.</a:t>
            </a:r>
            <a:r>
              <a:rPr lang="en-US" sz="2000" b="1" kern="1200" dirty="0" smtClean="0">
                <a:latin typeface="Tahoma" pitchFamily="34" charset="0"/>
                <a:cs typeface="Tahoma" pitchFamily="34" charset="0"/>
              </a:rPr>
              <a:t>2</a:t>
            </a: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4" name="VY_32_INOVACE_07_03_PAOL_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836712"/>
            <a:ext cx="6732240" cy="504918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zákonu lomu, </a:t>
            </a:r>
            <a:r>
              <a:rPr lang="cs-CZ" sz="2000" dirty="0" err="1" smtClean="0"/>
              <a:t>lomu</a:t>
            </a:r>
            <a:r>
              <a:rPr lang="cs-CZ" sz="2000" dirty="0" smtClean="0"/>
              <a:t> ke kolmici, lomu od kolmice.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 č.1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zákona lomu, lom ke kolmici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halogenová lampa, clona s jednou štěrbinou, ploskovypuklá čočka z plexiskla,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úhloměr</a:t>
            </a:r>
            <a:r>
              <a:rPr lang="cs-CZ" sz="1800" smtClean="0">
                <a:latin typeface="Tahoma" pitchFamily="34" charset="0"/>
                <a:cs typeface="Tahoma" pitchFamily="34" charset="0"/>
              </a:rPr>
              <a:t>, zdroj napětí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 č.1: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ploskovypuklou čočku umístíme do středu úhloměru tak, aby kolmice úhloměru byla kolmá na rovnou plochu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čočky. Proti čočce postavíme zdroj světla (viz obrázek). Clonu s jednou štěrbinu vložíme do zdroje světla. Po připojení lampy ke zdroji napětí se nám podaří vytvořit jeden paprsek. Tímto paprskem budeme svítit pod různými úhly do středu úhloměru a čočky. Budeme sledovat paprsek, který prochází vzduchem pod úhlem na čočku, zde se zlomí pod určitým úhlem. Příslušné úhly měříme vždy ke kolmici. (paprsek se šíří ze vzduchu pod úhlem dopadu a na rozhraní s čočkou se zlomí do čočky pod úhlem lomu) 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Obrázek 2"/>
          <p:cNvPicPr/>
          <p:nvPr/>
        </p:nvPicPr>
        <p:blipFill>
          <a:blip r:embed="rId2" cstate="print"/>
          <a:srcRect l="1157" t="23529" r="65081" b="32353"/>
          <a:stretch>
            <a:fillRect/>
          </a:stretch>
        </p:blipFill>
        <p:spPr bwMode="auto">
          <a:xfrm>
            <a:off x="3275856" y="4941168"/>
            <a:ext cx="194564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07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 Vysvětlení: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odečtené úly dopadu a úhly odrazu 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1)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30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20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2)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26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17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3)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20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13,5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4)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10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odečtené úhly dosadíme do zákonu lomu. Po dosazení úhlů a příslušných indexů lomu prostředí (vzduch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1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=1 a plexisklo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2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=1,48) jsme dokázali, že zákon lomu platí.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1)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1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sin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  =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2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sin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   1 sin 30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1,48 sin 20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           0,5 = 0,5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2) 1 sin26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1,48 sin17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0,43  = 0,43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3) 1 sin20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1,48 sin13,5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 0,34 = 0,34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4) 1 sin15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1,48 sin10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 0,25 = 0,25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Vzhledem k tomu že je úhel dopadu </a:t>
            </a:r>
            <a:r>
              <a:rPr lang="el-GR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větší než úhel lomu </a:t>
            </a:r>
            <a:r>
              <a:rPr lang="el-GR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jedná se o lom ke kolmici. Tento lom nastává vždy, pokud prochází paprsek z opticky řidšího do opticky hustšího prostředí. (n</a:t>
            </a:r>
            <a:r>
              <a:rPr lang="cs-CZ" sz="18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&lt; n</a:t>
            </a:r>
            <a:r>
              <a:rPr lang="en-US" sz="18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cs-CZ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 č.1: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5" name="VY_32_INOVACE_07_03_PAOL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908720"/>
            <a:ext cx="6768752" cy="5076564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 č.2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zákona lomu, lom od kolmice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halogenová lampa, clona s jednou štěrbinou, ploskovypuklá čočka z plexiskla, úhloměr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 č.2: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ploskovypuklou čočku umístíme do středu úhloměru tak, aby kolmice úhloměru byla kolmá na vypuklou plochu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čočky. Proti čočce postavíme zdroj světla (viz obrázek). Clonu s jednou štěrbinu vložíme do zdroje světla. Po připojení lampy ke zdroji napětí se nám podaří vytvořit jeden paprsek. Tímto paprskem budeme svítit pod různými úhly do středu úhloměru a čočky. Budeme sledovat paprsek, který projde čočkou a zlomí se pod určitým úhlem. Příslušné úhly měříme vždy ke kolmici. (paprsek se šíří z čočky pod úhlem dopadu a na rozhraní s čočkou se zlomí do vzduchu pod úhlem lomu) 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1653" t="23235" r="65411" b="32941"/>
          <a:stretch>
            <a:fillRect/>
          </a:stretch>
        </p:blipFill>
        <p:spPr bwMode="auto">
          <a:xfrm>
            <a:off x="3275856" y="4797152"/>
            <a:ext cx="20882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07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 Vysvětlení: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odečtené úly dopadu a úhly odrazu 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1)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22,5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2)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20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30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3)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25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40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4)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30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48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odečtené úhly dosadíme do zákonu lomu. Po dosazení úhlů a příslušných indexů lomu prostředí (plexisklo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1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=1,48 a vzduch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2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=1) jsme dokázali, že zákon lomu platí. 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1)    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1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sin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 	= n</a:t>
            </a:r>
            <a:r>
              <a:rPr lang="cs-CZ" sz="1800" baseline="-25000" dirty="0" smtClean="0">
                <a:latin typeface="Tahoma" pitchFamily="34" charset="0"/>
                <a:cs typeface="Tahoma" pitchFamily="34" charset="0"/>
              </a:rPr>
              <a:t>2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sin</a:t>
            </a:r>
            <a:r>
              <a:rPr lang="el-GR" sz="1800" dirty="0" smtClean="0">
                <a:latin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 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    1,48 sin15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		= 1 sin 22,5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                 0,25		= 0,25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2) 1,48 sin20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 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= 1 sin30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            0,38		= 0,38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3) 1,48 sin25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= 1 sin40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  <a:tabLst>
                <a:tab pos="1798638" algn="l"/>
              </a:tabLst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                  0,62 	 = 0,62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4) 1,48 sin30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 = 1 sin48</a:t>
            </a:r>
            <a:r>
              <a:rPr lang="cs-CZ" sz="1800" baseline="30000" dirty="0" smtClean="0">
                <a:latin typeface="Tahoma" pitchFamily="34" charset="0"/>
                <a:cs typeface="Tahoma" pitchFamily="34" charset="0"/>
              </a:rPr>
              <a:t>0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      0,74  = 0,74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Vzhledem k tomu že je úhel dopadu </a:t>
            </a:r>
            <a:r>
              <a:rPr lang="el-GR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α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menší než úhel lomu </a:t>
            </a:r>
            <a:r>
              <a:rPr lang="el-GR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β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jedná se o lom od kolmice. Tento lom nastává vždy, pokud prochází paprsek z opticky hustšího do opticky řidšího prostředí. (n</a:t>
            </a:r>
            <a:r>
              <a:rPr lang="cs-CZ" sz="18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&gt; n</a:t>
            </a:r>
            <a:r>
              <a:rPr lang="en-US" sz="18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cs-CZ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289883</TotalTime>
  <Words>146</Words>
  <Application>Microsoft Office PowerPoint</Application>
  <PresentationFormat>Předvádění na obrazovce (4:3)</PresentationFormat>
  <Paragraphs>61</Paragraphs>
  <Slides>10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Zákon lomu, lom ke kolmici, lom od kolmice                 Číslo materiálu: VY_32_INOVACE_07_03_PAOL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214</cp:revision>
  <dcterms:created xsi:type="dcterms:W3CDTF">2012-09-22T09:54:19Z</dcterms:created>
  <dcterms:modified xsi:type="dcterms:W3CDTF">2014-05-26T23:26:42Z</dcterms:modified>
</cp:coreProperties>
</file>