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87" r:id="rId3"/>
    <p:sldId id="279" r:id="rId4"/>
    <p:sldId id="284" r:id="rId5"/>
    <p:sldId id="283" r:id="rId6"/>
    <p:sldId id="285" r:id="rId7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8618"/>
    <a:srgbClr val="00CC99"/>
    <a:srgbClr val="99663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Střední styl 1 – zvýraznění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E25E649-3F16-4E02-A733-19D2CDBF48F0}" styleName="Střední styl 3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Světlý styl 1 – zvýraznění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Bez stylu, bez mří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FD0F851-EC5A-4D38-B0AD-8093EC10F338}" styleName="Světlý styl 1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DBED569-4797-4DF1-A0F4-6AAB3CD982D8}" styleName="Světlý styl 3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CF1AB2-1976-4502-BF36-3FF5EA218861}" styleName="Střední styl 4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46F890A9-2807-4EBB-B81D-B2AA78EC7F39}" styleName="Tmavý styl 2 – zvýraznění 5/zvýraznění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672D27-A78B-45AC-B612-7781B06BBB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D6DF9F-2130-47C9-BAFB-3E218FB2977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B60D04-4FAC-4928-A0A9-1E84652EC46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17CF87-E0ED-436B-8F31-6CD91B3D3F9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8C84FE-A5DF-4460-A899-37A8ADDE136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B8120B-87AD-4B4A-A9BB-6FD752AAFA9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E962AB-C577-4727-AF31-63E9C8F8CD3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2B9B4-AEE0-41C9-8307-E0320809920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C78BAF-43DA-4ECB-8DC9-8582DF0F7CD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EF96F6-7559-4185-ADAC-7EDC57B575C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FF5D7D-2504-4911-A4E1-392C5FB49C8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4DCE3C9B-D36A-4AE7-8A31-E0365356192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zoom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352;ablony_geometrick&#225;_optika\VY_32_INOVACE_07_09_PAOL\VY_32_INOVACE_07_08_PAOL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1989138"/>
            <a:ext cx="8785225" cy="4535487"/>
          </a:xfrm>
        </p:spPr>
        <p:txBody>
          <a:bodyPr/>
          <a:lstStyle/>
          <a:p>
            <a:pPr algn="l" eaLnBrk="1" hangingPunct="1">
              <a:tabLst>
                <a:tab pos="2698750" algn="l"/>
              </a:tabLst>
            </a:pPr>
            <a:r>
              <a:rPr lang="cs-CZ" sz="2000" dirty="0" smtClean="0"/>
              <a:t>Střední průmyslová škola elektrotechnická a informačních technologií Brno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Číslo a název projektu:	CZ.1.07/1.5.00/34.0521 – Investice do vzdělání 			nesou nejvyšší úrok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                            Autor:	Mgr. Olga </a:t>
            </a:r>
            <a:r>
              <a:rPr lang="cs-CZ" sz="2000" dirty="0" err="1" smtClean="0"/>
              <a:t>Padúchová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           Tematická sada: Fyzikální pokusy – Geometrická optika	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                            Téma: </a:t>
            </a:r>
            <a:r>
              <a:rPr lang="cs-CZ" sz="2000" b="1" dirty="0" smtClean="0"/>
              <a:t>Zobrazení dutým zrcadlem</a:t>
            </a:r>
            <a:br>
              <a:rPr lang="cs-CZ" sz="2000" b="1" dirty="0" smtClean="0"/>
            </a:br>
            <a:r>
              <a:rPr lang="cs-CZ" sz="2000" b="1" dirty="0" smtClean="0"/>
              <a:t>  </a:t>
            </a:r>
            <a:br>
              <a:rPr lang="cs-CZ" sz="2000" b="1" dirty="0" smtClean="0"/>
            </a:br>
            <a:r>
              <a:rPr lang="cs-CZ" sz="2000" b="1" dirty="0" smtClean="0"/>
              <a:t>             </a:t>
            </a:r>
            <a:r>
              <a:rPr lang="cs-CZ" sz="2000" dirty="0" smtClean="0"/>
              <a:t>Číslo materiálu: </a:t>
            </a:r>
            <a:r>
              <a:rPr lang="cs-CZ" sz="2000" dirty="0" smtClean="0"/>
              <a:t>VY_32_INOVACE_07_08_PAOL</a:t>
            </a:r>
            <a:endParaRPr lang="cs-CZ" sz="2000" dirty="0" smtClean="0"/>
          </a:p>
        </p:txBody>
      </p:sp>
      <p:pic>
        <p:nvPicPr>
          <p:cNvPr id="2051" name="il_fi" descr="OPVK_hor_zakladni_logolink_RGB_cz-1024x2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763" y="249238"/>
            <a:ext cx="755015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Zástupný symbol pro obsah 2"/>
          <p:cNvSpPr>
            <a:spLocks noGrp="1"/>
          </p:cNvSpPr>
          <p:nvPr>
            <p:ph idx="4294967295"/>
          </p:nvPr>
        </p:nvSpPr>
        <p:spPr>
          <a:xfrm>
            <a:off x="468313" y="1989138"/>
            <a:ext cx="8351837" cy="41036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cs-CZ" sz="2000" dirty="0" smtClean="0"/>
              <a:t>Anotace:</a:t>
            </a:r>
          </a:p>
          <a:p>
            <a:pPr marL="0" indent="0" eaLnBrk="1" hangingPunct="1">
              <a:buFontTx/>
              <a:buNone/>
            </a:pPr>
            <a:endParaRPr lang="cs-CZ" sz="2000" dirty="0" smtClean="0"/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Prezentace s připojenou videonahrávkou je určena k doplnění výkladu tematického celku Geometrická optika, konkrétně k ilustraci zobrazení dutým zrcadlem.</a:t>
            </a:r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Obsahuje námět na pokus, výčet pomůcek, postup provedení, vysvětlení, teoretické zobrazení a videonahrávku provedeného pokusu. Lze ji využít k ilustraci probíraného jevu, ale také jako motivační prostředek pro žáky k jejich samostatnému (i domácímu) provedení pokusu. Videonahrávka je bez zvuku, aby učitel sám mohl danou problematiku okomentovat a popřípadě videonahrávku zastavit a ptát se žáků, jak vše bude probíhat dále. </a:t>
            </a:r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 </a:t>
            </a:r>
          </a:p>
          <a:p>
            <a:pPr marL="0" indent="0" eaLnBrk="1" hangingPunct="1">
              <a:buFontTx/>
              <a:buNone/>
            </a:pPr>
            <a:endParaRPr lang="cs-CZ" sz="2000" dirty="0" smtClean="0"/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 </a:t>
            </a:r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 </a:t>
            </a:r>
          </a:p>
          <a:p>
            <a:pPr marL="0" indent="0" eaLnBrk="1" hangingPunct="1">
              <a:buFontTx/>
              <a:buNone/>
            </a:pPr>
            <a:endParaRPr lang="cs-CZ" sz="2000" dirty="0" smtClean="0"/>
          </a:p>
        </p:txBody>
      </p:sp>
      <p:pic>
        <p:nvPicPr>
          <p:cNvPr id="3075" name="il_fi" descr="OPVK_hor_zakladni_logolink_RGB_cz-1024x2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763" y="249238"/>
            <a:ext cx="755015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Zástupný symbol pro obsah 2"/>
          <p:cNvSpPr>
            <a:spLocks noGrp="1"/>
          </p:cNvSpPr>
          <p:nvPr>
            <p:ph idx="1"/>
          </p:nvPr>
        </p:nvSpPr>
        <p:spPr>
          <a:xfrm>
            <a:off x="457200" y="404812"/>
            <a:ext cx="8229600" cy="5976515"/>
          </a:xfrm>
        </p:spPr>
        <p:txBody>
          <a:bodyPr/>
          <a:lstStyle/>
          <a:p>
            <a:r>
              <a:rPr lang="cs-CZ" sz="2000" b="1" dirty="0" smtClean="0">
                <a:latin typeface="Tahoma" pitchFamily="34" charset="0"/>
                <a:cs typeface="Tahoma" pitchFamily="34" charset="0"/>
              </a:rPr>
              <a:t>Zařazení pokusu:</a:t>
            </a:r>
          </a:p>
          <a:p>
            <a:pPr>
              <a:buNone/>
            </a:pPr>
            <a:r>
              <a:rPr lang="cs-CZ" sz="2000" b="1" dirty="0" smtClean="0">
                <a:latin typeface="Tahoma" pitchFamily="34" charset="0"/>
                <a:cs typeface="Tahoma" pitchFamily="34" charset="0"/>
              </a:rPr>
              <a:t>	</a:t>
            </a:r>
            <a:r>
              <a:rPr lang="cs-CZ" sz="2000" dirty="0" smtClean="0">
                <a:latin typeface="Tahoma" pitchFamily="34" charset="0"/>
                <a:cs typeface="Tahoma" pitchFamily="34" charset="0"/>
              </a:rPr>
              <a:t>- vznik obrazu kulovým zrcadlem</a:t>
            </a:r>
          </a:p>
          <a:p>
            <a:r>
              <a:rPr lang="cs-CZ" sz="2000" b="1" dirty="0" smtClean="0">
                <a:latin typeface="Tahoma" pitchFamily="34" charset="0"/>
                <a:cs typeface="Tahoma" pitchFamily="34" charset="0"/>
              </a:rPr>
              <a:t>Pomůcky:</a:t>
            </a:r>
          </a:p>
          <a:p>
            <a:pPr>
              <a:buFontTx/>
              <a:buNone/>
            </a:pPr>
            <a:r>
              <a:rPr lang="cs-CZ" sz="2000" b="1" dirty="0" smtClean="0"/>
              <a:t>	</a:t>
            </a:r>
            <a:r>
              <a:rPr lang="cs-CZ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</a:t>
            </a:r>
            <a:r>
              <a:rPr lang="cs-CZ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stativ, pohyblivé nástavce, duté zrcadlo, předmět k zobrazení</a:t>
            </a:r>
            <a:endParaRPr lang="cs-CZ" sz="2000" b="1" dirty="0" smtClean="0"/>
          </a:p>
          <a:p>
            <a:r>
              <a:rPr lang="cs-CZ" sz="2000" b="1" dirty="0" smtClean="0">
                <a:latin typeface="Tahoma" pitchFamily="34" charset="0"/>
                <a:cs typeface="Tahoma" pitchFamily="34" charset="0"/>
              </a:rPr>
              <a:t>Postup:</a:t>
            </a:r>
          </a:p>
          <a:p>
            <a:pPr>
              <a:buFontTx/>
              <a:buNone/>
            </a:pPr>
            <a:r>
              <a:rPr lang="cs-CZ" sz="2000" b="1" dirty="0" smtClean="0"/>
              <a:t>	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- na konec stativu umístíme nástavec a do něj připevníme duté zrcadlo. Na pohyblivé nástavce umístíme předmět tak, aby byl ve stejné výšce jako zrcadlo (viz obrázek). Předmětem na nástavci pohybuje tak, že předmět přibližujeme a vzdalujeme od zrcadla a pozorujeme zobrazení předmětu v zrcadle. 			        				          - umístění předmětu je před středem křivosti</a:t>
            </a: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- umístění předmětu je ve středu křivosti</a:t>
            </a: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- umístění předmětu je mezi ohniskem a středem křivosti</a:t>
            </a: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- umístění předmětu v ohnisku zrcadla</a:t>
            </a: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- umístění předmětu mezi ohniskem zrcadla a vrcholem zrcadla</a:t>
            </a:r>
          </a:p>
          <a:p>
            <a:pPr>
              <a:buFontTx/>
              <a:buNone/>
            </a:pPr>
            <a:endParaRPr lang="cs-CZ" sz="2000" b="1" dirty="0" smtClean="0"/>
          </a:p>
          <a:p>
            <a:pPr>
              <a:buFontTx/>
              <a:buNone/>
            </a:pPr>
            <a:endParaRPr lang="cs-CZ" sz="2000" b="1" dirty="0" smtClean="0"/>
          </a:p>
          <a:p>
            <a:pPr>
              <a:buFontTx/>
              <a:buNone/>
            </a:pPr>
            <a:endParaRPr lang="cs-CZ" sz="2000" b="1" dirty="0" smtClean="0"/>
          </a:p>
          <a:p>
            <a:pPr>
              <a:buFontTx/>
              <a:buNone/>
            </a:pPr>
            <a:endParaRPr lang="cs-CZ" sz="2000" b="1" dirty="0" smtClean="0"/>
          </a:p>
          <a:p>
            <a:pPr>
              <a:buFontTx/>
              <a:buNone/>
            </a:pPr>
            <a:endParaRPr lang="cs-CZ" sz="2000" b="1" dirty="0" smtClean="0"/>
          </a:p>
          <a:p>
            <a:pPr>
              <a:buFontTx/>
              <a:buNone/>
            </a:pPr>
            <a:endParaRPr lang="cs-CZ" sz="2000" b="1" dirty="0" smtClean="0"/>
          </a:p>
          <a:p>
            <a:pPr>
              <a:buFontTx/>
              <a:buNone/>
            </a:pPr>
            <a:endParaRPr lang="cs-CZ" b="1" dirty="0" smtClean="0"/>
          </a:p>
          <a:p>
            <a:pPr>
              <a:buFontTx/>
              <a:buNone/>
            </a:pPr>
            <a:r>
              <a:rPr lang="cs-CZ" b="1" dirty="0" smtClean="0"/>
              <a:t> </a:t>
            </a:r>
            <a:endParaRPr lang="cs-CZ" dirty="0" smtClean="0"/>
          </a:p>
        </p:txBody>
      </p:sp>
      <p:pic>
        <p:nvPicPr>
          <p:cNvPr id="3" name="Obrázek 2"/>
          <p:cNvPicPr/>
          <p:nvPr/>
        </p:nvPicPr>
        <p:blipFill>
          <a:blip r:embed="rId2" cstate="print"/>
          <a:srcRect l="992" t="33824" r="79957" b="32059"/>
          <a:stretch>
            <a:fillRect/>
          </a:stretch>
        </p:blipFill>
        <p:spPr bwMode="auto">
          <a:xfrm>
            <a:off x="3923928" y="5301208"/>
            <a:ext cx="1224136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0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0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0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0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0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0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09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09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6048375"/>
          </a:xfrm>
        </p:spPr>
        <p:txBody>
          <a:bodyPr/>
          <a:lstStyle/>
          <a:p>
            <a:pPr>
              <a:defRPr/>
            </a:pPr>
            <a:r>
              <a:rPr lang="cs-CZ" sz="2000" b="1" kern="1200" dirty="0" smtClean="0">
                <a:latin typeface="Tahoma" pitchFamily="34" charset="0"/>
                <a:cs typeface="Tahoma" pitchFamily="34" charset="0"/>
              </a:rPr>
              <a:t>Vlastnosti obrazu:</a:t>
            </a:r>
            <a:r>
              <a:rPr lang="cs-CZ" b="1" dirty="0" smtClean="0">
                <a:latin typeface="Tahoma" pitchFamily="34" charset="0"/>
                <a:cs typeface="Tahoma" pitchFamily="34" charset="0"/>
              </a:rPr>
              <a:t> </a:t>
            </a:r>
          </a:p>
          <a:p>
            <a:pPr>
              <a:buFontTx/>
              <a:buNone/>
              <a:defRPr/>
            </a:pPr>
            <a:r>
              <a:rPr lang="cs-CZ" b="1" dirty="0" smtClean="0"/>
              <a:t>	</a:t>
            </a:r>
            <a:endParaRPr lang="cs-CZ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/>
        </p:nvGraphicFramePr>
        <p:xfrm>
          <a:off x="684213" y="1125538"/>
          <a:ext cx="7343775" cy="5114928"/>
        </p:xfrm>
        <a:graphic>
          <a:graphicData uri="http://schemas.openxmlformats.org/drawingml/2006/table">
            <a:tbl>
              <a:tblPr/>
              <a:tblGrid>
                <a:gridCol w="3671887"/>
                <a:gridCol w="3671888"/>
              </a:tblGrid>
              <a:tr h="852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Umístění</a:t>
                      </a:r>
                      <a:r>
                        <a:rPr kumimoji="0" lang="cs-C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cs-CZ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předmětu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Vlastnosti</a:t>
                      </a:r>
                      <a:r>
                        <a:rPr kumimoji="0" lang="cs-CZ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cs-CZ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obrazu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2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Před středem křivosti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Skutečný, převrácený,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zmenšený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2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Ve středu křivosti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Skutečný, převrácený, stejně velký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2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Mezi ohniskem s středem křivosti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Skutečný, převrácený, zvětšený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2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V ohnisku zrcadla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V nekonečnu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2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Mezi ohniskem zrcadla a vrcholem zrcadla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Zdánlivý, přímý, zvětšený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987675" y="981075"/>
            <a:ext cx="3671888" cy="5616575"/>
          </a:xfrm>
          <a:noFill/>
        </p:spPr>
      </p:pic>
      <p:sp>
        <p:nvSpPr>
          <p:cNvPr id="37906" name="AutoShape 18"/>
          <p:cNvSpPr>
            <a:spLocks noChangeAspect="1" noChangeArrowheads="1"/>
          </p:cNvSpPr>
          <p:nvPr/>
        </p:nvSpPr>
        <p:spPr bwMode="auto">
          <a:xfrm>
            <a:off x="1684338" y="2935288"/>
            <a:ext cx="919162" cy="919162"/>
          </a:xfrm>
          <a:prstGeom prst="up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cs-CZ"/>
          </a:p>
        </p:txBody>
      </p:sp>
      <p:sp>
        <p:nvSpPr>
          <p:cNvPr id="37904" name="AutoShape 16"/>
          <p:cNvSpPr>
            <a:spLocks noChangeAspect="1" noChangeArrowheads="1"/>
          </p:cNvSpPr>
          <p:nvPr/>
        </p:nvSpPr>
        <p:spPr bwMode="auto">
          <a:xfrm rot="10800000">
            <a:off x="1130300" y="3868738"/>
            <a:ext cx="1730375" cy="1730375"/>
          </a:xfrm>
          <a:prstGeom prst="upArrow">
            <a:avLst>
              <a:gd name="adj1" fmla="val 50000"/>
              <a:gd name="adj2" fmla="val 50000"/>
            </a:avLst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cs-CZ"/>
          </a:p>
        </p:txBody>
      </p:sp>
      <p:sp>
        <p:nvSpPr>
          <p:cNvPr id="6149" name="Text Box 29"/>
          <p:cNvSpPr txBox="1">
            <a:spLocks noChangeArrowheads="1"/>
          </p:cNvSpPr>
          <p:nvPr/>
        </p:nvSpPr>
        <p:spPr bwMode="auto">
          <a:xfrm>
            <a:off x="3132138" y="4076700"/>
            <a:ext cx="431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2800">
                <a:latin typeface="Tahoma" pitchFamily="34" charset="0"/>
                <a:cs typeface="Tahoma" pitchFamily="34" charset="0"/>
              </a:rPr>
              <a:t>S</a:t>
            </a:r>
          </a:p>
        </p:txBody>
      </p:sp>
      <p:sp>
        <p:nvSpPr>
          <p:cNvPr id="37905" name="AutoShape 17"/>
          <p:cNvSpPr>
            <a:spLocks noChangeArrowheads="1"/>
          </p:cNvSpPr>
          <p:nvPr/>
        </p:nvSpPr>
        <p:spPr bwMode="auto">
          <a:xfrm rot="10800000">
            <a:off x="2898775" y="3857625"/>
            <a:ext cx="900113" cy="901700"/>
          </a:xfrm>
          <a:prstGeom prst="upArrow">
            <a:avLst>
              <a:gd name="adj1" fmla="val 50000"/>
              <a:gd name="adj2" fmla="val 50000"/>
            </a:avLst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cs-CZ"/>
          </a:p>
        </p:txBody>
      </p:sp>
      <p:cxnSp>
        <p:nvCxnSpPr>
          <p:cNvPr id="6151" name="AutoShape 4"/>
          <p:cNvCxnSpPr>
            <a:cxnSpLocks noChangeShapeType="1"/>
          </p:cNvCxnSpPr>
          <p:nvPr/>
        </p:nvCxnSpPr>
        <p:spPr bwMode="auto">
          <a:xfrm>
            <a:off x="1090613" y="3862388"/>
            <a:ext cx="7442200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prstDash val="lgDashDot"/>
            <a:round/>
            <a:headEnd/>
            <a:tailEnd/>
          </a:ln>
        </p:spPr>
      </p:cxnSp>
      <p:cxnSp>
        <p:nvCxnSpPr>
          <p:cNvPr id="6152" name="AutoShape 5"/>
          <p:cNvCxnSpPr>
            <a:cxnSpLocks noChangeShapeType="1"/>
          </p:cNvCxnSpPr>
          <p:nvPr/>
        </p:nvCxnSpPr>
        <p:spPr bwMode="auto">
          <a:xfrm>
            <a:off x="3322638" y="3717925"/>
            <a:ext cx="0" cy="360363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6153" name="AutoShape 6"/>
          <p:cNvCxnSpPr>
            <a:cxnSpLocks noChangeShapeType="1"/>
          </p:cNvCxnSpPr>
          <p:nvPr/>
        </p:nvCxnSpPr>
        <p:spPr bwMode="auto">
          <a:xfrm>
            <a:off x="4821238" y="3702050"/>
            <a:ext cx="0" cy="360363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6154" name="AutoShape 7"/>
          <p:cNvCxnSpPr>
            <a:cxnSpLocks noChangeShapeType="1"/>
          </p:cNvCxnSpPr>
          <p:nvPr/>
        </p:nvCxnSpPr>
        <p:spPr bwMode="auto">
          <a:xfrm>
            <a:off x="6372225" y="3702050"/>
            <a:ext cx="0" cy="360363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</p:cxnSp>
      <p:sp>
        <p:nvSpPr>
          <p:cNvPr id="6155" name="Text Box 8"/>
          <p:cNvSpPr txBox="1">
            <a:spLocks noChangeArrowheads="1"/>
          </p:cNvSpPr>
          <p:nvPr/>
        </p:nvSpPr>
        <p:spPr bwMode="auto">
          <a:xfrm>
            <a:off x="801688" y="3933825"/>
            <a:ext cx="4524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2800">
                <a:latin typeface="Tahoma" pitchFamily="34" charset="0"/>
                <a:cs typeface="Tahoma" pitchFamily="34" charset="0"/>
              </a:rPr>
              <a:t>o</a:t>
            </a:r>
          </a:p>
        </p:txBody>
      </p:sp>
      <p:sp>
        <p:nvSpPr>
          <p:cNvPr id="6156" name="Text Box 9"/>
          <p:cNvSpPr txBox="1">
            <a:spLocks noChangeArrowheads="1"/>
          </p:cNvSpPr>
          <p:nvPr/>
        </p:nvSpPr>
        <p:spPr bwMode="auto">
          <a:xfrm>
            <a:off x="4643438" y="4076700"/>
            <a:ext cx="503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sz="2800">
                <a:latin typeface="Tahoma" pitchFamily="34" charset="0"/>
                <a:cs typeface="Tahoma" pitchFamily="34" charset="0"/>
              </a:rPr>
              <a:t>F</a:t>
            </a:r>
          </a:p>
        </p:txBody>
      </p:sp>
      <p:sp>
        <p:nvSpPr>
          <p:cNvPr id="6157" name="Text Box 10"/>
          <p:cNvSpPr txBox="1">
            <a:spLocks noChangeArrowheads="1"/>
          </p:cNvSpPr>
          <p:nvPr/>
        </p:nvSpPr>
        <p:spPr bwMode="auto">
          <a:xfrm>
            <a:off x="6300788" y="4071938"/>
            <a:ext cx="4000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2800">
                <a:latin typeface="Tahoma" pitchFamily="34" charset="0"/>
                <a:cs typeface="Tahoma" pitchFamily="34" charset="0"/>
              </a:rPr>
              <a:t>V</a:t>
            </a:r>
          </a:p>
        </p:txBody>
      </p:sp>
      <p:cxnSp>
        <p:nvCxnSpPr>
          <p:cNvPr id="37899" name="AutoShape 11"/>
          <p:cNvCxnSpPr>
            <a:cxnSpLocks noChangeShapeType="1"/>
          </p:cNvCxnSpPr>
          <p:nvPr/>
        </p:nvCxnSpPr>
        <p:spPr bwMode="auto">
          <a:xfrm>
            <a:off x="946150" y="2925763"/>
            <a:ext cx="5362575" cy="1587"/>
          </a:xfrm>
          <a:prstGeom prst="straightConnector1">
            <a:avLst/>
          </a:prstGeom>
          <a:noFill/>
          <a:ln w="12700">
            <a:solidFill>
              <a:schemeClr val="accent2">
                <a:lumMod val="75000"/>
              </a:schemeClr>
            </a:solidFill>
            <a:round/>
            <a:headEnd/>
            <a:tailEnd type="arrow" w="med" len="lg"/>
          </a:ln>
          <a:effectLst/>
        </p:spPr>
      </p:cxnSp>
      <p:sp>
        <p:nvSpPr>
          <p:cNvPr id="37902" name="AutoShape 14"/>
          <p:cNvSpPr>
            <a:spLocks noChangeArrowheads="1"/>
          </p:cNvSpPr>
          <p:nvPr/>
        </p:nvSpPr>
        <p:spPr bwMode="auto">
          <a:xfrm rot="10800000">
            <a:off x="3595688" y="3873500"/>
            <a:ext cx="544512" cy="563563"/>
          </a:xfrm>
          <a:prstGeom prst="upArrow">
            <a:avLst>
              <a:gd name="adj1" fmla="val 50000"/>
              <a:gd name="adj2" fmla="val 50000"/>
            </a:avLst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cs-CZ"/>
          </a:p>
        </p:txBody>
      </p:sp>
      <p:cxnSp>
        <p:nvCxnSpPr>
          <p:cNvPr id="37900" name="AutoShape 12"/>
          <p:cNvCxnSpPr>
            <a:cxnSpLocks noChangeShapeType="1"/>
          </p:cNvCxnSpPr>
          <p:nvPr/>
        </p:nvCxnSpPr>
        <p:spPr bwMode="auto">
          <a:xfrm flipV="1">
            <a:off x="1233488" y="2924175"/>
            <a:ext cx="5067300" cy="3170238"/>
          </a:xfrm>
          <a:prstGeom prst="straightConnector1">
            <a:avLst/>
          </a:prstGeom>
          <a:noFill/>
          <a:ln w="12700">
            <a:solidFill>
              <a:schemeClr val="accent2">
                <a:lumMod val="75000"/>
              </a:schemeClr>
            </a:solidFill>
            <a:round/>
            <a:headEnd type="arrow" w="med" len="lg"/>
            <a:tailEnd/>
          </a:ln>
          <a:effectLst/>
        </p:spPr>
      </p:cxnSp>
      <p:cxnSp>
        <p:nvCxnSpPr>
          <p:cNvPr id="37901" name="AutoShape 13"/>
          <p:cNvCxnSpPr>
            <a:cxnSpLocks noChangeShapeType="1"/>
          </p:cNvCxnSpPr>
          <p:nvPr/>
        </p:nvCxnSpPr>
        <p:spPr bwMode="auto">
          <a:xfrm>
            <a:off x="885825" y="4772025"/>
            <a:ext cx="5400675" cy="0"/>
          </a:xfrm>
          <a:prstGeom prst="straightConnector1">
            <a:avLst/>
          </a:prstGeom>
          <a:noFill/>
          <a:ln w="12700">
            <a:solidFill>
              <a:schemeClr val="accent2">
                <a:lumMod val="75000"/>
              </a:schemeClr>
            </a:solidFill>
            <a:round/>
            <a:headEnd type="arrow" w="med" len="lg"/>
            <a:tailEnd/>
          </a:ln>
          <a:effectLst/>
        </p:spPr>
      </p:cxnSp>
      <p:cxnSp>
        <p:nvCxnSpPr>
          <p:cNvPr id="37903" name="AutoShape 15"/>
          <p:cNvCxnSpPr>
            <a:cxnSpLocks noChangeShapeType="1"/>
          </p:cNvCxnSpPr>
          <p:nvPr/>
        </p:nvCxnSpPr>
        <p:spPr bwMode="auto">
          <a:xfrm>
            <a:off x="1169988" y="1592263"/>
            <a:ext cx="5138737" cy="3181350"/>
          </a:xfrm>
          <a:prstGeom prst="straightConnector1">
            <a:avLst/>
          </a:prstGeom>
          <a:noFill/>
          <a:ln w="12700">
            <a:solidFill>
              <a:schemeClr val="accent2">
                <a:lumMod val="75000"/>
              </a:schemeClr>
            </a:solidFill>
            <a:round/>
            <a:headEnd/>
            <a:tailEnd type="arrow" w="med" len="lg"/>
          </a:ln>
          <a:effectLst/>
        </p:spPr>
      </p:cxnSp>
      <p:cxnSp>
        <p:nvCxnSpPr>
          <p:cNvPr id="37907" name="AutoShape 19"/>
          <p:cNvCxnSpPr>
            <a:cxnSpLocks noChangeShapeType="1"/>
          </p:cNvCxnSpPr>
          <p:nvPr/>
        </p:nvCxnSpPr>
        <p:spPr bwMode="auto">
          <a:xfrm>
            <a:off x="1123950" y="2559050"/>
            <a:ext cx="5235575" cy="1866900"/>
          </a:xfrm>
          <a:prstGeom prst="straightConnector1">
            <a:avLst/>
          </a:prstGeom>
          <a:noFill/>
          <a:ln w="12700">
            <a:solidFill>
              <a:schemeClr val="accent2">
                <a:lumMod val="75000"/>
              </a:schemeClr>
            </a:solidFill>
            <a:round/>
            <a:headEnd/>
            <a:tailEnd type="arrow" w="med" len="lg"/>
          </a:ln>
          <a:effectLst/>
        </p:spPr>
      </p:cxnSp>
      <p:cxnSp>
        <p:nvCxnSpPr>
          <p:cNvPr id="37908" name="AutoShape 20"/>
          <p:cNvCxnSpPr>
            <a:cxnSpLocks noChangeShapeType="1"/>
          </p:cNvCxnSpPr>
          <p:nvPr/>
        </p:nvCxnSpPr>
        <p:spPr bwMode="auto">
          <a:xfrm>
            <a:off x="971550" y="4438650"/>
            <a:ext cx="5400675" cy="0"/>
          </a:xfrm>
          <a:prstGeom prst="straightConnector1">
            <a:avLst/>
          </a:prstGeom>
          <a:noFill/>
          <a:ln w="12700">
            <a:solidFill>
              <a:schemeClr val="accent2">
                <a:lumMod val="75000"/>
              </a:schemeClr>
            </a:solidFill>
            <a:round/>
            <a:headEnd type="arrow" w="med" len="lg"/>
            <a:tailEnd/>
          </a:ln>
          <a:effectLst/>
        </p:spPr>
      </p:cxnSp>
      <p:cxnSp>
        <p:nvCxnSpPr>
          <p:cNvPr id="37909" name="AutoShape 21"/>
          <p:cNvCxnSpPr>
            <a:cxnSpLocks noChangeShapeType="1"/>
          </p:cNvCxnSpPr>
          <p:nvPr/>
        </p:nvCxnSpPr>
        <p:spPr bwMode="auto">
          <a:xfrm flipH="1" flipV="1">
            <a:off x="3068638" y="1019175"/>
            <a:ext cx="2851150" cy="4608513"/>
          </a:xfrm>
          <a:prstGeom prst="straightConnector1">
            <a:avLst/>
          </a:prstGeom>
          <a:noFill/>
          <a:ln w="12700">
            <a:solidFill>
              <a:schemeClr val="accent2">
                <a:lumMod val="75000"/>
              </a:schemeClr>
            </a:solidFill>
            <a:round/>
            <a:headEnd type="arrow" w="med" len="lg"/>
            <a:tailEnd type="none" w="med" len="lg"/>
          </a:ln>
          <a:effectLst/>
        </p:spPr>
      </p:cxnSp>
      <p:cxnSp>
        <p:nvCxnSpPr>
          <p:cNvPr id="37910" name="AutoShape 22"/>
          <p:cNvCxnSpPr>
            <a:cxnSpLocks noChangeShapeType="1"/>
          </p:cNvCxnSpPr>
          <p:nvPr/>
        </p:nvCxnSpPr>
        <p:spPr bwMode="auto">
          <a:xfrm>
            <a:off x="958850" y="5614988"/>
            <a:ext cx="4968875" cy="1587"/>
          </a:xfrm>
          <a:prstGeom prst="straightConnector1">
            <a:avLst/>
          </a:prstGeom>
          <a:noFill/>
          <a:ln w="12700">
            <a:solidFill>
              <a:schemeClr val="accent2">
                <a:lumMod val="75000"/>
              </a:schemeClr>
            </a:solidFill>
            <a:round/>
            <a:headEnd type="arrow" w="med" len="lg"/>
            <a:tailEnd type="none" w="med" len="lg"/>
          </a:ln>
          <a:effectLst/>
        </p:spPr>
      </p:cxnSp>
      <p:cxnSp>
        <p:nvCxnSpPr>
          <p:cNvPr id="37911" name="AutoShape 23"/>
          <p:cNvCxnSpPr>
            <a:cxnSpLocks noChangeShapeType="1"/>
          </p:cNvCxnSpPr>
          <p:nvPr/>
        </p:nvCxnSpPr>
        <p:spPr bwMode="auto">
          <a:xfrm flipV="1">
            <a:off x="946150" y="2192338"/>
            <a:ext cx="5053013" cy="3168650"/>
          </a:xfrm>
          <a:prstGeom prst="straightConnector1">
            <a:avLst/>
          </a:prstGeom>
          <a:noFill/>
          <a:ln w="12700">
            <a:solidFill>
              <a:schemeClr val="accent2">
                <a:lumMod val="75000"/>
              </a:schemeClr>
            </a:solidFill>
            <a:round/>
            <a:headEnd type="arrow" w="med" len="lg"/>
            <a:tailEnd type="arrow" w="med" len="lg"/>
          </a:ln>
          <a:effectLst/>
        </p:spPr>
      </p:cxnSp>
      <p:cxnSp>
        <p:nvCxnSpPr>
          <p:cNvPr id="37912" name="AutoShape 24"/>
          <p:cNvCxnSpPr>
            <a:cxnSpLocks noChangeShapeType="1"/>
          </p:cNvCxnSpPr>
          <p:nvPr/>
        </p:nvCxnSpPr>
        <p:spPr bwMode="auto">
          <a:xfrm flipV="1">
            <a:off x="2627313" y="2349500"/>
            <a:ext cx="3457575" cy="4176713"/>
          </a:xfrm>
          <a:prstGeom prst="straightConnector1">
            <a:avLst/>
          </a:prstGeom>
          <a:noFill/>
          <a:ln w="12700">
            <a:solidFill>
              <a:schemeClr val="accent2">
                <a:lumMod val="75000"/>
              </a:schemeClr>
            </a:solidFill>
            <a:round/>
            <a:headEnd/>
            <a:tailEnd type="arrow" w="med" len="lg"/>
          </a:ln>
          <a:effectLst/>
        </p:spPr>
      </p:cxnSp>
      <p:cxnSp>
        <p:nvCxnSpPr>
          <p:cNvPr id="37913" name="AutoShape 25"/>
          <p:cNvCxnSpPr>
            <a:cxnSpLocks noChangeShapeType="1"/>
          </p:cNvCxnSpPr>
          <p:nvPr/>
        </p:nvCxnSpPr>
        <p:spPr bwMode="auto">
          <a:xfrm>
            <a:off x="1103313" y="2349500"/>
            <a:ext cx="4968875" cy="1588"/>
          </a:xfrm>
          <a:prstGeom prst="straightConnector1">
            <a:avLst/>
          </a:prstGeom>
          <a:noFill/>
          <a:ln w="12700">
            <a:solidFill>
              <a:schemeClr val="accent2">
                <a:lumMod val="75000"/>
              </a:schemeClr>
            </a:solidFill>
            <a:round/>
            <a:headEnd type="arrow" w="med" len="lg"/>
            <a:tailEnd/>
          </a:ln>
          <a:effectLst/>
        </p:spPr>
      </p:cxnSp>
      <p:cxnSp>
        <p:nvCxnSpPr>
          <p:cNvPr id="37914" name="AutoShape 26"/>
          <p:cNvCxnSpPr>
            <a:cxnSpLocks noChangeShapeType="1"/>
          </p:cNvCxnSpPr>
          <p:nvPr/>
        </p:nvCxnSpPr>
        <p:spPr bwMode="auto">
          <a:xfrm>
            <a:off x="6088063" y="2349500"/>
            <a:ext cx="1985962" cy="1588"/>
          </a:xfrm>
          <a:prstGeom prst="straightConnector1">
            <a:avLst/>
          </a:prstGeom>
          <a:noFill/>
          <a:ln w="12700">
            <a:solidFill>
              <a:schemeClr val="accent2">
                <a:lumMod val="75000"/>
              </a:schemeClr>
            </a:solidFill>
            <a:prstDash val="dash"/>
            <a:round/>
            <a:headEnd/>
            <a:tailEnd/>
          </a:ln>
          <a:effectLst/>
        </p:spPr>
      </p:cxnSp>
      <p:cxnSp>
        <p:nvCxnSpPr>
          <p:cNvPr id="37915" name="AutoShape 27"/>
          <p:cNvCxnSpPr>
            <a:cxnSpLocks noChangeShapeType="1"/>
          </p:cNvCxnSpPr>
          <p:nvPr/>
        </p:nvCxnSpPr>
        <p:spPr bwMode="auto">
          <a:xfrm flipV="1">
            <a:off x="6292850" y="2071688"/>
            <a:ext cx="1368425" cy="849312"/>
          </a:xfrm>
          <a:prstGeom prst="straightConnector1">
            <a:avLst/>
          </a:prstGeom>
          <a:noFill/>
          <a:ln w="12700">
            <a:solidFill>
              <a:schemeClr val="accent2">
                <a:lumMod val="75000"/>
              </a:schemeClr>
            </a:solidFill>
            <a:prstDash val="dash"/>
            <a:round/>
            <a:headEnd/>
            <a:tailEnd/>
          </a:ln>
          <a:effectLst/>
        </p:spPr>
      </p:cxnSp>
      <p:sp>
        <p:nvSpPr>
          <p:cNvPr id="37916" name="AutoShape 28"/>
          <p:cNvSpPr>
            <a:spLocks noChangeArrowheads="1"/>
          </p:cNvSpPr>
          <p:nvPr/>
        </p:nvSpPr>
        <p:spPr bwMode="auto">
          <a:xfrm>
            <a:off x="6459538" y="2349500"/>
            <a:ext cx="1511300" cy="1511300"/>
          </a:xfrm>
          <a:prstGeom prst="up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/>
          </a:gradFill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cs-CZ"/>
          </a:p>
        </p:txBody>
      </p:sp>
      <p:sp>
        <p:nvSpPr>
          <p:cNvPr id="6173" name="Obdélník 35"/>
          <p:cNvSpPr>
            <a:spLocks noChangeArrowheads="1"/>
          </p:cNvSpPr>
          <p:nvPr/>
        </p:nvSpPr>
        <p:spPr bwMode="auto">
          <a:xfrm>
            <a:off x="684213" y="333375"/>
            <a:ext cx="77041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cs-CZ" sz="2000" b="1">
                <a:latin typeface="Tahoma" pitchFamily="34" charset="0"/>
                <a:cs typeface="Tahoma" pitchFamily="34" charset="0"/>
              </a:rPr>
              <a:t>Zobrazení předmětu nákresem</a:t>
            </a: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7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11111E-6 L 0.13177 -1.11111E-6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379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7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37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37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177 2.59259E-6 L 0.22986 -0.00023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379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7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37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37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63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987 -0.00023 L 0.29323 -0.00047 " pathEditMode="relative" rAng="0" ptsTypes="AA">
                                      <p:cBhvr>
                                        <p:cTn id="122" dur="2000" fill="hold"/>
                                        <p:tgtEl>
                                          <p:spTgt spid="379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"/>
                            </p:stCondLst>
                            <p:childTnLst>
                              <p:par>
                                <p:cTn id="1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37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63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9323 -0.00047 L 0.37379 -0.00047 " pathEditMode="relative" rAng="0" ptsTypes="AA">
                                      <p:cBhvr>
                                        <p:cTn id="147" dur="2000" fill="hold"/>
                                        <p:tgtEl>
                                          <p:spTgt spid="379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500"/>
                            </p:stCondLst>
                            <p:childTnLst>
                              <p:par>
                                <p:cTn id="15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6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00"/>
                                        <p:tgtEl>
                                          <p:spTgt spid="37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500"/>
                            </p:stCondLst>
                            <p:childTnLst>
                              <p:par>
                                <p:cTn id="16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5" dur="500"/>
                                        <p:tgtEl>
                                          <p:spTgt spid="37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500"/>
                                        <p:tgtEl>
                                          <p:spTgt spid="37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37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6" dur="500"/>
                                        <p:tgtEl>
                                          <p:spTgt spid="37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06" grpId="0" animBg="1"/>
      <p:bldP spid="37906" grpId="1" animBg="1"/>
      <p:bldP spid="37906" grpId="2" animBg="1"/>
      <p:bldP spid="37906" grpId="3" animBg="1"/>
      <p:bldP spid="37906" grpId="4" animBg="1"/>
      <p:bldP spid="37904" grpId="0" animBg="1"/>
      <p:bldP spid="37904" grpId="1" animBg="1"/>
      <p:bldP spid="37905" grpId="0" animBg="1"/>
      <p:bldP spid="37905" grpId="1" animBg="1"/>
      <p:bldP spid="37902" grpId="0" animBg="1"/>
      <p:bldP spid="37902" grpId="1" animBg="1"/>
      <p:bldP spid="379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Zástupný symbol pro obsah 2"/>
          <p:cNvSpPr>
            <a:spLocks noGrp="1"/>
          </p:cNvSpPr>
          <p:nvPr>
            <p:ph idx="1"/>
          </p:nvPr>
        </p:nvSpPr>
        <p:spPr>
          <a:xfrm>
            <a:off x="457200" y="404813"/>
            <a:ext cx="8229600" cy="5721350"/>
          </a:xfrm>
        </p:spPr>
        <p:txBody>
          <a:bodyPr/>
          <a:lstStyle/>
          <a:p>
            <a:r>
              <a:rPr lang="cs-CZ" sz="2000" b="1" smtClean="0">
                <a:latin typeface="Tahoma" pitchFamily="34" charset="0"/>
                <a:cs typeface="Tahoma" pitchFamily="34" charset="0"/>
              </a:rPr>
              <a:t>Provedení pokusu</a:t>
            </a:r>
          </a:p>
        </p:txBody>
      </p:sp>
      <p:pic>
        <p:nvPicPr>
          <p:cNvPr id="5" name="VY_32_INOVACE_07_08_PAOL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971600" y="836712"/>
            <a:ext cx="7020272" cy="5265204"/>
          </a:xfrm>
          <a:prstGeom prst="rect">
            <a:avLst/>
          </a:prstGeom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Výchozí návrh">
  <a:themeElements>
    <a:clrScheme name="Výchozí návrh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00"/>
      </a:hlink>
      <a:folHlink>
        <a:srgbClr val="99CC00"/>
      </a:folHlink>
    </a:clrScheme>
    <a:fontScheme name="Výchozí návrh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Výchozí návr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1041</TotalTime>
  <Words>79</Words>
  <Application>Microsoft Office PowerPoint</Application>
  <PresentationFormat>Předvádění na obrazovce (4:3)</PresentationFormat>
  <Paragraphs>48</Paragraphs>
  <Slides>6</Slides>
  <Notes>0</Notes>
  <HiddenSlides>0</HiddenSlides>
  <MMClips>1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7" baseType="lpstr">
      <vt:lpstr>Výchozí návrh</vt:lpstr>
      <vt:lpstr>Střední průmyslová škola elektrotechnická a informačních technologií Brno   Číslo a název projektu: CZ.1.07/1.5.00/34.0521 – Investice do vzdělání    nesou nejvyšší úrok                              Autor: Mgr. Olga Padúchová             Tematická sada: Fyzikální pokusy – Geometrická optika                               Téma: Zobrazení dutým zrcadlem                 Číslo materiálu: VY_32_INOVACE_07_08_PAOL</vt:lpstr>
      <vt:lpstr>Snímek 2</vt:lpstr>
      <vt:lpstr>Snímek 3</vt:lpstr>
      <vt:lpstr>Snímek 4</vt:lpstr>
      <vt:lpstr>Snímek 5</vt:lpstr>
      <vt:lpstr>Snímek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Střední průmyslová škola elektrotechnická a informačních technologií Brno   Číslo a název projektu: CZ.1.07/1.5.00/34.0521 – Investice do vzdělání    nesou nejvyšší úrok                              Autor: Mgr. Olga Padúchová             Tematická sada: Fyzikální pokusy – Geometrická optika                               Téma: Zobrazení dutým zrcadlem                 Číslo materiálu: VY_32_INOVACE_07_09_PAOL</dc:title>
  <dc:creator>Padúchova Olga</dc:creator>
  <cp:lastModifiedBy>semeradova</cp:lastModifiedBy>
  <cp:revision>112</cp:revision>
  <dcterms:created xsi:type="dcterms:W3CDTF">2012-09-22T09:54:19Z</dcterms:created>
  <dcterms:modified xsi:type="dcterms:W3CDTF">2014-05-26T22:16:45Z</dcterms:modified>
</cp:coreProperties>
</file>