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4" r:id="rId2"/>
    <p:sldId id="278" r:id="rId3"/>
    <p:sldId id="279" r:id="rId4"/>
    <p:sldId id="291" r:id="rId5"/>
    <p:sldId id="283" r:id="rId6"/>
    <p:sldId id="298" r:id="rId7"/>
    <p:sldId id="304" r:id="rId8"/>
    <p:sldId id="300" r:id="rId9"/>
    <p:sldId id="301" r:id="rId10"/>
    <p:sldId id="305" r:id="rId11"/>
    <p:sldId id="303" r:id="rId12"/>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00CC99"/>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744"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4A3D910-9E0E-4A89-8215-FC4CDEEAF33E}" type="datetimeFigureOut">
              <a:rPr lang="cs-CZ"/>
              <a:pPr>
                <a:defRPr/>
              </a:pPr>
              <a:t>27.5.2014</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smtClean="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0804B1-8741-4376-9AB0-05A8118459C1}"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EE8E9721-C2A0-4D05-8048-65E2DC7470ED}" type="slidenum">
              <a:rPr lang="cs-CZ"/>
              <a:pPr>
                <a:defRPr/>
              </a:pPr>
              <a:t>‹#›</a:t>
            </a:fld>
            <a:endParaRPr lang="cs-CZ"/>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860C6024-C038-4580-B6CC-CB4D47F8F579}" type="slidenum">
              <a:rPr lang="cs-CZ"/>
              <a:pPr>
                <a:defRPr/>
              </a:pPr>
              <a:t>‹#›</a:t>
            </a:fld>
            <a:endParaRPr lang="cs-CZ"/>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68CAD6B-285A-437E-98A8-E93B334E5BE6}" type="slidenum">
              <a:rPr lang="cs-CZ"/>
              <a:pPr>
                <a:defRPr/>
              </a:pPr>
              <a:t>‹#›</a:t>
            </a:fld>
            <a:endParaRPr lang="cs-CZ"/>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6533F545-F3E0-4365-8BF2-33D1580C43C8}" type="slidenum">
              <a:rPr lang="cs-CZ"/>
              <a:pPr>
                <a:defRPr/>
              </a:pPr>
              <a:t>‹#›</a:t>
            </a:fld>
            <a:endParaRPr lang="cs-CZ"/>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BC74744-B8AE-4FF3-B925-3FC42527D480}" type="slidenum">
              <a:rPr lang="cs-CZ"/>
              <a:pPr>
                <a:defRPr/>
              </a:pPr>
              <a:t>‹#›</a:t>
            </a:fld>
            <a:endParaRPr lang="cs-CZ"/>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AA28182F-37A5-4ECE-B075-C26F245D3B18}" type="slidenum">
              <a:rPr lang="cs-CZ"/>
              <a:pPr>
                <a:defRPr/>
              </a:pPr>
              <a:t>‹#›</a:t>
            </a:fld>
            <a:endParaRPr lang="cs-CZ"/>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96DA5362-9AC9-44D1-8E26-A0E92DDFAEEA}" type="slidenum">
              <a:rPr lang="cs-CZ"/>
              <a:pPr>
                <a:defRPr/>
              </a:pPr>
              <a:t>‹#›</a:t>
            </a:fld>
            <a:endParaRPr lang="cs-CZ"/>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9CCD283F-944D-448E-9F37-96BB238FE81C}" type="slidenum">
              <a:rPr lang="cs-CZ"/>
              <a:pPr>
                <a:defRPr/>
              </a:pPr>
              <a:t>‹#›</a:t>
            </a:fld>
            <a:endParaRPr lang="cs-CZ"/>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510C101C-78FC-4212-B0F4-52163BADE2FC}" type="slidenum">
              <a:rPr lang="cs-CZ"/>
              <a:pPr>
                <a:defRPr/>
              </a:pPr>
              <a:t>‹#›</a:t>
            </a:fld>
            <a:endParaRPr lang="cs-CZ"/>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0F1C983B-77EE-4E12-8A7D-11ECF5C4C4A8}" type="slidenum">
              <a:rPr lang="cs-CZ"/>
              <a:pPr>
                <a:defRPr/>
              </a:pPr>
              <a:t>‹#›</a:t>
            </a:fld>
            <a:endParaRPr lang="cs-CZ"/>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1D683466-255E-4975-9B2E-B5FCAADEAFDC}" type="slidenum">
              <a:rPr lang="cs-CZ"/>
              <a:pPr>
                <a:defRPr/>
              </a:pPr>
              <a:t>‹#›</a:t>
            </a:fld>
            <a:endParaRPr lang="cs-CZ"/>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99960B2-91DE-4157-BEA2-32AB23D982F2}"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352;ablony_geometrick&#225;_optika\VY_32_INOVACE_07_09_PAOL\VY_32_INOVACE_07_09_PAOL_3.wm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352;ablony_geometrick&#225;_optika\VY_32_INOVACE_07_09_PAOL\VY_32_INOVACE_07_09_PAOL_1.wm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D:\&#352;ablony_geometrick&#225;_optika\VY_32_INOVACE_07_09_PAOL\VY_32_INOVACE_07_09_PAOL_2.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250825" y="1989138"/>
            <a:ext cx="8785225" cy="4535487"/>
          </a:xfrm>
        </p:spPr>
        <p:txBody>
          <a:bodyPr/>
          <a:lstStyle/>
          <a:p>
            <a:pPr algn="l" eaLnBrk="1" hangingPunct="1">
              <a:tabLst>
                <a:tab pos="2698750" algn="l"/>
              </a:tabLst>
            </a:pPr>
            <a:r>
              <a:rPr lang="cs-CZ" sz="2000" dirty="0" smtClean="0"/>
              <a:t>Střední průmyslová škola elektrotechnická a informačních technologií Brno</a:t>
            </a:r>
            <a:br>
              <a:rPr lang="cs-CZ" sz="2000" dirty="0" smtClean="0"/>
            </a:br>
            <a:r>
              <a:rPr lang="cs-CZ" sz="2000" dirty="0" smtClean="0"/>
              <a:t/>
            </a:r>
            <a:br>
              <a:rPr lang="cs-CZ" sz="2000" dirty="0" smtClean="0"/>
            </a:br>
            <a:r>
              <a:rPr lang="cs-CZ" sz="2000" dirty="0" smtClean="0"/>
              <a:t/>
            </a:r>
            <a:br>
              <a:rPr lang="cs-CZ" sz="2000" dirty="0" smtClean="0"/>
            </a:br>
            <a:r>
              <a:rPr lang="cs-CZ" sz="2000" dirty="0" smtClean="0"/>
              <a:t>Číslo a název projektu:	CZ.1.07/1.5.00/34.0521 – Investice do vzdělání 			nesou nejvyšší úrok</a:t>
            </a:r>
            <a:br>
              <a:rPr lang="cs-CZ" sz="2000" dirty="0" smtClean="0"/>
            </a:br>
            <a:r>
              <a:rPr lang="cs-CZ" sz="2000" dirty="0" smtClean="0"/>
              <a:t/>
            </a:r>
            <a:br>
              <a:rPr lang="cs-CZ" sz="2000" dirty="0" smtClean="0"/>
            </a:br>
            <a:r>
              <a:rPr lang="cs-CZ" sz="2000" dirty="0" smtClean="0"/>
              <a:t>                            Autor:	Mgr. Olga </a:t>
            </a:r>
            <a:r>
              <a:rPr lang="cs-CZ" sz="2000" dirty="0" err="1" smtClean="0"/>
              <a:t>Padúchová</a:t>
            </a:r>
            <a:r>
              <a:rPr lang="cs-CZ" sz="2000" dirty="0" smtClean="0"/>
              <a:t/>
            </a:r>
            <a:br>
              <a:rPr lang="cs-CZ" sz="2000" dirty="0" smtClean="0"/>
            </a:br>
            <a:r>
              <a:rPr lang="cs-CZ" sz="2000" dirty="0" smtClean="0"/>
              <a:t/>
            </a:r>
            <a:br>
              <a:rPr lang="cs-CZ" sz="2000" dirty="0" smtClean="0"/>
            </a:br>
            <a:r>
              <a:rPr lang="cs-CZ" sz="2000" dirty="0" smtClean="0"/>
              <a:t>           Tematická sada: Fyzikální pokusy – Geometrická optika	</a:t>
            </a:r>
            <a:br>
              <a:rPr lang="cs-CZ" sz="2000" dirty="0" smtClean="0"/>
            </a:br>
            <a:r>
              <a:rPr lang="cs-CZ" sz="2000" dirty="0" smtClean="0"/>
              <a:t/>
            </a:r>
            <a:br>
              <a:rPr lang="cs-CZ" sz="2000" dirty="0" smtClean="0"/>
            </a:br>
            <a:r>
              <a:rPr lang="cs-CZ" sz="2000" dirty="0" smtClean="0"/>
              <a:t>                            Téma: </a:t>
            </a:r>
            <a:r>
              <a:rPr lang="cs-CZ" sz="2000" b="1" dirty="0" smtClean="0"/>
              <a:t>Základní paprsky pro zobrazení obrazu 	vypuklým  zrcadlem</a:t>
            </a:r>
            <a:br>
              <a:rPr lang="cs-CZ" sz="2000" b="1" dirty="0" smtClean="0"/>
            </a:br>
            <a:r>
              <a:rPr lang="cs-CZ" sz="2000" b="1" dirty="0" smtClean="0"/>
              <a:t>  </a:t>
            </a:r>
            <a:br>
              <a:rPr lang="cs-CZ" sz="2000" b="1" dirty="0" smtClean="0"/>
            </a:br>
            <a:r>
              <a:rPr lang="cs-CZ" sz="2000" b="1" dirty="0" smtClean="0"/>
              <a:t>             </a:t>
            </a:r>
            <a:r>
              <a:rPr lang="cs-CZ" sz="2000" dirty="0" smtClean="0"/>
              <a:t>Číslo materiálu: VY_32_INOVACE_07_09_PAOL</a:t>
            </a:r>
          </a:p>
        </p:txBody>
      </p:sp>
      <p:pic>
        <p:nvPicPr>
          <p:cNvPr id="2051"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rovnoběžný s optickou osou se odráží od zrcadla tak, že po prodloužení by směřoval do ohniska F zrcadla.</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S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162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11" name="Přímá spojovací šipka 10"/>
          <p:cNvCxnSpPr/>
          <p:nvPr/>
        </p:nvCxnSpPr>
        <p:spPr>
          <a:xfrm>
            <a:off x="2195736" y="3717032"/>
            <a:ext cx="2016224"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2411760" y="2492896"/>
            <a:ext cx="180020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 name="Přímá spojovací čára 7"/>
          <p:cNvCxnSpPr/>
          <p:nvPr/>
        </p:nvCxnSpPr>
        <p:spPr>
          <a:xfrm>
            <a:off x="5148064"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Přímá spojovací šipka 17"/>
          <p:cNvCxnSpPr/>
          <p:nvPr/>
        </p:nvCxnSpPr>
        <p:spPr>
          <a:xfrm>
            <a:off x="4211960" y="2492896"/>
            <a:ext cx="504056" cy="576064"/>
          </a:xfrm>
          <a:prstGeom prst="straightConnector1">
            <a:avLst/>
          </a:prstGeom>
          <a:ln>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2" name="Přímá spojovací šipka 21"/>
          <p:cNvCxnSpPr/>
          <p:nvPr/>
        </p:nvCxnSpPr>
        <p:spPr>
          <a:xfrm flipV="1">
            <a:off x="4211960" y="3068960"/>
            <a:ext cx="504056" cy="648072"/>
          </a:xfrm>
          <a:prstGeom prst="straightConnector1">
            <a:avLst/>
          </a:prstGeom>
          <a:ln>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2" name="Přímá spojovací čára 11"/>
          <p:cNvCxnSpPr/>
          <p:nvPr/>
        </p:nvCxnSpPr>
        <p:spPr>
          <a:xfrm>
            <a:off x="4716016"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Přímá spojovací šipka 16"/>
          <p:cNvCxnSpPr/>
          <p:nvPr/>
        </p:nvCxnSpPr>
        <p:spPr>
          <a:xfrm flipH="1">
            <a:off x="2915816" y="3717032"/>
            <a:ext cx="1296144" cy="1584176"/>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4" name="Přímá spojovací šipka 23"/>
          <p:cNvCxnSpPr/>
          <p:nvPr/>
        </p:nvCxnSpPr>
        <p:spPr>
          <a:xfrm flipH="1" flipV="1">
            <a:off x="3203848" y="1412776"/>
            <a:ext cx="1008112" cy="108012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2000"/>
                                        <p:tgtEl>
                                          <p:spTgt spid="24"/>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2000"/>
                                        <p:tgtEl>
                                          <p:spTgt spid="18"/>
                                        </p:tgtEl>
                                      </p:cBhvr>
                                    </p:animEffect>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right)">
                                      <p:cBhvr>
                                        <p:cTn id="52" dur="2000"/>
                                        <p:tgtEl>
                                          <p:spTgt spid="16"/>
                                        </p:tgtEl>
                                      </p:cBhvr>
                                    </p:animEffect>
                                  </p:childTnLst>
                                </p:cTn>
                              </p:par>
                            </p:childTnLst>
                          </p:cTn>
                        </p:par>
                        <p:par>
                          <p:cTn id="53" fill="hold">
                            <p:stCondLst>
                              <p:cond delay="6500"/>
                            </p:stCondLst>
                            <p:childTnLst>
                              <p:par>
                                <p:cTn id="54" presetID="22" presetClass="entr" presetSubtype="4"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2000"/>
                                        <p:tgtEl>
                                          <p:spTgt spid="17"/>
                                        </p:tgtEl>
                                      </p:cBhvr>
                                    </p:animEffect>
                                  </p:childTnLst>
                                </p:cTn>
                              </p:par>
                            </p:childTnLst>
                          </p:cTn>
                        </p:par>
                        <p:par>
                          <p:cTn id="57" fill="hold">
                            <p:stCondLst>
                              <p:cond delay="8500"/>
                            </p:stCondLst>
                            <p:childTnLst>
                              <p:par>
                                <p:cTn id="58" presetID="22" presetClass="entr" presetSubtype="4"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2000"/>
                                        <p:tgtEl>
                                          <p:spTgt spid="22"/>
                                        </p:tgtEl>
                                      </p:cBhvr>
                                    </p:animEffect>
                                  </p:childTnLst>
                                </p:cTn>
                              </p:par>
                            </p:childTnLst>
                          </p:cTn>
                        </p:par>
                        <p:par>
                          <p:cTn id="61" fill="hold">
                            <p:stCondLst>
                              <p:cond delay="10500"/>
                            </p:stCondLst>
                            <p:childTnLst>
                              <p:par>
                                <p:cTn id="62" presetID="22" presetClass="entr" presetSubtype="2"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right)">
                                      <p:cBhvr>
                                        <p:cTn id="6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č.3:</a:t>
            </a:r>
          </a:p>
          <a:p>
            <a:pPr>
              <a:buFontTx/>
              <a:buNone/>
              <a:defRPr/>
            </a:pPr>
            <a:endParaRPr lang="cs-CZ" dirty="0"/>
          </a:p>
        </p:txBody>
      </p:sp>
      <p:pic>
        <p:nvPicPr>
          <p:cNvPr id="4" name="VY_32_INOVACE_07_09_PAOL_3.wmv">
            <a:hlinkClick r:id="" action="ppaction://media"/>
          </p:cNvPr>
          <p:cNvPicPr>
            <a:picLocks noRot="1" noChangeAspect="1"/>
          </p:cNvPicPr>
          <p:nvPr>
            <a:videoFile r:link="rId1"/>
          </p:nvPr>
        </p:nvPicPr>
        <p:blipFill>
          <a:blip r:embed="rId3" cstate="print"/>
          <a:stretch>
            <a:fillRect/>
          </a:stretch>
        </p:blipFill>
        <p:spPr>
          <a:xfrm>
            <a:off x="899592" y="764704"/>
            <a:ext cx="7128792" cy="5346594"/>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ástupný symbol pro obsah 2"/>
          <p:cNvSpPr>
            <a:spLocks noGrp="1"/>
          </p:cNvSpPr>
          <p:nvPr>
            <p:ph idx="4294967295"/>
          </p:nvPr>
        </p:nvSpPr>
        <p:spPr>
          <a:xfrm>
            <a:off x="468313" y="1989138"/>
            <a:ext cx="8351837" cy="4103687"/>
          </a:xfrm>
        </p:spPr>
        <p:txBody>
          <a:bodyPr/>
          <a:lstStyle/>
          <a:p>
            <a:pPr marL="0" indent="0" eaLnBrk="1" hangingPunct="1">
              <a:buFontTx/>
              <a:buNone/>
            </a:pPr>
            <a:r>
              <a:rPr lang="cs-CZ" sz="2000" dirty="0" smtClean="0"/>
              <a:t>Anotace:</a:t>
            </a:r>
          </a:p>
          <a:p>
            <a:pPr marL="0" indent="0" eaLnBrk="1" hangingPunct="1">
              <a:buFontTx/>
              <a:buNone/>
            </a:pPr>
            <a:endParaRPr lang="cs-CZ" sz="2000" dirty="0" smtClean="0"/>
          </a:p>
          <a:p>
            <a:pPr marL="0" indent="0" eaLnBrk="1" hangingPunct="1">
              <a:buFontTx/>
              <a:buNone/>
            </a:pPr>
            <a:r>
              <a:rPr lang="cs-CZ" sz="2000" dirty="0" smtClean="0"/>
              <a:t>Prezentace s připojenou videonahrávkou je určena k doplnění výkladu tematického celku Geometrická optika, konkrétně k ilustraci základních paprsků pro zobrazení obrazu vypuklým zrcadlem.</a:t>
            </a:r>
          </a:p>
          <a:p>
            <a:pPr marL="0" indent="0" eaLnBrk="1" hangingPunct="1">
              <a:buFontTx/>
              <a:buNone/>
            </a:pPr>
            <a:r>
              <a:rPr lang="cs-CZ" sz="2000" dirty="0" smtClean="0"/>
              <a:t>Obsahuje námět na pokus, výčet pomůcek, postup provedení, vysvětlení, teoretické zobrazení a videonahrávku provedeného pokusu. Lze ji využít k ilustraci probíraného jevu, ale také jako motivační prostředek pro žáky k jejich samostatnému (i domácímu) provedení pokusu. Videonahrávka je bez zvuku, aby učitel sám mohl danou problematiku okomentovat a popřípadě videonahrávku zastavit a ptát se žáků, jak vše bude probíhat dále. </a:t>
            </a:r>
          </a:p>
          <a:p>
            <a:pPr marL="0" indent="0" eaLnBrk="1" hangingPunct="1">
              <a:buFontTx/>
              <a:buNone/>
            </a:pPr>
            <a:r>
              <a:rPr lang="cs-CZ" sz="2000" dirty="0" smtClean="0"/>
              <a:t> </a:t>
            </a:r>
          </a:p>
          <a:p>
            <a:pPr marL="0" indent="0" eaLnBrk="1" hangingPunct="1">
              <a:buFontTx/>
              <a:buNone/>
            </a:pPr>
            <a:endParaRPr lang="cs-CZ" sz="2000" dirty="0" smtClean="0"/>
          </a:p>
          <a:p>
            <a:pPr marL="0" indent="0" eaLnBrk="1" hangingPunct="1">
              <a:buFontTx/>
              <a:buNone/>
            </a:pPr>
            <a:r>
              <a:rPr lang="cs-CZ" sz="2000" dirty="0" smtClean="0"/>
              <a:t> </a:t>
            </a:r>
          </a:p>
          <a:p>
            <a:pPr marL="0" indent="0" eaLnBrk="1" hangingPunct="1">
              <a:buFontTx/>
              <a:buNone/>
            </a:pPr>
            <a:r>
              <a:rPr lang="cs-CZ" sz="2000" dirty="0" smtClean="0"/>
              <a:t> </a:t>
            </a:r>
          </a:p>
          <a:p>
            <a:pPr marL="0" indent="0" eaLnBrk="1" hangingPunct="1">
              <a:buFontTx/>
              <a:buNone/>
            </a:pPr>
            <a:endParaRPr lang="cs-CZ" sz="2000" dirty="0" smtClean="0"/>
          </a:p>
        </p:txBody>
      </p:sp>
      <p:pic>
        <p:nvPicPr>
          <p:cNvPr id="3075"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č.1</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středem křivosti S</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vypuklého zrcadla,  </a:t>
            </a:r>
            <a:r>
              <a:rPr lang="cs-CZ" sz="1800" dirty="0" smtClean="0">
                <a:latin typeface="Tahoma" pitchFamily="34" charset="0"/>
                <a:cs typeface="Tahoma" pitchFamily="34" charset="0"/>
              </a:rPr>
              <a:t>úhloměr, zdroj napětí</a:t>
            </a:r>
            <a:endParaRPr lang="cs-CZ" sz="1800" dirty="0" smtClean="0">
              <a:latin typeface="Tahoma" pitchFamily="34" charset="0"/>
              <a:cs typeface="Tahoma" pitchFamily="34" charset="0"/>
            </a:endParaRPr>
          </a:p>
          <a:p>
            <a:r>
              <a:rPr lang="cs-CZ" sz="2000" b="1" dirty="0" smtClean="0">
                <a:latin typeface="Tahoma" pitchFamily="34" charset="0"/>
                <a:cs typeface="Tahoma" pitchFamily="34" charset="0"/>
              </a:rPr>
              <a:t>Postup pokusu č.1:</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vypuklého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tak, aby odražený paprsek byl shodný s původním paprskem. Bod, do kterého by paprsek po protažení směřoval je S – střed křivosti.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1157" t="24412" r="65410" b="32059"/>
          <a:stretch>
            <a:fillRect/>
          </a:stretch>
        </p:blipFill>
        <p:spPr bwMode="auto">
          <a:xfrm>
            <a:off x="3059832" y="4365104"/>
            <a:ext cx="2664296" cy="1944216"/>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směřující do středu křivosti zrcadla S se odráží od zrcadla zpět po stejné dráze</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S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162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11" name="Přímá spojovací šipka 10"/>
          <p:cNvCxnSpPr/>
          <p:nvPr/>
        </p:nvCxnSpPr>
        <p:spPr>
          <a:xfrm flipV="1">
            <a:off x="2699792" y="3717032"/>
            <a:ext cx="1512168" cy="108012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2555776" y="1556792"/>
            <a:ext cx="1656184" cy="936104"/>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 name="Přímá spojovací čára 7"/>
          <p:cNvCxnSpPr/>
          <p:nvPr/>
        </p:nvCxnSpPr>
        <p:spPr>
          <a:xfrm>
            <a:off x="5148064"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Přímá spojovací šipka 17"/>
          <p:cNvCxnSpPr/>
          <p:nvPr/>
        </p:nvCxnSpPr>
        <p:spPr>
          <a:xfrm>
            <a:off x="4211960" y="2492896"/>
            <a:ext cx="936104" cy="576064"/>
          </a:xfrm>
          <a:prstGeom prst="straightConnector1">
            <a:avLst/>
          </a:prstGeom>
          <a:ln>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2" name="Přímá spojovací šipka 21"/>
          <p:cNvCxnSpPr/>
          <p:nvPr/>
        </p:nvCxnSpPr>
        <p:spPr>
          <a:xfrm flipV="1">
            <a:off x="4211960" y="3068960"/>
            <a:ext cx="936104" cy="648072"/>
          </a:xfrm>
          <a:prstGeom prst="straightConnector1">
            <a:avLst/>
          </a:prstGeom>
          <a:ln>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2000"/>
                                        <p:tgtEl>
                                          <p:spTgt spid="16"/>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2000"/>
                                        <p:tgtEl>
                                          <p:spTgt spid="18"/>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2000"/>
                                        <p:tgtEl>
                                          <p:spTgt spid="16"/>
                                        </p:tgtEl>
                                      </p:cBhvr>
                                    </p:animEffect>
                                  </p:childTnLst>
                                </p:cTn>
                              </p:par>
                            </p:childTnLst>
                          </p:cTn>
                        </p:par>
                        <p:par>
                          <p:cTn id="49" fill="hold">
                            <p:stCondLst>
                              <p:cond delay="65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2000"/>
                                        <p:tgtEl>
                                          <p:spTgt spid="11"/>
                                        </p:tgtEl>
                                      </p:cBhvr>
                                    </p:animEffect>
                                  </p:childTnLst>
                                </p:cTn>
                              </p:par>
                            </p:childTnLst>
                          </p:cTn>
                        </p:par>
                        <p:par>
                          <p:cTn id="53" fill="hold">
                            <p:stCondLst>
                              <p:cond delay="8500"/>
                            </p:stCondLst>
                            <p:childTnLst>
                              <p:par>
                                <p:cTn id="54" presetID="22" presetClass="entr" presetSubtype="4"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down)">
                                      <p:cBhvr>
                                        <p:cTn id="56" dur="2000"/>
                                        <p:tgtEl>
                                          <p:spTgt spid="22"/>
                                        </p:tgtEl>
                                      </p:cBhvr>
                                    </p:animEffect>
                                  </p:childTnLst>
                                </p:cTn>
                              </p:par>
                            </p:childTnLst>
                          </p:cTn>
                        </p:par>
                        <p:par>
                          <p:cTn id="57" fill="hold">
                            <p:stCondLst>
                              <p:cond delay="10500"/>
                            </p:stCondLst>
                            <p:childTnLst>
                              <p:par>
                                <p:cTn id="58" presetID="22" presetClass="entr" presetSubtype="2"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right)">
                                      <p:cBhvr>
                                        <p:cTn id="6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č.1:</a:t>
            </a:r>
          </a:p>
          <a:p>
            <a:pPr>
              <a:buFontTx/>
              <a:buNone/>
              <a:defRPr/>
            </a:pPr>
            <a:endParaRPr lang="cs-CZ" dirty="0"/>
          </a:p>
        </p:txBody>
      </p:sp>
      <p:pic>
        <p:nvPicPr>
          <p:cNvPr id="4" name="VY_32_INOVACE_07_09_PAOL_1.wmv">
            <a:hlinkClick r:id="" action="ppaction://media"/>
          </p:cNvPr>
          <p:cNvPicPr>
            <a:picLocks noRot="1" noChangeAspect="1"/>
          </p:cNvPicPr>
          <p:nvPr>
            <a:videoFile r:link="rId1"/>
          </p:nvPr>
        </p:nvPicPr>
        <p:blipFill>
          <a:blip r:embed="rId3" cstate="print"/>
          <a:stretch>
            <a:fillRect/>
          </a:stretch>
        </p:blipFill>
        <p:spPr>
          <a:xfrm>
            <a:off x="936104" y="846094"/>
            <a:ext cx="6804248" cy="5103186"/>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č.2</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rovnoběžného s optickou osou</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vypuklého zrcadla,  </a:t>
            </a:r>
            <a:r>
              <a:rPr lang="cs-CZ" sz="1800" dirty="0" smtClean="0">
                <a:latin typeface="Tahoma" pitchFamily="34" charset="0"/>
                <a:cs typeface="Tahoma" pitchFamily="34" charset="0"/>
              </a:rPr>
              <a:t>úhloměr, </a:t>
            </a:r>
            <a:r>
              <a:rPr lang="cs-CZ" sz="1800" dirty="0" smtClean="0">
                <a:latin typeface="Tahoma" pitchFamily="34" charset="0"/>
                <a:cs typeface="Tahoma" pitchFamily="34" charset="0"/>
              </a:rPr>
              <a:t>zdroj </a:t>
            </a:r>
            <a:r>
              <a:rPr lang="cs-CZ" sz="1800" dirty="0" smtClean="0">
                <a:latin typeface="Tahoma" pitchFamily="34" charset="0"/>
                <a:cs typeface="Tahoma" pitchFamily="34" charset="0"/>
              </a:rPr>
              <a:t>napětí </a:t>
            </a:r>
            <a:endParaRPr lang="cs-CZ" sz="1800" dirty="0" smtClean="0">
              <a:latin typeface="Tahoma" pitchFamily="34" charset="0"/>
              <a:cs typeface="Tahoma" pitchFamily="34" charset="0"/>
            </a:endParaRPr>
          </a:p>
          <a:p>
            <a:r>
              <a:rPr lang="cs-CZ" sz="2000" b="1" dirty="0" smtClean="0">
                <a:latin typeface="Tahoma" pitchFamily="34" charset="0"/>
                <a:cs typeface="Tahoma" pitchFamily="34" charset="0"/>
              </a:rPr>
              <a:t>Postup pokusu č.2:</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vypuklého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rovnoběžně s optickou osou. Odražený paprsek se odráží tak, že by po prodloužení směřoval do ohniska F zrcadla.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1322" t="23824" r="65411" b="32647"/>
          <a:stretch>
            <a:fillRect/>
          </a:stretch>
        </p:blipFill>
        <p:spPr bwMode="auto">
          <a:xfrm>
            <a:off x="2915816" y="4437112"/>
            <a:ext cx="2664296" cy="2016224"/>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rovnoběžný s optickou osou se odráží od zrcadla tak, že po prodloužení by směřoval do ohniska F zrcadla.</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S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162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11" name="Přímá spojovací šipka 10"/>
          <p:cNvCxnSpPr/>
          <p:nvPr/>
        </p:nvCxnSpPr>
        <p:spPr>
          <a:xfrm>
            <a:off x="2195736" y="3717032"/>
            <a:ext cx="2016224"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2411760" y="2492896"/>
            <a:ext cx="1800200"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 name="Přímá spojovací čára 7"/>
          <p:cNvCxnSpPr/>
          <p:nvPr/>
        </p:nvCxnSpPr>
        <p:spPr>
          <a:xfrm>
            <a:off x="5148064"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Přímá spojovací šipka 17"/>
          <p:cNvCxnSpPr/>
          <p:nvPr/>
        </p:nvCxnSpPr>
        <p:spPr>
          <a:xfrm>
            <a:off x="4211960" y="2492896"/>
            <a:ext cx="504056" cy="576064"/>
          </a:xfrm>
          <a:prstGeom prst="straightConnector1">
            <a:avLst/>
          </a:prstGeom>
          <a:ln>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2" name="Přímá spojovací šipka 21"/>
          <p:cNvCxnSpPr/>
          <p:nvPr/>
        </p:nvCxnSpPr>
        <p:spPr>
          <a:xfrm flipV="1">
            <a:off x="4211960" y="3068960"/>
            <a:ext cx="504056" cy="648072"/>
          </a:xfrm>
          <a:prstGeom prst="straightConnector1">
            <a:avLst/>
          </a:prstGeom>
          <a:ln>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2" name="Přímá spojovací čára 11"/>
          <p:cNvCxnSpPr/>
          <p:nvPr/>
        </p:nvCxnSpPr>
        <p:spPr>
          <a:xfrm>
            <a:off x="4716016"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Přímá spojovací šipka 16"/>
          <p:cNvCxnSpPr/>
          <p:nvPr/>
        </p:nvCxnSpPr>
        <p:spPr>
          <a:xfrm flipH="1">
            <a:off x="2915816" y="3717032"/>
            <a:ext cx="1296144" cy="1584176"/>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4" name="Přímá spojovací šipka 23"/>
          <p:cNvCxnSpPr/>
          <p:nvPr/>
        </p:nvCxnSpPr>
        <p:spPr>
          <a:xfrm flipH="1" flipV="1">
            <a:off x="3203848" y="1412776"/>
            <a:ext cx="1008112" cy="108012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2000"/>
                                        <p:tgtEl>
                                          <p:spTgt spid="16"/>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2000"/>
                                        <p:tgtEl>
                                          <p:spTgt spid="18"/>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2000"/>
                                        <p:tgtEl>
                                          <p:spTgt spid="24"/>
                                        </p:tgtEl>
                                      </p:cBhvr>
                                    </p:animEffect>
                                  </p:childTnLst>
                                </p:cTn>
                              </p:par>
                            </p:childTnLst>
                          </p:cTn>
                        </p:par>
                        <p:par>
                          <p:cTn id="53" fill="hold">
                            <p:stCondLst>
                              <p:cond delay="65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2000"/>
                                        <p:tgtEl>
                                          <p:spTgt spid="11"/>
                                        </p:tgtEl>
                                      </p:cBhvr>
                                    </p:animEffect>
                                  </p:childTnLst>
                                </p:cTn>
                              </p:par>
                            </p:childTnLst>
                          </p:cTn>
                        </p:par>
                        <p:par>
                          <p:cTn id="57" fill="hold">
                            <p:stCondLst>
                              <p:cond delay="8500"/>
                            </p:stCondLst>
                            <p:childTnLst>
                              <p:par>
                                <p:cTn id="58" presetID="22" presetClass="entr" presetSubtype="4"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2000"/>
                                        <p:tgtEl>
                                          <p:spTgt spid="22"/>
                                        </p:tgtEl>
                                      </p:cBhvr>
                                    </p:animEffect>
                                  </p:childTnLst>
                                </p:cTn>
                              </p:par>
                            </p:childTnLst>
                          </p:cTn>
                        </p:par>
                        <p:par>
                          <p:cTn id="61" fill="hold">
                            <p:stCondLst>
                              <p:cond delay="10500"/>
                            </p:stCondLst>
                            <p:childTnLst>
                              <p:par>
                                <p:cTn id="62" presetID="22" presetClass="entr" presetSubtype="1"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č.2:</a:t>
            </a:r>
          </a:p>
          <a:p>
            <a:pPr>
              <a:buFontTx/>
              <a:buNone/>
              <a:defRPr/>
            </a:pPr>
            <a:endParaRPr lang="cs-CZ" dirty="0"/>
          </a:p>
        </p:txBody>
      </p:sp>
      <p:pic>
        <p:nvPicPr>
          <p:cNvPr id="5" name="VY_32_INOVACE_07_09_PAOL_2.wmv">
            <a:hlinkClick r:id="" action="ppaction://media"/>
          </p:cNvPr>
          <p:cNvPicPr>
            <a:picLocks noRot="1" noChangeAspect="1"/>
          </p:cNvPicPr>
          <p:nvPr>
            <a:videoFile r:link="rId1"/>
          </p:nvPr>
        </p:nvPicPr>
        <p:blipFill>
          <a:blip r:embed="rId3" cstate="print"/>
          <a:stretch>
            <a:fillRect/>
          </a:stretch>
        </p:blipFill>
        <p:spPr>
          <a:xfrm>
            <a:off x="936104" y="810090"/>
            <a:ext cx="7164288" cy="5373216"/>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č.3</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směřujícího do ohniska F zrcadla</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vypuklého zrcadla</a:t>
            </a:r>
            <a:r>
              <a:rPr lang="cs-CZ" sz="1800" smtClean="0">
                <a:latin typeface="Tahoma" pitchFamily="34" charset="0"/>
                <a:cs typeface="Tahoma" pitchFamily="34" charset="0"/>
              </a:rPr>
              <a:t>,  </a:t>
            </a:r>
            <a:r>
              <a:rPr lang="cs-CZ" sz="1800" smtClean="0">
                <a:latin typeface="Tahoma" pitchFamily="34" charset="0"/>
                <a:cs typeface="Tahoma" pitchFamily="34" charset="0"/>
              </a:rPr>
              <a:t>úhloměr, zdroj napětí </a:t>
            </a:r>
            <a:endParaRPr lang="cs-CZ" sz="1800" dirty="0" smtClean="0">
              <a:latin typeface="Tahoma" pitchFamily="34" charset="0"/>
              <a:cs typeface="Tahoma" pitchFamily="34" charset="0"/>
            </a:endParaRPr>
          </a:p>
          <a:p>
            <a:r>
              <a:rPr lang="cs-CZ" sz="2000" b="1" dirty="0" smtClean="0">
                <a:latin typeface="Tahoma" pitchFamily="34" charset="0"/>
                <a:cs typeface="Tahoma" pitchFamily="34" charset="0"/>
              </a:rPr>
              <a:t>Postup pokusu č.3:</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vypuklého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tak, aby po protažení směřoval do ohniska zrcadla. Odražený paprsek bude rovnoběžný s optickou osou.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4" name="Obrázek 3"/>
          <p:cNvPicPr/>
          <p:nvPr/>
        </p:nvPicPr>
        <p:blipFill>
          <a:blip r:embed="rId2" cstate="print"/>
          <a:srcRect l="1653" t="23235" r="67726" b="32353"/>
          <a:stretch>
            <a:fillRect/>
          </a:stretch>
        </p:blipFill>
        <p:spPr bwMode="auto">
          <a:xfrm>
            <a:off x="3419872" y="4365104"/>
            <a:ext cx="2448272" cy="2016224"/>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theme/theme1.xml><?xml version="1.0" encoding="utf-8"?>
<a:theme xmlns:a="http://schemas.openxmlformats.org/drawingml/2006/main" name="Výchozí návrh">
  <a:themeElements>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289840</TotalTime>
  <Words>81</Words>
  <Application>Microsoft Office PowerPoint</Application>
  <PresentationFormat>Předvádění na obrazovce (4:3)</PresentationFormat>
  <Paragraphs>60</Paragraphs>
  <Slides>11</Slides>
  <Notes>0</Notes>
  <HiddenSlides>0</HiddenSlides>
  <MMClips>3</MMClips>
  <ScaleCrop>false</ScaleCrop>
  <HeadingPairs>
    <vt:vector size="4" baseType="variant">
      <vt:variant>
        <vt:lpstr>Motiv</vt:lpstr>
      </vt:variant>
      <vt:variant>
        <vt:i4>1</vt:i4>
      </vt:variant>
      <vt:variant>
        <vt:lpstr>Nadpisy snímků</vt:lpstr>
      </vt:variant>
      <vt:variant>
        <vt:i4>11</vt:i4>
      </vt:variant>
    </vt:vector>
  </HeadingPairs>
  <TitlesOfParts>
    <vt:vector size="12" baseType="lpstr">
      <vt:lpstr>Výchozí návrh</vt:lpstr>
      <vt:lpstr>Střední průmyslová škola elektrotechnická a informačních technologií Brno   Číslo a název projektu: CZ.1.07/1.5.00/34.0521 – Investice do vzdělání    nesou nejvyšší úrok                              Autor: Mgr. Olga Padúchová             Tematická sada: Fyzikální pokusy – Geometrická optika                               Téma: Základní paprsky pro zobrazení obrazu  vypuklým  zrcadlem                 Číslo materiálu: VY_32_INOVACE_07_09_PAOL</vt:lpstr>
      <vt:lpstr>Snímek 2</vt:lpstr>
      <vt:lpstr>Snímek 3</vt:lpstr>
      <vt:lpstr>Snímek 4</vt:lpstr>
      <vt:lpstr>Snímek 5</vt:lpstr>
      <vt:lpstr>Snímek 6</vt:lpstr>
      <vt:lpstr>Snímek 7</vt:lpstr>
      <vt:lpstr>Snímek 8</vt:lpstr>
      <vt:lpstr>Snímek 9</vt:lpstr>
      <vt:lpstr>Snímek 10</vt:lpstr>
      <vt:lpstr>Snímek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Střední průmyslová škola elektrotechnická a informačních technologií Brno   Číslo a název projektu: CZ.1.07/1.5.00/34.0521 – Investice do vzdělání nesou nejvyšší úrok  Autor: Mgr. Olga Padúchová  Tematická sada: Fyzikální pokusy – Mechanika I   Téma: Pohyb rovnoměrně přímočarý    Číslo materiálu: VY_32_INOVACE_01_01</dc:title>
  <dc:creator>Padúchova Olga</dc:creator>
  <cp:lastModifiedBy>semeradova</cp:lastModifiedBy>
  <cp:revision>246</cp:revision>
  <dcterms:created xsi:type="dcterms:W3CDTF">2012-09-22T09:54:19Z</dcterms:created>
  <dcterms:modified xsi:type="dcterms:W3CDTF">2014-05-26T23:17:12Z</dcterms:modified>
</cp:coreProperties>
</file>