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79" r:id="rId4"/>
    <p:sldId id="288" r:id="rId5"/>
    <p:sldId id="285" r:id="rId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8618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Světlý styl 1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46F890A9-2807-4EBB-B81D-B2AA78EC7F39}" styleName="Tmavý styl 2 – zvýraznění 5/zvýraznění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72D27-A78B-45AC-B612-7781B06BBB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6DF9F-2130-47C9-BAFB-3E218FB2977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60D04-4FAC-4928-A0A9-1E84652EC4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7CF87-E0ED-436B-8F31-6CD91B3D3F9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C84FE-A5DF-4460-A899-37A8ADDE13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8120B-87AD-4B4A-A9BB-6FD752AAFA9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962AB-C577-4727-AF31-63E9C8F8CD3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2B9B4-AEE0-41C9-8307-E0320809920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78BAF-43DA-4ECB-8DC9-8582DF0F7CD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F96F6-7559-4185-ADAC-7EDC57B575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F5D7D-2504-4911-A4E1-392C5FB49C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DCE3C9B-D36A-4AE7-8A31-E036535619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Vypukl&#233;_zrcadlo\VY_32_INOVACE_07_10_PAOL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Zobrazení </a:t>
            </a:r>
            <a:r>
              <a:rPr lang="cs-CZ" sz="2000" b="1" dirty="0" smtClean="0"/>
              <a:t>vypuklým</a:t>
            </a:r>
            <a:r>
              <a:rPr lang="cs-CZ" sz="2000" b="1" dirty="0" smtClean="0"/>
              <a:t> </a:t>
            </a:r>
            <a:r>
              <a:rPr lang="cs-CZ" sz="2000" b="1" dirty="0" smtClean="0"/>
              <a:t>zrcadlem</a:t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</a:t>
            </a:r>
            <a:r>
              <a:rPr lang="cs-CZ" sz="2000" dirty="0" smtClean="0"/>
              <a:t>VY_32_INOVACE_07_10_PAOL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zobrazení </a:t>
            </a:r>
            <a:r>
              <a:rPr lang="cs-CZ" sz="2000" dirty="0" smtClean="0"/>
              <a:t>vypuklým</a:t>
            </a:r>
            <a:r>
              <a:rPr lang="cs-CZ" sz="2000" dirty="0" smtClean="0"/>
              <a:t> </a:t>
            </a:r>
            <a:r>
              <a:rPr lang="cs-CZ" sz="2000" dirty="0" smtClean="0"/>
              <a:t>zrcadlem.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2"/>
            <a:ext cx="8229600" cy="5976515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pokusu:</a:t>
            </a:r>
          </a:p>
          <a:p>
            <a:pPr>
              <a:buNone/>
            </a:pP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20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vznik obrazu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vypuklým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zrcadlem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2000" b="1" dirty="0" smtClean="0"/>
              <a:t>	</a:t>
            </a:r>
            <a:r>
              <a:rPr lang="cs-CZ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stativ, pohyblivé nástavce, 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vypuklé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zrcadlo, předmět k zobrazení</a:t>
            </a:r>
            <a:endParaRPr lang="cs-CZ" sz="2000" b="1" dirty="0" smtClean="0"/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Postup:</a:t>
            </a:r>
          </a:p>
          <a:p>
            <a:pPr>
              <a:buFontTx/>
              <a:buNone/>
            </a:pPr>
            <a:r>
              <a:rPr lang="cs-CZ" sz="2000" b="1" dirty="0" smtClean="0"/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na konec stativu umístíme nástavec a do něj připevníme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vypuklé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zrcadlo. Na pohyblivé nástavce umístíme předmět tak, aby byl ve stejné výšce jako zrcadlo (viz obrázek). Předmětem na nástavci pohybuje tak, že předmět přibližujeme a vzdalujeme od zrcadla a pozorujeme zobrazení předmětu v zrcadle. 			        				     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vlastnosti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vznikajícího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obrazu nejsou závislé na umístění předmětu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obraz je : zdánlivý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         zmenšený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                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přímý 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b="1" dirty="0" smtClean="0"/>
          </a:p>
          <a:p>
            <a:pPr>
              <a:buFontTx/>
              <a:buNone/>
            </a:pPr>
            <a:r>
              <a:rPr lang="cs-CZ" b="1" dirty="0" smtClean="0"/>
              <a:t> </a:t>
            </a:r>
            <a:endParaRPr lang="cs-CZ" dirty="0" smtClean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l="1488" t="22941" r="65411" b="32059"/>
          <a:stretch>
            <a:fillRect/>
          </a:stretch>
        </p:blipFill>
        <p:spPr bwMode="auto">
          <a:xfrm>
            <a:off x="3995936" y="4869160"/>
            <a:ext cx="190754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 flipH="1">
            <a:off x="5000625" y="1857375"/>
            <a:ext cx="3714750" cy="4357688"/>
          </a:xfrm>
          <a:noFill/>
        </p:spPr>
      </p:pic>
      <p:sp>
        <p:nvSpPr>
          <p:cNvPr id="36884" name="AutoShape 20"/>
          <p:cNvSpPr>
            <a:spLocks noChangeAspect="1" noChangeArrowheads="1"/>
          </p:cNvSpPr>
          <p:nvPr/>
        </p:nvSpPr>
        <p:spPr bwMode="auto">
          <a:xfrm>
            <a:off x="5719763" y="3621088"/>
            <a:ext cx="488950" cy="48895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5124" name="Text Box 2"/>
          <p:cNvSpPr txBox="1">
            <a:spLocks noChangeArrowheads="1"/>
          </p:cNvSpPr>
          <p:nvPr/>
        </p:nvSpPr>
        <p:spPr bwMode="auto">
          <a:xfrm>
            <a:off x="879475" y="5635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cs-CZ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18891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s-CZ" sz="2000" b="1">
                <a:latin typeface="Tahoma" pitchFamily="34" charset="0"/>
                <a:cs typeface="Tahoma" pitchFamily="34" charset="0"/>
              </a:rPr>
              <a:t>Zobrazení předmětu nákresem</a:t>
            </a:r>
          </a:p>
        </p:txBody>
      </p:sp>
      <p:cxnSp>
        <p:nvCxnSpPr>
          <p:cNvPr id="36869" name="AutoShape 5"/>
          <p:cNvCxnSpPr>
            <a:cxnSpLocks noChangeShapeType="1"/>
          </p:cNvCxnSpPr>
          <p:nvPr/>
        </p:nvCxnSpPr>
        <p:spPr bwMode="auto">
          <a:xfrm>
            <a:off x="1187450" y="4114800"/>
            <a:ext cx="70564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36870" name="AutoShape 6"/>
          <p:cNvCxnSpPr>
            <a:cxnSpLocks noChangeShapeType="1"/>
          </p:cNvCxnSpPr>
          <p:nvPr/>
        </p:nvCxnSpPr>
        <p:spPr bwMode="auto">
          <a:xfrm flipV="1">
            <a:off x="5243513" y="3933825"/>
            <a:ext cx="0" cy="3571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6871" name="AutoShape 7"/>
          <p:cNvCxnSpPr>
            <a:cxnSpLocks noChangeShapeType="1"/>
          </p:cNvCxnSpPr>
          <p:nvPr/>
        </p:nvCxnSpPr>
        <p:spPr bwMode="auto">
          <a:xfrm>
            <a:off x="7450138" y="3933825"/>
            <a:ext cx="0" cy="3603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6872" name="AutoShape 8"/>
          <p:cNvCxnSpPr>
            <a:cxnSpLocks noChangeShapeType="1"/>
          </p:cNvCxnSpPr>
          <p:nvPr/>
        </p:nvCxnSpPr>
        <p:spPr bwMode="auto">
          <a:xfrm>
            <a:off x="6370638" y="3933825"/>
            <a:ext cx="0" cy="3603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971550" y="4186238"/>
            <a:ext cx="450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400">
                <a:latin typeface="Tahoma" pitchFamily="34" charset="0"/>
                <a:cs typeface="Tahoma" pitchFamily="34" charset="0"/>
              </a:rPr>
              <a:t>o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4929188" y="4214813"/>
            <a:ext cx="282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400">
                <a:latin typeface="Tahoma" pitchFamily="34" charset="0"/>
                <a:cs typeface="Tahoma" pitchFamily="34" charset="0"/>
              </a:rPr>
              <a:t>V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6227763" y="4214813"/>
            <a:ext cx="415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400">
                <a:latin typeface="Tahoma" pitchFamily="34" charset="0"/>
                <a:cs typeface="Tahoma" pitchFamily="34" charset="0"/>
              </a:rPr>
              <a:t>F</a:t>
            </a:r>
            <a:r>
              <a:rPr lang="en-US" sz="2400">
                <a:latin typeface="Tahoma" pitchFamily="34" charset="0"/>
                <a:cs typeface="Tahoma" pitchFamily="34" charset="0"/>
              </a:rPr>
              <a:t>’</a:t>
            </a:r>
            <a:endParaRPr lang="cs-CZ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1908175" y="3035300"/>
            <a:ext cx="1079500" cy="10795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36877" name="AutoShape 13"/>
          <p:cNvCxnSpPr>
            <a:cxnSpLocks noChangeShapeType="1"/>
          </p:cNvCxnSpPr>
          <p:nvPr/>
        </p:nvCxnSpPr>
        <p:spPr bwMode="auto">
          <a:xfrm>
            <a:off x="1116013" y="3033713"/>
            <a:ext cx="4392612" cy="1587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none" w="med" len="lg"/>
            <a:tailEnd type="arrow" w="med" len="lg"/>
          </a:ln>
          <a:effectLst/>
        </p:spPr>
      </p:cxnSp>
      <p:cxnSp>
        <p:nvCxnSpPr>
          <p:cNvPr id="36878" name="AutoShape 14"/>
          <p:cNvCxnSpPr>
            <a:cxnSpLocks noChangeShapeType="1"/>
          </p:cNvCxnSpPr>
          <p:nvPr/>
        </p:nvCxnSpPr>
        <p:spPr bwMode="auto">
          <a:xfrm flipH="1" flipV="1">
            <a:off x="3968750" y="1090613"/>
            <a:ext cx="1539875" cy="193675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none" w="med" len="lg"/>
            <a:tailEnd type="arrow" w="med" len="lg"/>
          </a:ln>
          <a:effectLst/>
        </p:spPr>
      </p:cxnSp>
      <p:cxnSp>
        <p:nvCxnSpPr>
          <p:cNvPr id="36879" name="AutoShape 15"/>
          <p:cNvCxnSpPr>
            <a:cxnSpLocks noChangeShapeType="1"/>
          </p:cNvCxnSpPr>
          <p:nvPr/>
        </p:nvCxnSpPr>
        <p:spPr bwMode="auto">
          <a:xfrm>
            <a:off x="900113" y="2601913"/>
            <a:ext cx="4391025" cy="1211262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none" w="med" len="lg"/>
            <a:tailEnd type="arrow" w="med" len="lg"/>
          </a:ln>
          <a:effectLst/>
        </p:spPr>
      </p:cxnSp>
      <p:cxnSp>
        <p:nvCxnSpPr>
          <p:cNvPr id="36880" name="AutoShape 16"/>
          <p:cNvCxnSpPr>
            <a:cxnSpLocks noChangeShapeType="1"/>
          </p:cNvCxnSpPr>
          <p:nvPr/>
        </p:nvCxnSpPr>
        <p:spPr bwMode="auto">
          <a:xfrm>
            <a:off x="1074738" y="3811588"/>
            <a:ext cx="4203700" cy="1587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 type="none" w="med" len="lg"/>
          </a:ln>
          <a:effectLst/>
        </p:spPr>
      </p:cxnSp>
      <p:sp>
        <p:nvSpPr>
          <p:cNvPr id="36881" name="AutoShape 17"/>
          <p:cNvSpPr>
            <a:spLocks noChangeAspect="1" noChangeArrowheads="1"/>
          </p:cNvSpPr>
          <p:nvPr/>
        </p:nvSpPr>
        <p:spPr bwMode="auto">
          <a:xfrm>
            <a:off x="5994400" y="3824288"/>
            <a:ext cx="279400" cy="2794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36882" name="AutoShape 18"/>
          <p:cNvCxnSpPr>
            <a:cxnSpLocks noChangeShapeType="1"/>
          </p:cNvCxnSpPr>
          <p:nvPr/>
        </p:nvCxnSpPr>
        <p:spPr bwMode="auto">
          <a:xfrm>
            <a:off x="1474788" y="1825625"/>
            <a:ext cx="3813175" cy="1793875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none" w="med" len="lg"/>
            <a:tailEnd type="arrow" w="med" len="lg"/>
          </a:ln>
          <a:effectLst/>
        </p:spPr>
      </p:cxnSp>
      <p:cxnSp>
        <p:nvCxnSpPr>
          <p:cNvPr id="36883" name="AutoShape 19"/>
          <p:cNvCxnSpPr>
            <a:cxnSpLocks noChangeShapeType="1"/>
          </p:cNvCxnSpPr>
          <p:nvPr/>
        </p:nvCxnSpPr>
        <p:spPr bwMode="auto">
          <a:xfrm>
            <a:off x="1116013" y="3614738"/>
            <a:ext cx="4175125" cy="7937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 type="none" w="med" len="lg"/>
          </a:ln>
          <a:effectLst/>
        </p:spPr>
      </p:cxnSp>
      <p:cxnSp>
        <p:nvCxnSpPr>
          <p:cNvPr id="36885" name="AutoShape 21"/>
          <p:cNvCxnSpPr>
            <a:cxnSpLocks noChangeShapeType="1"/>
          </p:cNvCxnSpPr>
          <p:nvPr/>
        </p:nvCxnSpPr>
        <p:spPr bwMode="auto">
          <a:xfrm flipH="1" flipV="1">
            <a:off x="5508625" y="3027363"/>
            <a:ext cx="841375" cy="1057275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</p:cxnSp>
      <p:cxnSp>
        <p:nvCxnSpPr>
          <p:cNvPr id="36886" name="AutoShape 22"/>
          <p:cNvCxnSpPr>
            <a:cxnSpLocks noChangeShapeType="1"/>
          </p:cNvCxnSpPr>
          <p:nvPr/>
        </p:nvCxnSpPr>
        <p:spPr bwMode="auto">
          <a:xfrm>
            <a:off x="5305425" y="3817938"/>
            <a:ext cx="1252538" cy="34925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</p:cxnSp>
      <p:cxnSp>
        <p:nvCxnSpPr>
          <p:cNvPr id="36887" name="AutoShape 23"/>
          <p:cNvCxnSpPr>
            <a:cxnSpLocks noChangeShapeType="1"/>
          </p:cNvCxnSpPr>
          <p:nvPr/>
        </p:nvCxnSpPr>
        <p:spPr bwMode="auto">
          <a:xfrm>
            <a:off x="5291138" y="3816350"/>
            <a:ext cx="1079500" cy="158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</p:cxnSp>
      <p:cxnSp>
        <p:nvCxnSpPr>
          <p:cNvPr id="36888" name="AutoShape 24"/>
          <p:cNvCxnSpPr>
            <a:cxnSpLocks noChangeShapeType="1"/>
          </p:cNvCxnSpPr>
          <p:nvPr/>
        </p:nvCxnSpPr>
        <p:spPr bwMode="auto">
          <a:xfrm>
            <a:off x="5292725" y="3624263"/>
            <a:ext cx="1155700" cy="530225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</p:cxnSp>
      <p:cxnSp>
        <p:nvCxnSpPr>
          <p:cNvPr id="36889" name="AutoShape 25"/>
          <p:cNvCxnSpPr>
            <a:cxnSpLocks noChangeShapeType="1"/>
          </p:cNvCxnSpPr>
          <p:nvPr/>
        </p:nvCxnSpPr>
        <p:spPr bwMode="auto">
          <a:xfrm>
            <a:off x="5284788" y="3619500"/>
            <a:ext cx="1252537" cy="3175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</p:cxn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7308850" y="4214813"/>
            <a:ext cx="334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400">
                <a:latin typeface="Tahoma" pitchFamily="34" charset="0"/>
                <a:cs typeface="Tahoma" pitchFamily="34" charset="0"/>
              </a:rPr>
              <a:t>S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17413 0.00023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4" grpId="0" animBg="1"/>
      <p:bldP spid="36867" grpId="0"/>
      <p:bldP spid="36873" grpId="0"/>
      <p:bldP spid="36874" grpId="0"/>
      <p:bldP spid="36875" grpId="0"/>
      <p:bldP spid="36876" grpId="0" animBg="1"/>
      <p:bldP spid="36876" grpId="1" animBg="1"/>
      <p:bldP spid="36881" grpId="0" animBg="1"/>
      <p:bldP spid="36881" grpId="1" animBg="1"/>
      <p:bldP spid="368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Provedení </a:t>
            </a: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pokusu:</a:t>
            </a:r>
            <a:endParaRPr lang="cs-CZ" sz="2000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VY_32_INOVACE_07_10_PAO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846094"/>
            <a:ext cx="6804248" cy="5103186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31</Words>
  <Application>Microsoft Office PowerPoint</Application>
  <PresentationFormat>Předvádění na obrazovce (4:3)</PresentationFormat>
  <Paragraphs>32</Paragraphs>
  <Slides>5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Zobrazení vypuklým zrcadlem                 Číslo materiálu: VY_32_INOVACE_07_10_PAOL</vt:lpstr>
      <vt:lpstr>Snímek 2</vt:lpstr>
      <vt:lpstr>Snímek 3</vt:lpstr>
      <vt:lpstr>Snímek 4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Zobrazení dutým zrcadlem                 Číslo materiálu: VY_32_INOVACE_07_09_PAOL</dc:title>
  <dc:creator>Padúchova Olga</dc:creator>
  <cp:lastModifiedBy>semeradova</cp:lastModifiedBy>
  <cp:revision>114</cp:revision>
  <dcterms:created xsi:type="dcterms:W3CDTF">2012-09-22T09:54:19Z</dcterms:created>
  <dcterms:modified xsi:type="dcterms:W3CDTF">2014-05-25T11:15:28Z</dcterms:modified>
</cp:coreProperties>
</file>