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4" r:id="rId2"/>
    <p:sldId id="278" r:id="rId3"/>
    <p:sldId id="279" r:id="rId4"/>
    <p:sldId id="299" r:id="rId5"/>
    <p:sldId id="300" r:id="rId6"/>
    <p:sldId id="305" r:id="rId7"/>
    <p:sldId id="306" r:id="rId8"/>
    <p:sldId id="303" r:id="rId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80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A3D910-9E0E-4A89-8215-FC4CDEEAF33E}" type="datetimeFigureOut">
              <a:rPr lang="cs-CZ"/>
              <a:pPr>
                <a:defRPr/>
              </a:pPr>
              <a:t>26.5.2014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0804B1-8741-4376-9AB0-05A8118459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9721-C2A0-4D05-8048-65E2DC7470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6024-C038-4580-B6CC-CB4D47F8F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CAD6B-285A-437E-98A8-E93B334E5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3F545-F3E0-4365-8BF2-33D1580C43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4744-B8AE-4FF3-B925-3FC42527D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8182F-37A5-4ECE-B075-C26F245D3B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5362-9AC9-44D1-8E26-A0E92DDFAE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283F-944D-448E-9F37-96BB238FE8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101C-78FC-4212-B0F4-52163BADE2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C983B-77EE-4E12-8A7D-11ECF5C4C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3466-255E-4975-9B2E-B5FCAADEAF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9960B2-91DE-4157-BEA2-32AB23D98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Ohnisko\VY_32_INOVACE_07_12_PAOL_1.wmv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Ohnisko\VY_32_INOVACE_07_12_PAOL_2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Ohnisko spojky a rozptylky</a:t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VY_32_INOVACE_07_12_PAOL</a:t>
            </a:r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</a:t>
            </a:r>
            <a:r>
              <a:rPr lang="cs-CZ" sz="2000" dirty="0" smtClean="0"/>
              <a:t>ohniska spojky a rozptylky.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 č.1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ohniska spojky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halogenová lampa, clona s dvěma a třemi štěrbinami, ploskovypuklá čočka, bílý papír, zdroj napětí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 č.1: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model ploskovypuklé čočky umístíme na papír tak, aby optická osa procházela středem čočky. Proti čočce postavíme zdroj světla (viz obrázek). Clonu s dvěma štěrbinami vložíme do zdroje světla. Po připojení lampy ke zdroji napětí se nám podaří vytvořit dva rovnoběžné paprsek. Tyto paprsky projdou čočkou, zlomí se a oba se protnou v obrazovém ohnisku spojky. Poté vyměníme clonu za clonu se třemi štěrbinami a vzniklé paprsky projdou opět čočkou, zlomí se a protnou se také v obrazovém ohnisku spojky.  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Obrázek 4"/>
          <p:cNvPicPr/>
          <p:nvPr/>
        </p:nvPicPr>
        <p:blipFill>
          <a:blip r:embed="rId2" cstate="print"/>
          <a:srcRect t="23534" r="37147" b="11120"/>
          <a:stretch>
            <a:fillRect/>
          </a:stretch>
        </p:blipFill>
        <p:spPr bwMode="auto">
          <a:xfrm>
            <a:off x="2627784" y="4581128"/>
            <a:ext cx="345638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078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 Vysvětlení: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paprsky  rovnoběžné s optickou osou se lámou do obrazového ohniska spojky F. Vzdálenost |FV| je ohnisková vzdálenost čočky.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       F	        V	      F	       o</a:t>
            </a:r>
          </a:p>
        </p:txBody>
      </p:sp>
      <p:cxnSp>
        <p:nvCxnSpPr>
          <p:cNvPr id="5" name="Přímá spojovací čára 4"/>
          <p:cNvCxnSpPr/>
          <p:nvPr/>
        </p:nvCxnSpPr>
        <p:spPr>
          <a:xfrm>
            <a:off x="1619672" y="3068960"/>
            <a:ext cx="49685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šipka 10"/>
          <p:cNvCxnSpPr/>
          <p:nvPr/>
        </p:nvCxnSpPr>
        <p:spPr>
          <a:xfrm flipH="1" flipV="1">
            <a:off x="4716016" y="2564904"/>
            <a:ext cx="2232248" cy="1296144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šipka 15"/>
          <p:cNvCxnSpPr/>
          <p:nvPr/>
        </p:nvCxnSpPr>
        <p:spPr>
          <a:xfrm flipH="1">
            <a:off x="4716016" y="2204864"/>
            <a:ext cx="2304256" cy="1368152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3851920" y="2996952"/>
            <a:ext cx="0" cy="1440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šipka 11"/>
          <p:cNvCxnSpPr/>
          <p:nvPr/>
        </p:nvCxnSpPr>
        <p:spPr>
          <a:xfrm>
            <a:off x="1547664" y="2564904"/>
            <a:ext cx="3168352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šipka 14"/>
          <p:cNvCxnSpPr/>
          <p:nvPr/>
        </p:nvCxnSpPr>
        <p:spPr>
          <a:xfrm>
            <a:off x="1547664" y="3573016"/>
            <a:ext cx="3168352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šipka 12"/>
          <p:cNvCxnSpPr/>
          <p:nvPr/>
        </p:nvCxnSpPr>
        <p:spPr>
          <a:xfrm>
            <a:off x="4716016" y="2134800"/>
            <a:ext cx="0" cy="1944216"/>
          </a:xfrm>
          <a:prstGeom prst="straightConnector1">
            <a:avLst/>
          </a:prstGeom>
          <a:ln w="38100">
            <a:solidFill>
              <a:schemeClr val="accent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čára 13"/>
          <p:cNvCxnSpPr/>
          <p:nvPr/>
        </p:nvCxnSpPr>
        <p:spPr>
          <a:xfrm>
            <a:off x="5580112" y="2996952"/>
            <a:ext cx="0" cy="1440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/>
          <p:cNvCxnSpPr/>
          <p:nvPr/>
        </p:nvCxnSpPr>
        <p:spPr>
          <a:xfrm>
            <a:off x="1547664" y="3068960"/>
            <a:ext cx="3168352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21"/>
          <p:cNvCxnSpPr/>
          <p:nvPr/>
        </p:nvCxnSpPr>
        <p:spPr>
          <a:xfrm>
            <a:off x="4716016" y="3068960"/>
            <a:ext cx="2448272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pokusu č.1:</a:t>
            </a: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4" name="VY_32_INOVACE_07_12_PAOL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836712"/>
            <a:ext cx="6720746" cy="5040560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 č.2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ohniska rozptylky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halogenová lampa, clona s dvěma a třemi štěrbinami,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ploskovydutá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čočka, bílý papír, zdroj napětí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 č.2: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model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ploskovyduté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čočky umístíme na papír tak, aby optická osa procházela středem čočky. Proti čočce postavíme zdroj světla (viz obrázek). Clonu s třemi štěrbinami vložíme do zdroje světla. Po připojení lampy ke zdroji napětí se nám podaří vytvořit tři rovnoběžné paprsky. Tyto paprsky projdou čočkou, zlomí se a po jejich prodloužení by se protnuly v obrazovém ohnisku rozptylky. Poté vyměníme clonu za clonu se dvěma štěrbinami a vzniklé paprsky projdou opět čočkou, zlomí se a po protažení by se střetly také v obrazovém ohnisku rozptylky.  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l="4135" t="13235" r="33511" b="12297"/>
          <a:stretch>
            <a:fillRect/>
          </a:stretch>
        </p:blipFill>
        <p:spPr bwMode="auto">
          <a:xfrm>
            <a:off x="2843808" y="4653136"/>
            <a:ext cx="295232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078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 Vysvětlení: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paprsek rovnoběžný s optickou osou se láme tak, že protažený paprsek směřuje do obrazového ohniska F čočky. 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       F		     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F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	       o</a:t>
            </a:r>
          </a:p>
        </p:txBody>
      </p:sp>
      <p:cxnSp>
        <p:nvCxnSpPr>
          <p:cNvPr id="5" name="Přímá spojovací čára 4"/>
          <p:cNvCxnSpPr/>
          <p:nvPr/>
        </p:nvCxnSpPr>
        <p:spPr>
          <a:xfrm>
            <a:off x="1619672" y="3068960"/>
            <a:ext cx="49685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šipka 10"/>
          <p:cNvCxnSpPr/>
          <p:nvPr/>
        </p:nvCxnSpPr>
        <p:spPr>
          <a:xfrm flipH="1">
            <a:off x="4716016" y="1628800"/>
            <a:ext cx="1584176" cy="936104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šipka 15"/>
          <p:cNvCxnSpPr/>
          <p:nvPr/>
        </p:nvCxnSpPr>
        <p:spPr>
          <a:xfrm flipH="1" flipV="1">
            <a:off x="4716016" y="3645024"/>
            <a:ext cx="1512168" cy="1008112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3851920" y="2996952"/>
            <a:ext cx="0" cy="1440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šipka 11"/>
          <p:cNvCxnSpPr/>
          <p:nvPr/>
        </p:nvCxnSpPr>
        <p:spPr>
          <a:xfrm>
            <a:off x="1547664" y="2564904"/>
            <a:ext cx="3168352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šipka 14"/>
          <p:cNvCxnSpPr/>
          <p:nvPr/>
        </p:nvCxnSpPr>
        <p:spPr>
          <a:xfrm>
            <a:off x="1475656" y="3645024"/>
            <a:ext cx="3240360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čára 13"/>
          <p:cNvCxnSpPr/>
          <p:nvPr/>
        </p:nvCxnSpPr>
        <p:spPr>
          <a:xfrm>
            <a:off x="5580112" y="2996952"/>
            <a:ext cx="0" cy="1440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Skupina 16"/>
          <p:cNvGrpSpPr/>
          <p:nvPr/>
        </p:nvGrpSpPr>
        <p:grpSpPr>
          <a:xfrm>
            <a:off x="4572016" y="2060848"/>
            <a:ext cx="288016" cy="2160240"/>
            <a:chOff x="7668344" y="2060848"/>
            <a:chExt cx="288016" cy="2160240"/>
          </a:xfrm>
        </p:grpSpPr>
        <p:cxnSp>
          <p:nvCxnSpPr>
            <p:cNvPr id="18" name="Přímá spojovací čára 17"/>
            <p:cNvCxnSpPr/>
            <p:nvPr/>
          </p:nvCxnSpPr>
          <p:spPr>
            <a:xfrm>
              <a:off x="7812360" y="2132856"/>
              <a:ext cx="0" cy="201622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Skupina 18"/>
            <p:cNvGrpSpPr/>
            <p:nvPr/>
          </p:nvGrpSpPr>
          <p:grpSpPr>
            <a:xfrm>
              <a:off x="7668344" y="2060848"/>
              <a:ext cx="288016" cy="72008"/>
              <a:chOff x="7668344" y="2060848"/>
              <a:chExt cx="288016" cy="72008"/>
            </a:xfrm>
          </p:grpSpPr>
          <p:cxnSp>
            <p:nvCxnSpPr>
              <p:cNvPr id="23" name="Přímá spojovací čára 22"/>
              <p:cNvCxnSpPr/>
              <p:nvPr/>
            </p:nvCxnSpPr>
            <p:spPr>
              <a:xfrm>
                <a:off x="7668344" y="2060848"/>
                <a:ext cx="144016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Přímá spojovací čára 23"/>
              <p:cNvCxnSpPr/>
              <p:nvPr/>
            </p:nvCxnSpPr>
            <p:spPr>
              <a:xfrm flipV="1">
                <a:off x="7812360" y="2060848"/>
                <a:ext cx="144000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Skupina 19"/>
            <p:cNvGrpSpPr/>
            <p:nvPr/>
          </p:nvGrpSpPr>
          <p:grpSpPr>
            <a:xfrm rot="10800000">
              <a:off x="7668344" y="4149080"/>
              <a:ext cx="288016" cy="72008"/>
              <a:chOff x="7668344" y="2060848"/>
              <a:chExt cx="288016" cy="72008"/>
            </a:xfrm>
          </p:grpSpPr>
          <p:cxnSp>
            <p:nvCxnSpPr>
              <p:cNvPr id="21" name="Přímá spojovací čára 20"/>
              <p:cNvCxnSpPr/>
              <p:nvPr/>
            </p:nvCxnSpPr>
            <p:spPr>
              <a:xfrm>
                <a:off x="7668344" y="2060848"/>
                <a:ext cx="144016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římá spojovací čára 21"/>
              <p:cNvCxnSpPr/>
              <p:nvPr/>
            </p:nvCxnSpPr>
            <p:spPr>
              <a:xfrm flipV="1">
                <a:off x="7812360" y="2060848"/>
                <a:ext cx="144000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8" name="Přímá spojovací čára 27"/>
          <p:cNvCxnSpPr/>
          <p:nvPr/>
        </p:nvCxnSpPr>
        <p:spPr>
          <a:xfrm flipH="1">
            <a:off x="3851920" y="2564904"/>
            <a:ext cx="864096" cy="504056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/>
          <p:nvPr/>
        </p:nvCxnSpPr>
        <p:spPr>
          <a:xfrm>
            <a:off x="3851920" y="3068960"/>
            <a:ext cx="864096" cy="576064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>
            <a:off x="1547664" y="3068960"/>
            <a:ext cx="3168352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šipka 24"/>
          <p:cNvCxnSpPr/>
          <p:nvPr/>
        </p:nvCxnSpPr>
        <p:spPr>
          <a:xfrm>
            <a:off x="4716016" y="3068960"/>
            <a:ext cx="2088232" cy="0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pokusu č.2:</a:t>
            </a: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5" name="VY_32_INOVACE_07_12_PAOL_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764704"/>
            <a:ext cx="7056784" cy="5292588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289939</TotalTime>
  <Words>53</Words>
  <Application>Microsoft Office PowerPoint</Application>
  <PresentationFormat>Předvádění na obrazovce (4:3)</PresentationFormat>
  <Paragraphs>43</Paragraphs>
  <Slides>8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Ohnisko spojky a rozptylky                 Číslo materiálu: VY_32_INOVACE_07_12_PAOL</vt:lpstr>
      <vt:lpstr>Snímek 2</vt:lpstr>
      <vt:lpstr>Snímek 3</vt:lpstr>
      <vt:lpstr>Snímek 4</vt:lpstr>
      <vt:lpstr>Snímek 5</vt:lpstr>
      <vt:lpstr>Snímek 6</vt:lpstr>
      <vt:lpstr>Snímek 7</vt:lpstr>
      <vt:lpstr>Snímek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Mgr. Olga Padúchová  Tematická sada: Fyzikální pokusy – Mechanika I   Téma: Pohyb rovnoměrně přímočarý    Číslo materiálu: VY_32_INOVACE_01_01</dc:title>
  <dc:creator>Padúchova Olga</dc:creator>
  <cp:lastModifiedBy>semeradova</cp:lastModifiedBy>
  <cp:revision>261</cp:revision>
  <dcterms:created xsi:type="dcterms:W3CDTF">2012-09-22T09:54:19Z</dcterms:created>
  <dcterms:modified xsi:type="dcterms:W3CDTF">2014-05-26T19:23:37Z</dcterms:modified>
</cp:coreProperties>
</file>