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4" r:id="rId2"/>
    <p:sldId id="278" r:id="rId3"/>
    <p:sldId id="279" r:id="rId4"/>
    <p:sldId id="294" r:id="rId5"/>
    <p:sldId id="293" r:id="rId6"/>
    <p:sldId id="283" r:id="rId7"/>
    <p:sldId id="295" r:id="rId8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9900"/>
    <a:srgbClr val="00CC99"/>
    <a:srgbClr val="9966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362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A3D910-9E0E-4A89-8215-FC4CDEEAF33E}" type="datetimeFigureOut">
              <a:rPr lang="cs-CZ"/>
              <a:pPr>
                <a:defRPr/>
              </a:pPr>
              <a:t>25.5.2014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smtClean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750804B1-8741-4376-9AB0-05A8118459C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8E9721-C2A0-4D05-8048-65E2DC7470E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C6024-C038-4580-B6CC-CB4D47F8F57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8CAD6B-285A-437E-98A8-E93B334E5B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33F545-F3E0-4365-8BF2-33D1580C43C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74744-B8AE-4FF3-B925-3FC42527D4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28182F-37A5-4ECE-B075-C26F245D3B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A5362-9AC9-44D1-8E26-A0E92DDFAEE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CD283F-944D-448E-9F37-96BB238FE81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0C101C-78FC-4212-B0F4-52163BADE2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C983B-77EE-4E12-8A7D-11ECF5C4C4A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 smtClean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83466-255E-4975-9B2E-B5FCAADEAFD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  <p:transition spd="slow"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99960B2-91DE-4157-BEA2-32AB23D982F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zo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Spojka\VY_32_INOVACE_07_14_PAOL_1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D:\&#352;ablony_geometrick&#225;_optika\Spojka\VY_32_INOVACE_07_14_PAOL_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250825" y="1989138"/>
            <a:ext cx="8785225" cy="4535487"/>
          </a:xfrm>
        </p:spPr>
        <p:txBody>
          <a:bodyPr/>
          <a:lstStyle/>
          <a:p>
            <a:pPr algn="l" eaLnBrk="1" hangingPunct="1">
              <a:tabLst>
                <a:tab pos="2698750" algn="l"/>
              </a:tabLst>
            </a:pPr>
            <a:r>
              <a:rPr lang="cs-CZ" sz="2000" dirty="0" smtClean="0"/>
              <a:t>Střední průmyslová škola elektrotechnická a informačních technologií Brno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Číslo a název projektu:	CZ.1.07/1.5.00/34.0521 – Investice do vzdělání 			nesou nejvyšší úrok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Autor:	Mgr. Olga </a:t>
            </a:r>
            <a:r>
              <a:rPr lang="cs-CZ" sz="2000" dirty="0" err="1" smtClean="0"/>
              <a:t>Padúchová</a:t>
            </a: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Tematická sada: Fyzikální pokusy – Geometrická optika	</a:t>
            </a:r>
            <a:br>
              <a:rPr lang="cs-CZ" sz="2000" dirty="0" smtClean="0"/>
            </a:br>
            <a:r>
              <a:rPr lang="cs-CZ" sz="2000" dirty="0" smtClean="0"/>
              <a:t/>
            </a:r>
            <a:br>
              <a:rPr lang="cs-CZ" sz="2000" dirty="0" smtClean="0"/>
            </a:br>
            <a:r>
              <a:rPr lang="cs-CZ" sz="2000" dirty="0" smtClean="0"/>
              <a:t>                            Téma: </a:t>
            </a:r>
            <a:r>
              <a:rPr lang="cs-CZ" sz="2000" b="1" dirty="0" smtClean="0"/>
              <a:t>Zobrazení </a:t>
            </a:r>
            <a:r>
              <a:rPr lang="cs-CZ" sz="2000" b="1" dirty="0" smtClean="0"/>
              <a:t>spojkou</a:t>
            </a:r>
            <a:r>
              <a:rPr lang="cs-CZ" sz="2000" b="1" dirty="0" smtClean="0"/>
              <a:t/>
            </a:r>
            <a:br>
              <a:rPr lang="cs-CZ" sz="2000" b="1" dirty="0" smtClean="0"/>
            </a:br>
            <a:r>
              <a:rPr lang="cs-CZ" sz="2000" b="1" dirty="0" smtClean="0"/>
              <a:t>  </a:t>
            </a:r>
            <a:br>
              <a:rPr lang="cs-CZ" sz="2000" b="1" dirty="0" smtClean="0"/>
            </a:br>
            <a:r>
              <a:rPr lang="cs-CZ" sz="2000" b="1" dirty="0" smtClean="0"/>
              <a:t>             </a:t>
            </a:r>
            <a:r>
              <a:rPr lang="cs-CZ" sz="2000" dirty="0" smtClean="0"/>
              <a:t>Číslo materiálu: </a:t>
            </a:r>
            <a:r>
              <a:rPr lang="cs-CZ" sz="2000" dirty="0" smtClean="0"/>
              <a:t>VY_32_INOVACE_07_14_PAOL</a:t>
            </a:r>
            <a:endParaRPr lang="cs-CZ" sz="2000" dirty="0" smtClean="0"/>
          </a:p>
        </p:txBody>
      </p:sp>
      <p:pic>
        <p:nvPicPr>
          <p:cNvPr id="2051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Zástupný symbol pro obsah 2"/>
          <p:cNvSpPr>
            <a:spLocks noGrp="1"/>
          </p:cNvSpPr>
          <p:nvPr>
            <p:ph idx="4294967295"/>
          </p:nvPr>
        </p:nvSpPr>
        <p:spPr>
          <a:xfrm>
            <a:off x="468313" y="1989138"/>
            <a:ext cx="8351837" cy="41036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cs-CZ" sz="2000" dirty="0" smtClean="0"/>
              <a:t>Anotace: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Prezentace s připojenou videonahrávkou je určena k doplnění výkladu tematického celku Geometrická optika, konkrétně k ilustraci zobrazení </a:t>
            </a:r>
            <a:r>
              <a:rPr lang="cs-CZ" sz="2000" dirty="0" smtClean="0"/>
              <a:t>spojkou</a:t>
            </a:r>
            <a:r>
              <a:rPr lang="cs-CZ" sz="2000" dirty="0" smtClean="0"/>
              <a:t>.</a:t>
            </a: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Obsahuje námět na pokus, výčet pomůcek, postup provedení, vysvětlení, teoretické zobrazení a videonahrávku provedeného pokusu. Lze ji využít k ilustraci probíraného jevu, ale také jako motivační prostředek pro žáky k jejich samostatnému (i domácímu) provedení pokusu. Videonahrávka je bez zvuku, aby učitel sám mohl danou problematiku okomentovat a popřípadě videonahrávku zastavit a ptát se žáků, jak vše bude probíhat dále.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r>
              <a:rPr lang="cs-CZ" sz="2000" dirty="0" smtClean="0"/>
              <a:t> </a:t>
            </a:r>
          </a:p>
          <a:p>
            <a:pPr marL="0" indent="0" eaLnBrk="1" hangingPunct="1">
              <a:buFontTx/>
              <a:buNone/>
            </a:pPr>
            <a:endParaRPr lang="cs-CZ" sz="2000" dirty="0" smtClean="0"/>
          </a:p>
        </p:txBody>
      </p:sp>
      <p:pic>
        <p:nvPicPr>
          <p:cNvPr id="3075" name="il_fi" descr="OPVK_hor_zakladni_logolink_RGB_cz-1024x2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763" y="249238"/>
            <a:ext cx="7550150" cy="164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119813"/>
          </a:xfrm>
        </p:spPr>
        <p:txBody>
          <a:bodyPr/>
          <a:lstStyle/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Zařazení pokusu</a:t>
            </a: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    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demonstrace zobrazení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spojkou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Pomůcky: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stativ, pohyblivé nástavce,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spojka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, svíčka, zápalky, stínítko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r>
              <a:rPr lang="cs-CZ" sz="2000" b="1" dirty="0" smtClean="0">
                <a:latin typeface="Tahoma" pitchFamily="34" charset="0"/>
                <a:cs typeface="Tahoma" pitchFamily="34" charset="0"/>
              </a:rPr>
              <a:t>Postup pokusu:</a:t>
            </a:r>
          </a:p>
          <a:p>
            <a:pPr>
              <a:buFontTx/>
              <a:buNone/>
            </a:pPr>
            <a:r>
              <a:rPr lang="cs-CZ" sz="1800" b="1" dirty="0" smtClean="0">
                <a:latin typeface="Tahoma" pitchFamily="34" charset="0"/>
                <a:cs typeface="Tahoma" pitchFamily="34" charset="0"/>
              </a:rPr>
              <a:t>	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- na konec stativu umístíme nástavec a do něj připevníme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stínítko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. Na pohyblivý nástavec upevníme spojku.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Na pohyblivé nástavce umístíme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zapálenou svíčku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tak, aby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byla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ve stejné výšce jako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spojka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(viz obrázek).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Spojkou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na nástavci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pohybujeme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tak, že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ji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přibližujeme a vzdalujeme od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hořící svíčky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a pozorujeme zobrazení 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svíčky spojkou na stínítku.</a:t>
            </a:r>
            <a:r>
              <a:rPr lang="cs-CZ" sz="1800" dirty="0" smtClean="0">
                <a:latin typeface="Tahoma" pitchFamily="34" charset="0"/>
                <a:cs typeface="Tahoma" pitchFamily="34" charset="0"/>
              </a:rPr>
              <a:t> Obraz se mění podle pozice spojky. Pokus je provedený za denního světla i za šera. </a:t>
            </a:r>
            <a:endParaRPr lang="cs-CZ" sz="18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r>
              <a:rPr lang="cs-CZ" sz="1800" dirty="0" smtClean="0">
                <a:latin typeface="Tahoma" pitchFamily="34" charset="0"/>
                <a:cs typeface="Tahoma" pitchFamily="34" charset="0"/>
              </a:rPr>
              <a:t>				</a:t>
            </a: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</a:pPr>
            <a:endParaRPr lang="cs-CZ" b="1" dirty="0" smtClean="0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Obrázek 5"/>
          <p:cNvPicPr/>
          <p:nvPr/>
        </p:nvPicPr>
        <p:blipFill>
          <a:blip r:embed="rId2" cstate="print"/>
          <a:srcRect l="1324" t="23529" r="65246" b="32258"/>
          <a:stretch>
            <a:fillRect/>
          </a:stretch>
        </p:blipFill>
        <p:spPr bwMode="auto">
          <a:xfrm>
            <a:off x="1331640" y="3861048"/>
            <a:ext cx="2808312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Obrázek 6"/>
          <p:cNvPicPr/>
          <p:nvPr/>
        </p:nvPicPr>
        <p:blipFill>
          <a:blip r:embed="rId3" cstate="print"/>
          <a:srcRect l="1158" t="23235" r="65246" b="34905"/>
          <a:stretch>
            <a:fillRect/>
          </a:stretch>
        </p:blipFill>
        <p:spPr bwMode="auto">
          <a:xfrm>
            <a:off x="4932040" y="3861048"/>
            <a:ext cx="2952328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0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333375"/>
            <a:ext cx="8229600" cy="6048375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Vlastnosti obrazu:</a:t>
            </a:r>
            <a:r>
              <a:rPr lang="cs-CZ" b="1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>
              <a:buFontTx/>
              <a:buNone/>
              <a:defRPr/>
            </a:pPr>
            <a:r>
              <a:rPr lang="cs-CZ" b="1" dirty="0" smtClean="0"/>
              <a:t>	</a:t>
            </a:r>
            <a:endParaRPr lang="cs-CZ" dirty="0"/>
          </a:p>
        </p:txBody>
      </p:sp>
      <p:graphicFrame>
        <p:nvGraphicFramePr>
          <p:cNvPr id="4" name="Tabulka 3"/>
          <p:cNvGraphicFramePr>
            <a:graphicFrameLocks noGrp="1"/>
          </p:cNvGraphicFramePr>
          <p:nvPr/>
        </p:nvGraphicFramePr>
        <p:xfrm>
          <a:off x="684213" y="1125538"/>
          <a:ext cx="7343775" cy="5114928"/>
        </p:xfrm>
        <a:graphic>
          <a:graphicData uri="http://schemas.openxmlformats.org/drawingml/2006/table">
            <a:tbl>
              <a:tblPr/>
              <a:tblGrid>
                <a:gridCol w="3671887"/>
                <a:gridCol w="3671888"/>
              </a:tblGrid>
              <a:tr h="852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Umístění</a:t>
                      </a:r>
                      <a:r>
                        <a:rPr kumimoji="0" lang="cs-CZ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cs-CZ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předmětu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Vlastnosti</a:t>
                      </a:r>
                      <a:r>
                        <a:rPr kumimoji="0" lang="cs-CZ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 </a:t>
                      </a:r>
                      <a:r>
                        <a:rPr kumimoji="0" lang="cs-CZ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obrazu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Před středem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zmenšený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Ve středu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 stejně velký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Mezi ohniskem s středem křivosti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Skutečný, převrácený, zvětšený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 ohnisku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spojky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V nekonečnu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24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Mezi ohniskem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spojky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a vrcholem </a:t>
                      </a: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spojky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  <a:cs typeface="Tahom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cs typeface="Tahoma" pitchFamily="34" charset="0"/>
                        </a:rPr>
                        <a:t>Zdánlivý, přímý, zvětšený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4" name="AutoShape 16"/>
          <p:cNvSpPr>
            <a:spLocks noChangeAspect="1" noChangeArrowheads="1"/>
          </p:cNvSpPr>
          <p:nvPr/>
        </p:nvSpPr>
        <p:spPr bwMode="auto">
          <a:xfrm rot="10800000">
            <a:off x="6876256" y="3868737"/>
            <a:ext cx="1864518" cy="1864518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49" name="Text Box 29"/>
          <p:cNvSpPr txBox="1">
            <a:spLocks noChangeArrowheads="1"/>
          </p:cNvSpPr>
          <p:nvPr/>
        </p:nvSpPr>
        <p:spPr bwMode="auto">
          <a:xfrm>
            <a:off x="2195736" y="4005064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37905" name="AutoShape 17"/>
          <p:cNvSpPr>
            <a:spLocks noChangeArrowheads="1"/>
          </p:cNvSpPr>
          <p:nvPr/>
        </p:nvSpPr>
        <p:spPr bwMode="auto">
          <a:xfrm rot="10800000">
            <a:off x="6282000" y="3861152"/>
            <a:ext cx="900113" cy="9360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6151" name="AutoShape 4"/>
          <p:cNvCxnSpPr>
            <a:cxnSpLocks noChangeShapeType="1"/>
          </p:cNvCxnSpPr>
          <p:nvPr/>
        </p:nvCxnSpPr>
        <p:spPr bwMode="auto">
          <a:xfrm>
            <a:off x="1090613" y="3862388"/>
            <a:ext cx="7442200" cy="0"/>
          </a:xfrm>
          <a:prstGeom prst="straightConnector1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</p:spPr>
      </p:cxnSp>
      <p:cxnSp>
        <p:nvCxnSpPr>
          <p:cNvPr id="6152" name="AutoShape 5"/>
          <p:cNvCxnSpPr>
            <a:cxnSpLocks noChangeShapeType="1"/>
          </p:cNvCxnSpPr>
          <p:nvPr/>
        </p:nvCxnSpPr>
        <p:spPr bwMode="auto">
          <a:xfrm>
            <a:off x="349188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3" name="AutoShape 6"/>
          <p:cNvCxnSpPr>
            <a:cxnSpLocks noChangeShapeType="1"/>
          </p:cNvCxnSpPr>
          <p:nvPr/>
        </p:nvCxnSpPr>
        <p:spPr bwMode="auto">
          <a:xfrm>
            <a:off x="2411760" y="3716709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6154" name="AutoShape 7"/>
          <p:cNvCxnSpPr>
            <a:cxnSpLocks noChangeShapeType="1"/>
          </p:cNvCxnSpPr>
          <p:nvPr/>
        </p:nvCxnSpPr>
        <p:spPr bwMode="auto">
          <a:xfrm>
            <a:off x="5652120" y="3645024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6155" name="Text Box 8"/>
          <p:cNvSpPr txBox="1">
            <a:spLocks noChangeArrowheads="1"/>
          </p:cNvSpPr>
          <p:nvPr/>
        </p:nvSpPr>
        <p:spPr bwMode="auto">
          <a:xfrm>
            <a:off x="801688" y="3933825"/>
            <a:ext cx="4524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sz="2800">
                <a:latin typeface="Tahoma" pitchFamily="34" charset="0"/>
                <a:cs typeface="Tahoma" pitchFamily="34" charset="0"/>
              </a:rPr>
              <a:t>o</a:t>
            </a:r>
          </a:p>
        </p:txBody>
      </p:sp>
      <p:sp>
        <p:nvSpPr>
          <p:cNvPr id="6156" name="Text Box 9"/>
          <p:cNvSpPr txBox="1">
            <a:spLocks noChangeArrowheads="1"/>
          </p:cNvSpPr>
          <p:nvPr/>
        </p:nvSpPr>
        <p:spPr bwMode="auto">
          <a:xfrm>
            <a:off x="3420691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sp>
        <p:nvSpPr>
          <p:cNvPr id="6157" name="Text Box 10"/>
          <p:cNvSpPr txBox="1">
            <a:spLocks noChangeArrowheads="1"/>
          </p:cNvSpPr>
          <p:nvPr/>
        </p:nvSpPr>
        <p:spPr bwMode="auto">
          <a:xfrm>
            <a:off x="4243958" y="3789040"/>
            <a:ext cx="400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V</a:t>
            </a:r>
          </a:p>
        </p:txBody>
      </p:sp>
      <p:cxnSp>
        <p:nvCxnSpPr>
          <p:cNvPr id="37899" name="AutoShape 11"/>
          <p:cNvCxnSpPr>
            <a:cxnSpLocks noChangeShapeType="1"/>
          </p:cNvCxnSpPr>
          <p:nvPr/>
        </p:nvCxnSpPr>
        <p:spPr bwMode="auto">
          <a:xfrm flipV="1">
            <a:off x="946150" y="2924944"/>
            <a:ext cx="3625850" cy="82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37902" name="AutoShape 14"/>
          <p:cNvSpPr>
            <a:spLocks noChangeArrowheads="1"/>
          </p:cNvSpPr>
          <p:nvPr/>
        </p:nvSpPr>
        <p:spPr bwMode="auto">
          <a:xfrm rot="10800000">
            <a:off x="6012161" y="3861048"/>
            <a:ext cx="504054" cy="518400"/>
          </a:xfrm>
          <a:prstGeom prst="upArrow">
            <a:avLst>
              <a:gd name="adj1" fmla="val 50000"/>
              <a:gd name="adj2" fmla="val 50000"/>
            </a:avLst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37900" name="AutoShape 12"/>
          <p:cNvCxnSpPr>
            <a:cxnSpLocks noChangeShapeType="1"/>
          </p:cNvCxnSpPr>
          <p:nvPr/>
        </p:nvCxnSpPr>
        <p:spPr bwMode="auto">
          <a:xfrm flipH="1" flipV="1">
            <a:off x="4572000" y="2924946"/>
            <a:ext cx="3672408" cy="3168350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 type="arrow" w="med" len="lg"/>
            <a:tailEnd/>
          </a:ln>
          <a:effectLst/>
        </p:spPr>
      </p:cxnSp>
      <p:cxnSp>
        <p:nvCxnSpPr>
          <p:cNvPr id="37907" name="AutoShape 19"/>
          <p:cNvCxnSpPr>
            <a:cxnSpLocks noChangeShapeType="1"/>
          </p:cNvCxnSpPr>
          <p:nvPr/>
        </p:nvCxnSpPr>
        <p:spPr bwMode="auto">
          <a:xfrm>
            <a:off x="899592" y="2708920"/>
            <a:ext cx="7128792" cy="223224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cxnSp>
        <p:nvCxnSpPr>
          <p:cNvPr id="37915" name="AutoShape 27"/>
          <p:cNvCxnSpPr>
            <a:cxnSpLocks noChangeShapeType="1"/>
          </p:cNvCxnSpPr>
          <p:nvPr/>
        </p:nvCxnSpPr>
        <p:spPr bwMode="auto">
          <a:xfrm flipH="1" flipV="1">
            <a:off x="2771800" y="1412776"/>
            <a:ext cx="1792858" cy="151216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prstDash val="dash"/>
            <a:round/>
            <a:headEnd/>
            <a:tailEnd type="arrow"/>
          </a:ln>
          <a:effectLst/>
        </p:spPr>
      </p:cxnSp>
      <p:sp>
        <p:nvSpPr>
          <p:cNvPr id="37916" name="AutoShape 28"/>
          <p:cNvSpPr>
            <a:spLocks noChangeArrowheads="1"/>
          </p:cNvSpPr>
          <p:nvPr/>
        </p:nvSpPr>
        <p:spPr bwMode="auto">
          <a:xfrm>
            <a:off x="2339752" y="1700808"/>
            <a:ext cx="1584176" cy="215999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6173" name="Obdélník 35"/>
          <p:cNvSpPr>
            <a:spLocks noChangeArrowheads="1"/>
          </p:cNvSpPr>
          <p:nvPr/>
        </p:nvSpPr>
        <p:spPr bwMode="auto">
          <a:xfrm>
            <a:off x="684213" y="333375"/>
            <a:ext cx="7704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FontTx/>
              <a:buChar char="•"/>
            </a:pPr>
            <a:r>
              <a:rPr lang="cs-CZ" sz="2000" b="1" dirty="0">
                <a:latin typeface="Tahoma" pitchFamily="34" charset="0"/>
                <a:cs typeface="Tahoma" pitchFamily="34" charset="0"/>
              </a:rPr>
              <a:t>Zobrazení předmětu nákresem</a:t>
            </a:r>
          </a:p>
        </p:txBody>
      </p:sp>
      <p:cxnSp>
        <p:nvCxnSpPr>
          <p:cNvPr id="31" name="Přímá spojovací šipka 30"/>
          <p:cNvCxnSpPr/>
          <p:nvPr/>
        </p:nvCxnSpPr>
        <p:spPr>
          <a:xfrm>
            <a:off x="4572000" y="1556792"/>
            <a:ext cx="0" cy="4680520"/>
          </a:xfrm>
          <a:prstGeom prst="straightConnector1">
            <a:avLst/>
          </a:prstGeom>
          <a:ln w="38100">
            <a:solidFill>
              <a:schemeClr val="accent2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AutoShape 7"/>
          <p:cNvCxnSpPr>
            <a:cxnSpLocks noChangeShapeType="1"/>
          </p:cNvCxnSpPr>
          <p:nvPr/>
        </p:nvCxnSpPr>
        <p:spPr bwMode="auto">
          <a:xfrm>
            <a:off x="6732240" y="3717032"/>
            <a:ext cx="0" cy="360363"/>
          </a:xfrm>
          <a:prstGeom prst="straightConnector1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</p:cxnSp>
      <p:sp>
        <p:nvSpPr>
          <p:cNvPr id="46" name="Text Box 29"/>
          <p:cNvSpPr txBox="1">
            <a:spLocks noChangeArrowheads="1"/>
          </p:cNvSpPr>
          <p:nvPr/>
        </p:nvSpPr>
        <p:spPr bwMode="auto">
          <a:xfrm>
            <a:off x="6588224" y="3985900"/>
            <a:ext cx="50405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800" dirty="0">
                <a:latin typeface="Tahoma" pitchFamily="34" charset="0"/>
                <a:cs typeface="Tahoma" pitchFamily="34" charset="0"/>
              </a:rPr>
              <a:t>S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5508923" y="3789040"/>
            <a:ext cx="5032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s-CZ" sz="2800" dirty="0">
                <a:latin typeface="Tahoma" pitchFamily="34" charset="0"/>
                <a:cs typeface="Tahoma" pitchFamily="34" charset="0"/>
              </a:rPr>
              <a:t>F</a:t>
            </a:r>
          </a:p>
        </p:txBody>
      </p:sp>
      <p:cxnSp>
        <p:nvCxnSpPr>
          <p:cNvPr id="60" name="AutoShape 19"/>
          <p:cNvCxnSpPr>
            <a:cxnSpLocks noChangeShapeType="1"/>
          </p:cNvCxnSpPr>
          <p:nvPr/>
        </p:nvCxnSpPr>
        <p:spPr bwMode="auto">
          <a:xfrm>
            <a:off x="1691680" y="2636912"/>
            <a:ext cx="6912768" cy="29523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75" name="AutoShape 18"/>
          <p:cNvSpPr>
            <a:spLocks noChangeAspect="1" noChangeArrowheads="1"/>
          </p:cNvSpPr>
          <p:nvPr/>
        </p:nvSpPr>
        <p:spPr bwMode="auto">
          <a:xfrm>
            <a:off x="1166400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76" name="AutoShape 19"/>
          <p:cNvCxnSpPr>
            <a:cxnSpLocks noChangeShapeType="1"/>
          </p:cNvCxnSpPr>
          <p:nvPr/>
        </p:nvCxnSpPr>
        <p:spPr bwMode="auto">
          <a:xfrm>
            <a:off x="1763688" y="2204864"/>
            <a:ext cx="6552728" cy="3816424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78" name="AutoShape 18"/>
          <p:cNvSpPr>
            <a:spLocks noChangeAspect="1" noChangeArrowheads="1"/>
          </p:cNvSpPr>
          <p:nvPr/>
        </p:nvSpPr>
        <p:spPr bwMode="auto">
          <a:xfrm>
            <a:off x="1907704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84" name="AutoShape 18"/>
          <p:cNvSpPr>
            <a:spLocks noChangeAspect="1" noChangeArrowheads="1"/>
          </p:cNvSpPr>
          <p:nvPr/>
        </p:nvSpPr>
        <p:spPr bwMode="auto">
          <a:xfrm>
            <a:off x="2572718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sp>
        <p:nvSpPr>
          <p:cNvPr id="86" name="AutoShape 18"/>
          <p:cNvSpPr>
            <a:spLocks noChangeAspect="1" noChangeArrowheads="1"/>
          </p:cNvSpPr>
          <p:nvPr/>
        </p:nvSpPr>
        <p:spPr bwMode="auto">
          <a:xfrm>
            <a:off x="3059832" y="2941886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87" name="AutoShape 19"/>
          <p:cNvCxnSpPr>
            <a:cxnSpLocks noChangeShapeType="1"/>
          </p:cNvCxnSpPr>
          <p:nvPr/>
        </p:nvCxnSpPr>
        <p:spPr bwMode="auto">
          <a:xfrm>
            <a:off x="2195736" y="1772816"/>
            <a:ext cx="5472608" cy="4752528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  <p:sp>
        <p:nvSpPr>
          <p:cNvPr id="100" name="AutoShape 18"/>
          <p:cNvSpPr>
            <a:spLocks noChangeAspect="1" noChangeArrowheads="1"/>
          </p:cNvSpPr>
          <p:nvPr/>
        </p:nvSpPr>
        <p:spPr bwMode="auto">
          <a:xfrm>
            <a:off x="3508822" y="2924944"/>
            <a:ext cx="919162" cy="919162"/>
          </a:xfrm>
          <a:prstGeom prst="up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5400000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cs-CZ"/>
          </a:p>
        </p:txBody>
      </p:sp>
      <p:cxnSp>
        <p:nvCxnSpPr>
          <p:cNvPr id="104" name="AutoShape 19"/>
          <p:cNvCxnSpPr>
            <a:cxnSpLocks noChangeShapeType="1"/>
          </p:cNvCxnSpPr>
          <p:nvPr/>
        </p:nvCxnSpPr>
        <p:spPr bwMode="auto">
          <a:xfrm>
            <a:off x="2843808" y="1268760"/>
            <a:ext cx="3528392" cy="5184576"/>
          </a:xfrm>
          <a:prstGeom prst="straightConnector1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 type="arrow" w="med" len="lg"/>
          </a:ln>
          <a:effectLst/>
        </p:spPr>
      </p:cxn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7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7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2000"/>
                                        <p:tgtEl>
                                          <p:spTgt spid="3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0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2000"/>
                                        <p:tgtEl>
                                          <p:spTgt spid="37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7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04" grpId="0" animBg="1"/>
      <p:bldP spid="37904" grpId="1" animBg="1"/>
      <p:bldP spid="37905" grpId="0" animBg="1"/>
      <p:bldP spid="37905" grpId="1" animBg="1"/>
      <p:bldP spid="37902" grpId="0" animBg="1"/>
      <p:bldP spid="37902" grpId="1" animBg="1"/>
      <p:bldP spid="37916" grpId="0" animBg="1"/>
      <p:bldP spid="75" grpId="0" animBg="1"/>
      <p:bldP spid="75" grpId="1" animBg="1"/>
      <p:bldP spid="78" grpId="3" animBg="1"/>
      <p:bldP spid="78" grpId="4" animBg="1"/>
      <p:bldP spid="84" grpId="2" animBg="1"/>
      <p:bldP spid="84" grpId="3" animBg="1"/>
      <p:bldP spid="86" grpId="0" animBg="1"/>
      <p:bldP spid="86" grpId="1" animBg="1"/>
      <p:bldP spid="100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</a:t>
            </a: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pokusu ve dne:</a:t>
            </a:r>
            <a:endParaRPr lang="cs-CZ" sz="2000" b="1" kern="12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5" name="VY_32_INOVACE_07_14_PAOL_1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4096" y="836712"/>
            <a:ext cx="7092280" cy="531921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721350"/>
          </a:xfrm>
        </p:spPr>
        <p:txBody>
          <a:bodyPr/>
          <a:lstStyle/>
          <a:p>
            <a:pPr>
              <a:defRPr/>
            </a:pP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Provedení </a:t>
            </a:r>
            <a:r>
              <a:rPr lang="cs-CZ" sz="2000" b="1" kern="1200" dirty="0" smtClean="0">
                <a:latin typeface="Tahoma" pitchFamily="34" charset="0"/>
                <a:cs typeface="Tahoma" pitchFamily="34" charset="0"/>
              </a:rPr>
              <a:t>pokusu za šera:</a:t>
            </a:r>
            <a:endParaRPr lang="cs-CZ" sz="2000" b="1" kern="1200" dirty="0" smtClean="0">
              <a:latin typeface="Tahoma" pitchFamily="34" charset="0"/>
              <a:cs typeface="Tahoma" pitchFamily="34" charset="0"/>
            </a:endParaRPr>
          </a:p>
          <a:p>
            <a:pPr>
              <a:buFontTx/>
              <a:buNone/>
              <a:defRPr/>
            </a:pPr>
            <a:endParaRPr lang="cs-CZ" dirty="0"/>
          </a:p>
        </p:txBody>
      </p:sp>
      <p:pic>
        <p:nvPicPr>
          <p:cNvPr id="4" name="VY_32_INOVACE_07_14_PAOL_2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7584" y="764704"/>
            <a:ext cx="7236296" cy="542722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Výchozí návrh">
  <a:themeElements>
    <a:clrScheme name="Výchozí návrh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Výchozí návrh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ýchozí návr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ýchozí návr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ýchozí návrh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290017</TotalTime>
  <Words>96</Words>
  <Application>Microsoft Office PowerPoint</Application>
  <PresentationFormat>Předvádění na obrazovce (4:3)</PresentationFormat>
  <Paragraphs>41</Paragraphs>
  <Slides>7</Slides>
  <Notes>0</Notes>
  <HiddenSlides>0</HiddenSlides>
  <MMClips>2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 návrh</vt:lpstr>
      <vt:lpstr>Střední průmyslová škola elektrotechnická a informačních technologií Brno   Číslo a název projektu: CZ.1.07/1.5.00/34.0521 – Investice do vzdělání    nesou nejvyšší úrok                              Autor: Mgr. Olga Padúchová             Tematická sada: Fyzikální pokusy – Geometrická optika                               Téma: Zobrazení spojkou                 Číslo materiálu: VY_32_INOVACE_07_14_PAOL</vt:lpstr>
      <vt:lpstr>Snímek 2</vt:lpstr>
      <vt:lpstr>Snímek 3</vt:lpstr>
      <vt:lpstr>Snímek 4</vt:lpstr>
      <vt:lpstr>Snímek 5</vt:lpstr>
      <vt:lpstr>Snímek 6</vt:lpstr>
      <vt:lpstr>Snímek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Střední průmyslová škola elektrotechnická a informačních technologií Brno   Číslo a název projektu: CZ.1.07/1.5.00/34.0521 – Investice do vzdělání nesou nejvyšší úrok  Autor: Mgr. Olga Padúchová  Tematická sada: Fyzikální pokusy – Mechanika I   Téma: Pohyb rovnoměrně přímočarý    Číslo materiálu: VY_32_INOVACE_01_01</dc:title>
  <dc:creator>Padúchova Olga</dc:creator>
  <cp:lastModifiedBy>semeradova</cp:lastModifiedBy>
  <cp:revision>274</cp:revision>
  <dcterms:created xsi:type="dcterms:W3CDTF">2012-09-22T09:54:19Z</dcterms:created>
  <dcterms:modified xsi:type="dcterms:W3CDTF">2014-05-25T23:06:54Z</dcterms:modified>
</cp:coreProperties>
</file>