
<file path=[Content_Types].xml><?xml version="1.0" encoding="utf-8"?>
<Types xmlns="http://schemas.openxmlformats.org/package/2006/content-types"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notesMasterIdLst>
    <p:notesMasterId r:id="rId12"/>
  </p:notesMasterIdLst>
  <p:sldIdLst>
    <p:sldId id="258" r:id="rId3"/>
    <p:sldId id="256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presProps" Target="pres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theme" Target="theme/theme1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4FE6542-DD3D-4A35-8238-9CC41EE74DF7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BC93D96-B735-402B-8B18-E4E4FCF6A89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4271316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9246436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B234B64B-C171-4EA8-885F-7142D50B6A2E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FBDD33E0-9F13-4845-A2F8-0ADDFBE9BF3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34B64B-C171-4EA8-885F-7142D50B6A2E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DD33E0-9F13-4845-A2F8-0ADDFBE9BF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34B64B-C171-4EA8-885F-7142D50B6A2E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DD33E0-9F13-4845-A2F8-0ADDFBE9BF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34B64B-C171-4EA8-885F-7142D50B6A2E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DD33E0-9F13-4845-A2F8-0ADDFBE9BF3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34B64B-C171-4EA8-885F-7142D50B6A2E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DD33E0-9F13-4845-A2F8-0ADDFBE9BF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34B64B-C171-4EA8-885F-7142D50B6A2E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DD33E0-9F13-4845-A2F8-0ADDFBE9BF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34B64B-C171-4EA8-885F-7142D50B6A2E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DD33E0-9F13-4845-A2F8-0ADDFBE9BF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34B64B-C171-4EA8-885F-7142D50B6A2E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DD33E0-9F13-4845-A2F8-0ADDFBE9BF3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34B64B-C171-4EA8-885F-7142D50B6A2E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DD33E0-9F13-4845-A2F8-0ADDFBE9BF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34B64B-C171-4EA8-885F-7142D50B6A2E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DD33E0-9F13-4845-A2F8-0ADDFBE9BF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34B64B-C171-4EA8-885F-7142D50B6A2E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DD33E0-9F13-4845-A2F8-0ADDFBE9BF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B3886-C8AE-4D2D-9490-617123510B9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2110260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DBBA46-01A4-4C0A-A303-F52A8973496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7390671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6CDE20-159D-424D-B34B-02B4A8367E3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4200941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A40521-C15E-40C1-8D53-DD6102ABDF1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23428099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B89C09-6E85-4DBB-B846-0E3CF123FFC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97037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FB4616-5A15-41B0-970A-4438821B2899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21929696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243D32-B51C-460E-93D6-93E296DA501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7425402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B3A7AC-B426-465D-BCA7-7ABC9D7B7E21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28173370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77ADAC-6364-4954-AAE9-4F472273A159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88656188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D8B152-721B-4ACD-AD14-163A36481AC3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928435345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0AE33E-252D-4116-851C-EACF7FF8A720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3836450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B234B64B-C171-4EA8-885F-7142D50B6A2E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FBDD33E0-9F13-4845-A2F8-0ADDFBE9BF3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AF368F-4FD4-413D-98DF-0E11BF0CFB2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5594130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4.png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lum bright="40000" contrast="-40000"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obrázek 1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95736" y="5393700"/>
            <a:ext cx="4688309" cy="14643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8" name="Obrázek 7"/>
          <p:cNvPicPr/>
          <p:nvPr/>
        </p:nvPicPr>
        <p:blipFill>
          <a:blip r:embed="rId5" cstate="print">
            <a:lum bright="40000" contrast="-70000"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991872" y="-13612"/>
            <a:ext cx="1152128" cy="1491555"/>
          </a:xfrm>
          <a:prstGeom prst="rect">
            <a:avLst/>
          </a:prstGeom>
          <a:noFill/>
        </p:spPr>
      </p:pic>
      <p:sp>
        <p:nvSpPr>
          <p:cNvPr id="11" name="Nadpis 3"/>
          <p:cNvSpPr>
            <a:spLocks noGrp="1"/>
          </p:cNvSpPr>
          <p:nvPr>
            <p:ph type="ctrTitle"/>
          </p:nvPr>
        </p:nvSpPr>
        <p:spPr>
          <a:xfrm>
            <a:off x="467544" y="548680"/>
            <a:ext cx="7772400" cy="2088231"/>
          </a:xfrm>
        </p:spPr>
        <p:txBody>
          <a:bodyPr>
            <a:noAutofit/>
          </a:bodyPr>
          <a:lstStyle/>
          <a:p>
            <a:pPr algn="l"/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Název školy: </a:t>
            </a:r>
            <a:r>
              <a:rPr lang="cs-CZ" sz="2800" i="1" dirty="0">
                <a:latin typeface="Times New Roman" pitchFamily="18" charset="0"/>
                <a:cs typeface="Times New Roman" pitchFamily="18" charset="0"/>
              </a:rPr>
              <a:t>ZŠ Klášterec nad Ohří, Krátká 676</a:t>
            </a:r>
            <a:br>
              <a:rPr lang="cs-CZ" sz="2800" i="1" dirty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Autor: 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Mgr. Veronika </a:t>
            </a:r>
            <a:r>
              <a:rPr lang="cs-CZ" sz="2800" b="1" dirty="0" err="1" smtClean="0">
                <a:latin typeface="Times New Roman" pitchFamily="18" charset="0"/>
                <a:cs typeface="Times New Roman" pitchFamily="18" charset="0"/>
              </a:rPr>
              <a:t>Kubincová</a:t>
            </a: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b="1" dirty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Název materiálu</a:t>
            </a:r>
            <a:r>
              <a:rPr lang="cs-CZ" sz="2800" b="1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2800" i="1" smtClean="0">
                <a:latin typeface="Times New Roman" pitchFamily="18" charset="0"/>
                <a:cs typeface="Times New Roman" pitchFamily="18" charset="0"/>
              </a:rPr>
              <a:t>VY_32_INOVACE_14_10_PL </a:t>
            </a:r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Státní moc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Číslo projektu: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CZ.1.07/1.4.00/21.1115</a:t>
            </a: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latin typeface="Times New Roman" pitchFamily="18" charset="0"/>
                <a:cs typeface="Times New Roman" pitchFamily="18" charset="0"/>
              </a:rPr>
            </a:b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Podnadpis 4"/>
          <p:cNvSpPr>
            <a:spLocks noGrp="1"/>
          </p:cNvSpPr>
          <p:nvPr>
            <p:ph type="subTitle" idx="1"/>
          </p:nvPr>
        </p:nvSpPr>
        <p:spPr>
          <a:xfrm>
            <a:off x="467544" y="3140968"/>
            <a:ext cx="7560840" cy="1824608"/>
          </a:xfrm>
        </p:spPr>
        <p:txBody>
          <a:bodyPr>
            <a:noAutofit/>
          </a:bodyPr>
          <a:lstStyle/>
          <a:p>
            <a:pPr algn="l"/>
            <a:r>
              <a:rPr lang="cs-CZ" sz="24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Anotace: </a:t>
            </a:r>
            <a:r>
              <a:rPr lang="cs-CZ" sz="2400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Prezentace pro 7. ročník. K procvičení probrané látky: Státní moc. Jednotlivé listy vypracujeme společně pomocí interaktivní tabule. K jednotlivým otázkám je přidáno řešení.</a:t>
            </a:r>
          </a:p>
          <a:p>
            <a:pPr algn="l"/>
            <a:endParaRPr lang="cs-CZ" sz="24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algn="l"/>
            <a:endParaRPr lang="cs-CZ" sz="24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8780694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PRACOVNÍ LISTY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Státní moc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5586323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404664"/>
            <a:ext cx="7024744" cy="792088"/>
          </a:xfrm>
        </p:spPr>
        <p:txBody>
          <a:bodyPr/>
          <a:lstStyle/>
          <a:p>
            <a:r>
              <a:rPr lang="cs-CZ" b="1" dirty="0" smtClean="0"/>
              <a:t>Správně spoj</a:t>
            </a:r>
            <a:endParaRPr lang="cs-CZ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1560" y="1628800"/>
            <a:ext cx="3672408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Moc zákonodárná</a:t>
            </a:r>
          </a:p>
          <a:p>
            <a:endParaRPr lang="cs-CZ" sz="3200" b="1" dirty="0" smtClean="0"/>
          </a:p>
          <a:p>
            <a:endParaRPr lang="cs-CZ" sz="3200" b="1" dirty="0"/>
          </a:p>
          <a:p>
            <a:r>
              <a:rPr lang="cs-CZ" sz="3200" b="1" dirty="0" smtClean="0"/>
              <a:t>Moc výkonná</a:t>
            </a:r>
          </a:p>
          <a:p>
            <a:endParaRPr lang="cs-CZ" sz="3200" b="1" dirty="0" smtClean="0"/>
          </a:p>
          <a:p>
            <a:endParaRPr lang="cs-CZ" sz="3200" b="1" dirty="0"/>
          </a:p>
          <a:p>
            <a:r>
              <a:rPr lang="cs-CZ" sz="3200" b="1" dirty="0" smtClean="0"/>
              <a:t>Moc soudní</a:t>
            </a:r>
            <a:endParaRPr lang="cs-CZ" sz="32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5652120" y="2566717"/>
            <a:ext cx="23042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prezident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652120" y="3933056"/>
            <a:ext cx="14401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vláda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652120" y="5157192"/>
            <a:ext cx="23762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soudy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652120" y="1650473"/>
            <a:ext cx="23042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soudce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4302759" y="4581128"/>
            <a:ext cx="43204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Poslanecká sněmovna</a:t>
            </a:r>
            <a:endParaRPr lang="cs-CZ" sz="2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705337" y="3212976"/>
            <a:ext cx="138694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senát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27675747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2743 -3.7037E-6 C -0.13472 0.00186 -0.14167 0.00602 -0.14879 0.00787 C -0.1533 0.0132 -0.15764 0.01528 -0.16216 0.02014 C -0.16372 0.02176 -0.16476 0.02454 -0.16615 0.02616 C -0.16927 0.02963 -0.17327 0.03079 -0.17639 0.03426 C -0.17847 0.03658 -0.18038 0.03959 -0.18247 0.04213 C -0.18316 0.04329 -0.18368 0.04491 -0.18455 0.04607 C -0.18941 0.05301 -0.19532 0.05996 -0.19879 0.07037 C -0.204 0.08658 -0.20608 0.10486 -0.2099 0.12269 C -0.21129 0.14468 -0.21285 0.17292 -0.21806 0.19283 C -0.21927 0.20394 -0.22309 0.225 -0.22309 0.22524 C -0.22379 0.23774 -0.225 0.24699 -0.22622 0.25903 C -0.22657 0.30047 -0.22657 0.34213 -0.22709 0.38357 C -0.22743 0.39584 -0.23125 0.41459 -0.23229 0.42778 C -0.23316 0.43912 -0.23299 0.45533 -0.23525 0.46598 C -0.23663 0.47223 -0.24115 0.47315 -0.24341 0.47801 C -0.24722 0.48611 -0.26146 0.49422 -0.26771 0.49422 " pathEditMode="relative" rAng="0" ptsTypes="ffffffffffffffffA">
                                      <p:cBhvr>
                                        <p:cTn id="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014" y="2469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122 0.00231 C -0.00365 0.00092 -0.00608 -0.0007 -0.00868 -0.00185 C -0.01163 -0.00324 -0.01511 -0.00417 -0.01823 -0.00602 C -0.02431 -0.00926 -0.02969 -0.01458 -0.03525 -0.01806 C -0.04896 -0.02662 -0.06459 -0.03125 -0.07865 -0.03889 C -0.0882 -0.04398 -0.09688 -0.05046 -0.10695 -0.05324 C -0.12361 -0.06667 -0.11632 -0.0632 -0.12778 -0.06759 C -0.13837 -0.07847 -0.12431 -0.06505 -0.13733 -0.07384 C -0.15764 -0.08727 -0.14341 -0.08171 -0.15625 -0.08611 C -0.17309 -0.1 -0.16615 -0.09468 -0.17709 -0.10255 C -0.18299 -0.11227 -0.19427 -0.11759 -0.20174 -0.12732 C -0.20365 -0.12986 -0.20643 -0.1375 -0.21111 -0.1375 C -0.21268 -0.1375 -0.20868 -0.13449 -0.20729 -0.13333 C -0.20035 -0.12708 -0.2 -0.12755 -0.19219 -0.12315 C -0.18785 -0.11829 -0.1842 -0.1125 -0.179 -0.10857 C -0.17709 -0.10718 -0.175 -0.10625 -0.17327 -0.10463 C -0.16528 -0.09699 -0.15903 -0.08773 -0.14861 -0.08403 C -0.14427 -0.07708 -0.14097 -0.07523 -0.13542 -0.06968 C -0.12014 -0.05486 -0.13021 -0.05949 -0.11858 -0.05533 C -0.11302 -0.04792 -0.10868 -0.0419 -0.10139 -0.03681 C -0.09514 -0.02616 -0.08594 -0.01783 -0.07865 -0.0081 C -0.07257 0.00023 -0.06979 0.00903 -0.06163 0.01458 C -0.05972 0.01736 -0.05764 0.01967 -0.05608 0.02292 C -0.05504 0.02477 -0.05521 0.02708 -0.05417 0.02893 C -0.05087 0.03403 -0.04636 0.03842 -0.04288 0.04329 C -0.03924 0.05555 -0.04375 0.04467 -0.03525 0.0537 C -0.03247 0.05671 -0.03056 0.06065 -0.02761 0.06412 C -0.02396 0.07546 -0.01597 0.08055 -0.01059 0.09074 C -0.00521 0.10092 -0.00313 0.11342 0.00468 0.12153 C -0.01788 0.12986 -0.06302 0.12662 -0.08455 0.12778 C -0.10174 0.12917 -0.11823 0.13194 -0.13542 0.13379 C -0.14844 0.13727 -0.15972 0.14028 -0.17327 0.14028 " pathEditMode="relative" rAng="0" ptsTypes="fffffffffffffffffffffffffffffffA">
                                      <p:cBhvr>
                                        <p:cTn id="1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278" y="-9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7709 0.00047 C -0.07969 -0.00301 -0.08368 -0.00509 -0.08473 -0.00972 C -0.08525 -0.0118 -0.08525 -0.01389 -0.08611 -0.01574 C -0.08768 -0.01921 -0.09375 -0.02384 -0.09532 -0.02592 C -0.10348 -0.0368 -0.09653 -0.03055 -0.10278 -0.04004 C -0.10608 -0.04514 -0.11025 -0.04907 -0.11355 -0.05416 C -0.11511 -0.05671 -0.11615 -0.05995 -0.11806 -0.06227 C -0.13316 -0.08055 -0.16129 -0.10648 -0.18021 -0.11481 C -0.18681 -0.12152 -0.19358 -0.12963 -0.20139 -0.13287 C -0.20417 -0.13865 -0.20695 -0.14236 -0.21042 -0.14722 C -0.21233 -0.15486 -0.21528 -0.16365 -0.21945 -0.16944 C -0.22101 -0.17731 -0.22309 -0.1824 -0.22552 -0.18958 C -0.22969 -0.20208 -0.22622 -0.20578 -0.23768 -0.20578 " pathEditMode="relative" ptsTypes="ffffffffffffA">
                                      <p:cBhvr>
                                        <p:cTn id="14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88889E-6 5.92593E-6 C 0.00104 -0.00208 0.00191 -0.00439 0.00313 -0.00601 C 0.00434 -0.00763 0.0066 -0.00833 0.00764 -0.01018 C 0.00973 -0.01388 0.01025 -0.01851 0.01216 -0.02221 C 0.01528 -0.02846 0.02014 -0.03518 0.02431 -0.04027 C 0.03021 -0.05647 0.03941 -0.07013 0.04704 -0.08471 C 0.05086 -0.09189 0.05296 -0.10069 0.05764 -0.10694 C 0.07362 -0.12823 0.05417 -0.10092 0.06823 -0.12522 C 0.06997 -0.12823 0.07275 -0.13008 0.07431 -0.13333 C 0.08108 -0.14675 0.08368 -0.16458 0.09254 -0.17569 C 0.0948 -0.1817 0.09618 -0.18795 0.09844 -0.19397 C 0.10313 -0.20647 0.11788 -0.22962 0.12586 -0.24027 C 0.13039 -0.24629 0.13646 -0.25045 0.14098 -0.25647 C 0.15087 -0.26967 0.14254 -0.26458 0.15157 -0.26874 C 0.15764 -0.2824 0.16598 -0.28981 0.17431 -0.30092 C 0.18056 -0.30925 0.18507 -0.31897 0.19254 -0.32522 C 0.1974 -0.33518 0.20278 -0.34513 0.20921 -0.35346 C 0.21493 -0.3692 0.22605 -0.37893 0.23039 -0.39583 C 0.22223 -0.4067 0.2073 -0.40485 0.19705 -0.40601 C 0.18802 -0.40902 0.179 -0.41064 0.1698 -0.41203 C 0.15782 -0.41735 0.14618 -0.41689 0.13334 -0.41805 C 0.11441 -0.42453 0.12535 -0.42175 0.1 -0.4243 C 0.0783 -0.42175 0.08577 -0.4236 0.07118 -0.41411 C 0.06702 -0.40647 0.06441 -0.40092 0.05764 -0.39791 C 0.05417 -0.39351 0.05174 -0.38795 0.04844 -0.38379 C 0.03976 -0.37268 0.0474 -0.38657 0.04098 -0.37569 C 0.03594 -0.36712 0.03264 -0.35786 0.02726 -0.34953 C 0.01025 -0.32383 -0.00521 -0.29559 -0.01961 -0.26666 C -0.02274 -0.26041 -0.02847 -0.2567 -0.03177 -0.25045 C -0.04288 -0.23008 -0.05329 -0.20971 -0.06667 -0.19189 C -0.07032 -0.18703 -0.07223 -0.18055 -0.0757 -0.17569 C -0.07778 -0.16782 -0.08039 -0.16133 -0.0849 -0.15555 C -0.08855 -0.13471 -0.08351 -0.15694 -0.08942 -0.14351 C -0.09532 -0.13032 -0.08612 -0.14328 -0.09393 -0.13333 C -0.09445 -0.13124 -0.09462 -0.12916 -0.09549 -0.12731 C -0.09619 -0.12569 -0.09775 -0.12476 -0.09844 -0.12314 C -0.09931 -0.12059 -0.09914 -0.11758 -0.10001 -0.11504 C -0.10348 -0.10601 -0.10869 -0.09791 -0.11216 -0.08888 C -0.11633 -0.07777 -0.11806 -0.06434 -0.12119 -0.05254 C -0.12501 -0.01782 -0.12275 -0.04328 -0.12275 0.02431 " pathEditMode="relative" ptsTypes="fffffffffffffffffffffffffffffffffffffffA">
                                      <p:cBhvr>
                                        <p:cTn id="1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27778E-6 -5.92593E-6 C 0.01563 0.0081 0.02883 0.02129 0.04393 0.03032 C 0.05122 0.03472 0.05469 0.03981 0.06198 0.04236 C 0.07344 0.05324 0.08421 0.05833 0.09688 0.06666 C 0.10973 0.07523 0.12223 0.08796 0.13629 0.09282 C 0.14514 0.10462 0.15365 0.11365 0.16511 0.12106 C 0.17084 0.1331 0.16442 0.12222 0.17414 0.13124 C 0.17969 0.13657 0.18264 0.14236 0.18942 0.14536 C 0.1941 0.14953 0.1981 0.15023 0.20296 0.15347 C 0.20452 0.15462 0.20591 0.15648 0.20747 0.1574 C 0.21042 0.15925 0.21667 0.16157 0.21667 0.16157 C 0.2191 0.1287 0.22848 0.09953 0.23629 0.06851 C 0.24098 0.04976 0.24323 0.02986 0.25001 0.01203 C 0.25139 -0.00163 0.2533 -0.01274 0.25903 -0.02431 C 0.26216 -0.04862 0.26546 -0.08288 0.27865 -0.10116 C 0.27917 -0.10394 0.27952 -0.10672 0.28021 -0.10926 C 0.28108 -0.11204 0.28264 -0.11436 0.28334 -0.11714 C 0.28785 -0.13496 0.28126 -0.12084 0.28785 -0.13334 C 0.28976 -0.1463 0.29358 -0.15903 0.29688 -0.17176 C 0.28646 -0.17663 0.27778 -0.18033 0.26667 -0.18195 C 0.24376 -0.19051 0.22014 -0.19584 0.19688 -0.20209 C 0.1908 -0.20371 0.1849 -0.20695 0.17865 -0.20811 C 0.17292 -0.20926 0.15921 -0.21158 0.15452 -0.21413 C 0.14948 -0.2169 0.1448 -0.22084 0.13942 -0.22223 C 0.13612 -0.22315 0.13056 -0.22408 0.12726 -0.22639 C 0.09862 -0.24538 0.06719 -0.25718 0.03629 -0.26876 C 0.02674 -0.27709 0.03768 -0.26852 0.02414 -0.27477 C 0.01372 -0.27964 0.00504 -0.28658 -0.00607 -0.28889 C -0.00954 -0.29051 -0.01319 -0.29121 -0.01666 -0.29306 C -0.0184 -0.29399 -0.01961 -0.2963 -0.02135 -0.297 C -0.0243 -0.29815 -0.02742 -0.29815 -0.03038 -0.29908 C -0.04253 -0.30278 -0.05468 -0.3088 -0.06666 -0.3132 C -0.07517 -0.31621 -0.08367 -0.32339 -0.09253 -0.32339 " pathEditMode="relative" ptsTypes="ffffffffffffffffffffffffffffffffA">
                                      <p:cBhvr>
                                        <p:cTn id="2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3.7037E-6 C -0.01441 0.00115 -0.02275 0.00347 -0.03646 0.00578 C -0.04549 0.00926 -0.05521 0.01111 -0.06545 0.01296 C -0.07657 0.01736 -0.08629 0.02268 -0.09931 0.02453 C -0.11372 0.03055 -0.13229 0.03148 -0.14775 0.03634 C -0.15955 0.03981 -0.17205 0.04282 -0.18403 0.04652 C -0.19948 0.05115 -0.21164 0.05115 -0.225 0.05972 C -0.2283 0.06527 -0.22587 0.06296 -0.23212 0.06689 " pathEditMode="relative" rAng="0" ptsTypes="fffffffA">
                                      <p:cBhvr>
                                        <p:cTn id="2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615" y="333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8" grpId="0"/>
      <p:bldP spid="9" grpId="0"/>
      <p:bldP spid="1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7992888" cy="864096"/>
          </a:xfrm>
        </p:spPr>
        <p:txBody>
          <a:bodyPr>
            <a:normAutofit/>
          </a:bodyPr>
          <a:lstStyle/>
          <a:p>
            <a:r>
              <a:rPr lang="cs-CZ" b="1" u="sng" dirty="0" smtClean="0"/>
              <a:t>K moci soudní se nevztahuje?</a:t>
            </a:r>
            <a:endParaRPr lang="cs-CZ" b="1" u="sng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1560" y="1844824"/>
            <a:ext cx="7488832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Okresní soud, prezident, talár, nezávislé soudy, ohnivý soud, poslanec, nejvyšší soud, Ústavní soud, vláda, občan, právník, státní </a:t>
            </a:r>
            <a:r>
              <a:rPr lang="cs-CZ" sz="3200" dirty="0" smtClean="0"/>
              <a:t>zástupce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755576" y="4941168"/>
            <a:ext cx="748883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Prezident, ohnivý soud, poslanec, vláda, občan</a:t>
            </a:r>
            <a:endParaRPr lang="cs-CZ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168270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548680"/>
            <a:ext cx="7992888" cy="1143000"/>
          </a:xfrm>
        </p:spPr>
        <p:txBody>
          <a:bodyPr>
            <a:normAutofit/>
          </a:bodyPr>
          <a:lstStyle/>
          <a:p>
            <a:r>
              <a:rPr lang="cs-CZ" dirty="0" smtClean="0"/>
              <a:t>Který údaj </a:t>
            </a:r>
            <a:r>
              <a:rPr lang="cs-CZ" dirty="0" smtClean="0"/>
              <a:t>je </a:t>
            </a:r>
            <a:r>
              <a:rPr lang="cs-CZ" dirty="0" smtClean="0"/>
              <a:t>pravdivý?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1560" y="1916832"/>
            <a:ext cx="7848872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Senát je tvořen poslanci, má 100 členů.</a:t>
            </a:r>
            <a:endParaRPr lang="cs-CZ" sz="2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37781" y="2708920"/>
            <a:ext cx="7560840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Senát je tvořen 81 senátory, volíme je na čtyři roky, volíme konkrétního zástupce.</a:t>
            </a:r>
            <a:endParaRPr lang="cs-CZ" sz="2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11560" y="3789040"/>
            <a:ext cx="7560840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Senát je tvořen 81 senátory, volíme je na šest let , volíme konkrétního zástupce.</a:t>
            </a:r>
            <a:endParaRPr lang="cs-CZ" sz="2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37781" y="5085184"/>
            <a:ext cx="7822651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Senát je tvořen 81 senátory, volíme je na 6 let, volíme příslušnou stranu.</a:t>
            </a:r>
            <a:endParaRPr lang="cs-CZ" sz="2600" dirty="0"/>
          </a:p>
        </p:txBody>
      </p:sp>
    </p:spTree>
    <p:extLst>
      <p:ext uri="{BB962C8B-B14F-4D97-AF65-F5344CB8AC3E}">
        <p14:creationId xmlns:p14="http://schemas.microsoft.com/office/powerpoint/2010/main" xmlns="" val="12737701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" presetID="42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42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16" presetClass="emph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92696"/>
            <a:ext cx="7920880" cy="792088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Co patří k Poslanecké sněmovně?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1560" y="1700808"/>
            <a:ext cx="28803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200 poslanců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491880" y="2420888"/>
            <a:ext cx="17281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Na 5 let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187624" y="3717032"/>
            <a:ext cx="18085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Na 4 roky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580112" y="4240252"/>
            <a:ext cx="253787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Volíme stranu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449727" y="5498133"/>
            <a:ext cx="364875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Jmenujeme soudce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254108" y="3462527"/>
            <a:ext cx="132600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ministři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6043379" y="2159278"/>
            <a:ext cx="207460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Starší 40 let</a:t>
            </a:r>
            <a:endParaRPr lang="cs-CZ" sz="2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403648" y="4941168"/>
            <a:ext cx="207460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Starší 21 let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12782784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4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6" presetClass="emph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6" presetClass="emph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6" presetClass="emph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4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548680"/>
            <a:ext cx="7024744" cy="936104"/>
          </a:xfrm>
        </p:spPr>
        <p:txBody>
          <a:bodyPr/>
          <a:lstStyle/>
          <a:p>
            <a:r>
              <a:rPr lang="cs-CZ" dirty="0" smtClean="0"/>
              <a:t>Která tvrzení jsou pravdivá?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1560" y="1916832"/>
            <a:ext cx="78488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Moc výkonnou má v ČR prezident a vláda.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1560" y="2510012"/>
            <a:ext cx="78488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Soudce volí lidé.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11560" y="3212976"/>
            <a:ext cx="78488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K volbám můžeme jít již od </a:t>
            </a:r>
            <a:r>
              <a:rPr lang="cs-CZ" sz="2800" dirty="0" smtClean="0"/>
              <a:t>narození.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11560" y="4005064"/>
            <a:ext cx="784887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Parlament je tvořen poslaneckou sněmovnou a senátem.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11560" y="5301208"/>
            <a:ext cx="78488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Prezident má v ČR poslední a hlavní slovo.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18192570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6" presetClass="emph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B1C0CD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B1C0CD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6" presetClass="emph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C4C7CA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C4C7CA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6" presetClass="emph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6" presetClass="emph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C4C7CA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C4C7CA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548680"/>
            <a:ext cx="7920880" cy="864096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V přesmyčkách najdi ministerstva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5364088" y="1484784"/>
            <a:ext cx="2952328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FINANCÍ</a:t>
            </a:r>
          </a:p>
          <a:p>
            <a:endParaRPr lang="cs-CZ" sz="2800" dirty="0"/>
          </a:p>
          <a:p>
            <a:r>
              <a:rPr lang="cs-CZ" sz="2800" dirty="0" smtClean="0"/>
              <a:t>ŠKOLSTVÍ</a:t>
            </a:r>
          </a:p>
          <a:p>
            <a:endParaRPr lang="cs-CZ" sz="2800" dirty="0"/>
          </a:p>
          <a:p>
            <a:r>
              <a:rPr lang="cs-CZ" sz="2800" dirty="0" smtClean="0"/>
              <a:t>DOPRAVY</a:t>
            </a:r>
          </a:p>
          <a:p>
            <a:endParaRPr lang="cs-CZ" sz="2800" dirty="0"/>
          </a:p>
          <a:p>
            <a:r>
              <a:rPr lang="cs-CZ" sz="2800" dirty="0" smtClean="0"/>
              <a:t>ZAHRANIČÍ</a:t>
            </a:r>
          </a:p>
          <a:p>
            <a:endParaRPr lang="cs-CZ" sz="2800" dirty="0"/>
          </a:p>
          <a:p>
            <a:r>
              <a:rPr lang="cs-CZ" sz="2800" dirty="0" smtClean="0"/>
              <a:t>VNITRA</a:t>
            </a:r>
          </a:p>
          <a:p>
            <a:endParaRPr lang="cs-CZ" sz="2800" dirty="0"/>
          </a:p>
          <a:p>
            <a:r>
              <a:rPr lang="cs-CZ" sz="2800" dirty="0" smtClean="0"/>
              <a:t>ZDRAVOTNICTVÍ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043608" y="5793656"/>
            <a:ext cx="161294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CÍNANFI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043607" y="1700808"/>
            <a:ext cx="295144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VOTNICTVÍZDRA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043608" y="2564904"/>
            <a:ext cx="207460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HRANIZAČÍ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043607" y="3342974"/>
            <a:ext cx="142058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NIVTRA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043607" y="4164138"/>
            <a:ext cx="192713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PRAVDOY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1043608" y="4875375"/>
            <a:ext cx="171874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LSTVÍŠKO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687007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704"/>
            <a:ext cx="7024744" cy="817160"/>
          </a:xfrm>
        </p:spPr>
        <p:txBody>
          <a:bodyPr>
            <a:normAutofit/>
          </a:bodyPr>
          <a:lstStyle/>
          <a:p>
            <a:r>
              <a:rPr lang="cs-CZ" sz="3600" dirty="0" smtClean="0"/>
              <a:t>Použitá literatura a odkazy: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539552" y="836712"/>
            <a:ext cx="7920880" cy="55399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	Není-li </a:t>
            </a:r>
            <a:r>
              <a:rPr lang="cs-CZ" sz="2000" dirty="0"/>
              <a:t>uvedeno jinak je materiál dílem autorky podle učebních osnov odpovídajících ŠVP vyučovaných podle učebnic:</a:t>
            </a:r>
          </a:p>
          <a:p>
            <a:r>
              <a:rPr lang="cs-CZ" sz="2000" dirty="0"/>
              <a:t>LUNEROVÁ, J., ŠTĚRBA, R., SVOBODOVÁ, M. </a:t>
            </a:r>
            <a:r>
              <a:rPr lang="cs-CZ" sz="2000" i="1" dirty="0"/>
              <a:t>Výchova k Občanství pro 7. ročník. </a:t>
            </a:r>
            <a:r>
              <a:rPr lang="cs-CZ" sz="2000" dirty="0"/>
              <a:t>1st </a:t>
            </a:r>
            <a:r>
              <a:rPr lang="cs-CZ" sz="2000" dirty="0" err="1"/>
              <a:t>ed</a:t>
            </a:r>
            <a:r>
              <a:rPr lang="cs-CZ" sz="2000" dirty="0"/>
              <a:t>. Brno: Nová škola, 2010. ISBN 978-80-7289-117-7</a:t>
            </a:r>
            <a:r>
              <a:rPr lang="cs-CZ" sz="2000" dirty="0" smtClean="0"/>
              <a:t>.</a:t>
            </a:r>
            <a:endParaRPr lang="cs-CZ" sz="2000" dirty="0"/>
          </a:p>
          <a:p>
            <a:r>
              <a:rPr lang="cs-CZ" dirty="0"/>
              <a:t>Anotace k pracovním listům vytvořených v MS Word, nebo MS PowerPoint:</a:t>
            </a:r>
          </a:p>
          <a:p>
            <a:r>
              <a:rPr lang="cs-CZ" dirty="0"/>
              <a:t>Všechny pracovní listy slouží žákům a vyučujícímu k rychlému zopakování probraného učiva. Pracovní listy lze použít dvěma způsoby. První je tištěná podoba rozdaná žákům, kdy žáci samostatně vyřeší úlohy a poté je společně zkontrolují. Následně si je uloží, tak aby je mohli využít k procvičování na pozdější ověřování znalostí. Druhá možnost je společná práce na interaktivní tabuli.</a:t>
            </a:r>
          </a:p>
          <a:p>
            <a:r>
              <a:rPr lang="cs-CZ" dirty="0"/>
              <a:t>Čas vymezený na práci s pracovním listem je 10 – 20 minut i s kontrolou. Některé pracovní listy nebo jejich části lze použít například jako </a:t>
            </a:r>
            <a:r>
              <a:rPr lang="cs-CZ"/>
              <a:t>test</a:t>
            </a:r>
            <a:r>
              <a:rPr lang="cs-CZ" smtClean="0"/>
              <a:t>.</a:t>
            </a:r>
          </a:p>
          <a:p>
            <a:endParaRPr lang="cs-CZ" dirty="0"/>
          </a:p>
          <a:p>
            <a:r>
              <a:rPr lang="cs-CZ" dirty="0" smtClean="0"/>
              <a:t>Citováno dne 5.12.2011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4061105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Horizont">
      <a:dk1>
        <a:srgbClr val="000000"/>
      </a:dk1>
      <a:lt1>
        <a:srgbClr val="FFFFFF"/>
      </a:lt1>
      <a:dk2>
        <a:srgbClr val="1F2123"/>
      </a:dk2>
      <a:lt2>
        <a:srgbClr val="DC9E1F"/>
      </a:lt2>
      <a:accent1>
        <a:srgbClr val="7E97AD"/>
      </a:accent1>
      <a:accent2>
        <a:srgbClr val="CC8E60"/>
      </a:accent2>
      <a:accent3>
        <a:srgbClr val="7A6A60"/>
      </a:accent3>
      <a:accent4>
        <a:srgbClr val="B4936D"/>
      </a:accent4>
      <a:accent5>
        <a:srgbClr val="67787B"/>
      </a:accent5>
      <a:accent6>
        <a:srgbClr val="9D936F"/>
      </a:accent6>
      <a:hlink>
        <a:srgbClr val="646464"/>
      </a:hlink>
      <a:folHlink>
        <a:srgbClr val="969696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40</TotalTime>
  <Words>256</Words>
  <Application>Microsoft Office PowerPoint</Application>
  <PresentationFormat>Předvádění na obrazovce (4:3)</PresentationFormat>
  <Paragraphs>67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Austin</vt:lpstr>
      <vt:lpstr>Motiv systému Office</vt:lpstr>
      <vt:lpstr>Název školy: ZŠ Klášterec nad Ohří, Krátká 676 Autor: Mgr. Veronika Kubincová Název materiálu: VY_32_INOVACE_14_10_PL Státní moc Číslo projektu: CZ.1.07/1.4.00/21.1115  </vt:lpstr>
      <vt:lpstr>PRACOVNÍ LISTY</vt:lpstr>
      <vt:lpstr>Správně spoj</vt:lpstr>
      <vt:lpstr>K moci soudní se nevztahuje?</vt:lpstr>
      <vt:lpstr>Který údaj je pravdivý?</vt:lpstr>
      <vt:lpstr>Co patří k Poslanecké sněmovně?</vt:lpstr>
      <vt:lpstr>Která tvrzení jsou pravdivá?</vt:lpstr>
      <vt:lpstr>V přesmyčkách najdi ministerstva</vt:lpstr>
      <vt:lpstr>Použitá literatura a odkazy: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ZŠ Klášterec nad Ohří, Krátká 676 Autor: Mgr. Veronika Kubincová Název materiálu: VY_32_INOVACE_10_ OZ Číslo projektu: CZ.1.07/1.4.00/21.1115</dc:title>
  <dc:creator>Kabinet</dc:creator>
  <cp:lastModifiedBy>U1</cp:lastModifiedBy>
  <cp:revision>12</cp:revision>
  <dcterms:created xsi:type="dcterms:W3CDTF">2011-12-27T21:23:07Z</dcterms:created>
  <dcterms:modified xsi:type="dcterms:W3CDTF">2012-02-29T16:54:15Z</dcterms:modified>
</cp:coreProperties>
</file>