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84" r:id="rId2"/>
    <p:sldId id="278" r:id="rId3"/>
    <p:sldId id="279" r:id="rId4"/>
    <p:sldId id="291" r:id="rId5"/>
    <p:sldId id="283" r:id="rId6"/>
    <p:sldId id="298" r:id="rId7"/>
    <p:sldId id="299" r:id="rId8"/>
    <p:sldId id="300" r:id="rId9"/>
    <p:sldId id="301" r:id="rId10"/>
    <p:sldId id="304" r:id="rId11"/>
    <p:sldId id="303" r:id="rId12"/>
  </p:sldIdLst>
  <p:sldSz cx="9144000" cy="6858000" type="screen4x3"/>
  <p:notesSz cx="6858000" cy="9144000"/>
  <p:defaultTextStyle>
    <a:defPPr>
      <a:defRPr lang="cs-CZ"/>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9900"/>
    <a:srgbClr val="00CC99"/>
    <a:srgbClr val="9966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744" y="13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cs-CZ"/>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A4A3D910-9E0E-4A89-8215-FC4CDEEAF33E}" type="datetimeFigureOut">
              <a:rPr lang="cs-CZ"/>
              <a:pPr>
                <a:defRPr/>
              </a:pPr>
              <a:t>25.5.2014</a:t>
            </a:fld>
            <a:endParaRPr lang="cs-CZ"/>
          </a:p>
        </p:txBody>
      </p:sp>
      <p:sp>
        <p:nvSpPr>
          <p:cNvPr id="4" name="Zástupný symbol pro obrázek snímk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cs-CZ" noProof="0" smtClean="0"/>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cs-CZ" noProof="0" smtClean="0"/>
              <a:t>Klepnutím lze upravit styly předlohy textu.</a:t>
            </a:r>
          </a:p>
          <a:p>
            <a:pPr lvl="1"/>
            <a:r>
              <a:rPr lang="cs-CZ" noProof="0" smtClean="0"/>
              <a:t>Druhá úroveň</a:t>
            </a:r>
          </a:p>
          <a:p>
            <a:pPr lvl="2"/>
            <a:r>
              <a:rPr lang="cs-CZ" noProof="0" smtClean="0"/>
              <a:t>Třetí úroveň</a:t>
            </a:r>
          </a:p>
          <a:p>
            <a:pPr lvl="3"/>
            <a:r>
              <a:rPr lang="cs-CZ" noProof="0" smtClean="0"/>
              <a:t>Čtvrtá úroveň</a:t>
            </a:r>
          </a:p>
          <a:p>
            <a:pPr lvl="4"/>
            <a:r>
              <a:rPr lang="cs-CZ" noProof="0" smtClean="0"/>
              <a:t>Pátá úroveň</a:t>
            </a:r>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cs-CZ"/>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750804B1-8741-4376-9AB0-05A8118459C1}" type="slidenum">
              <a:rPr lang="cs-CZ"/>
              <a:pPr>
                <a:defRPr/>
              </a:pPr>
              <a:t>‹#›</a:t>
            </a:fld>
            <a:endParaRPr lang="cs-CZ"/>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cs-CZ" smtClean="0"/>
              <a:t>Klepnutím lze upravit styl předlohy nadpisů.</a:t>
            </a:r>
            <a:endParaRPr lang="cs-CZ"/>
          </a:p>
        </p:txBody>
      </p:sp>
      <p:sp>
        <p:nvSpPr>
          <p:cNvPr id="3" name="Podnadpis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cs-CZ" smtClean="0"/>
              <a:t>Klepnutím lze upravit styl předlohy podnadpisů.</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EE8E9721-C2A0-4D05-8048-65E2DC7470ED}" type="slidenum">
              <a:rPr lang="cs-CZ"/>
              <a:pPr>
                <a:defRPr/>
              </a:pPr>
              <a:t>‹#›</a:t>
            </a:fld>
            <a:endParaRPr lang="cs-CZ"/>
          </a:p>
        </p:txBody>
      </p:sp>
    </p:spTree>
  </p:cSld>
  <p:clrMapOvr>
    <a:masterClrMapping/>
  </p:clrMapOvr>
  <p:transition spd="slow">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860C6024-C038-4580-B6CC-CB4D47F8F579}" type="slidenum">
              <a:rPr lang="cs-CZ"/>
              <a:pPr>
                <a:defRPr/>
              </a:pPr>
              <a:t>‹#›</a:t>
            </a:fld>
            <a:endParaRPr lang="cs-CZ"/>
          </a:p>
        </p:txBody>
      </p:sp>
    </p:spTree>
  </p:cSld>
  <p:clrMapOvr>
    <a:masterClrMapping/>
  </p:clrMapOvr>
  <p:transition spd="slow">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629400" y="274638"/>
            <a:ext cx="2057400" cy="5851525"/>
          </a:xfrm>
        </p:spPr>
        <p:txBody>
          <a:bodyPr vert="eaVert"/>
          <a:lstStyle/>
          <a:p>
            <a:r>
              <a:rPr lang="cs-CZ" smtClean="0"/>
              <a:t>Klepnutím lze upravit styl předlohy nadpisů.</a:t>
            </a:r>
            <a:endParaRPr lang="cs-CZ"/>
          </a:p>
        </p:txBody>
      </p:sp>
      <p:sp>
        <p:nvSpPr>
          <p:cNvPr id="3" name="Zástupný symbol pro svislý text 2"/>
          <p:cNvSpPr>
            <a:spLocks noGrp="1"/>
          </p:cNvSpPr>
          <p:nvPr>
            <p:ph type="body" orient="vert" idx="1"/>
          </p:nvPr>
        </p:nvSpPr>
        <p:spPr>
          <a:xfrm>
            <a:off x="457200" y="274638"/>
            <a:ext cx="6019800" cy="5851525"/>
          </a:xfrm>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368CAD6B-285A-437E-98A8-E93B334E5BE6}" type="slidenum">
              <a:rPr lang="cs-CZ"/>
              <a:pPr>
                <a:defRPr/>
              </a:pPr>
              <a:t>‹#›</a:t>
            </a:fld>
            <a:endParaRPr lang="cs-CZ"/>
          </a:p>
        </p:txBody>
      </p:sp>
    </p:spTree>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idx="1"/>
          </p:nvPr>
        </p:nvSpPr>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6533F545-F3E0-4365-8BF2-33D1580C43C8}" type="slidenum">
              <a:rPr lang="cs-CZ"/>
              <a:pPr>
                <a:defRPr/>
              </a:pPr>
              <a:t>‹#›</a:t>
            </a:fld>
            <a:endParaRPr lang="cs-CZ"/>
          </a:p>
        </p:txBody>
      </p:sp>
    </p:spTree>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cs-CZ" smtClean="0"/>
              <a:t>Klepnutím lze upravit styly předlohy textu.</a:t>
            </a:r>
          </a:p>
        </p:txBody>
      </p:sp>
      <p:sp>
        <p:nvSpPr>
          <p:cNvPr id="4" name="Rectangle 4"/>
          <p:cNvSpPr>
            <a:spLocks noGrp="1" noChangeArrowheads="1"/>
          </p:cNvSpPr>
          <p:nvPr>
            <p:ph type="dt" sz="half" idx="10"/>
          </p:nvPr>
        </p:nvSpPr>
        <p:spPr>
          <a:ln/>
        </p:spPr>
        <p:txBody>
          <a:bodyPr/>
          <a:lstStyle>
            <a:lvl1pPr>
              <a:defRPr/>
            </a:lvl1pPr>
          </a:lstStyle>
          <a:p>
            <a:pPr>
              <a:defRPr/>
            </a:pPr>
            <a:endParaRPr lang="cs-CZ"/>
          </a:p>
        </p:txBody>
      </p:sp>
      <p:sp>
        <p:nvSpPr>
          <p:cNvPr id="5" name="Rectangle 5"/>
          <p:cNvSpPr>
            <a:spLocks noGrp="1" noChangeArrowheads="1"/>
          </p:cNvSpPr>
          <p:nvPr>
            <p:ph type="ftr" sz="quarter" idx="11"/>
          </p:nvPr>
        </p:nvSpPr>
        <p:spPr>
          <a:ln/>
        </p:spPr>
        <p:txBody>
          <a:bodyPr/>
          <a:lstStyle>
            <a:lvl1pPr>
              <a:defRPr/>
            </a:lvl1pPr>
          </a:lstStyle>
          <a:p>
            <a:pPr>
              <a:defRPr/>
            </a:pPr>
            <a:endParaRPr lang="cs-CZ"/>
          </a:p>
        </p:txBody>
      </p:sp>
      <p:sp>
        <p:nvSpPr>
          <p:cNvPr id="6" name="Rectangle 6"/>
          <p:cNvSpPr>
            <a:spLocks noGrp="1" noChangeArrowheads="1"/>
          </p:cNvSpPr>
          <p:nvPr>
            <p:ph type="sldNum" sz="quarter" idx="12"/>
          </p:nvPr>
        </p:nvSpPr>
        <p:spPr>
          <a:ln/>
        </p:spPr>
        <p:txBody>
          <a:bodyPr/>
          <a:lstStyle>
            <a:lvl1pPr>
              <a:defRPr/>
            </a:lvl1pPr>
          </a:lstStyle>
          <a:p>
            <a:pPr>
              <a:defRPr/>
            </a:pPr>
            <a:fld id="{3BC74744-B8AE-4FF3-B925-3FC42527D480}" type="slidenum">
              <a:rPr lang="cs-CZ"/>
              <a:pPr>
                <a:defRPr/>
              </a:pPr>
              <a:t>‹#›</a:t>
            </a:fld>
            <a:endParaRPr lang="cs-CZ"/>
          </a:p>
        </p:txBody>
      </p:sp>
    </p:spTree>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Zástupný symbol pro obsah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AA28182F-37A5-4ECE-B075-C26F245D3B18}" type="slidenum">
              <a:rPr lang="cs-CZ"/>
              <a:pPr>
                <a:defRPr/>
              </a:pPr>
              <a:t>‹#›</a:t>
            </a:fld>
            <a:endParaRPr lang="cs-CZ"/>
          </a:p>
        </p:txBody>
      </p:sp>
    </p:spTree>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lvl1pPr>
              <a:defRPr/>
            </a:lvl1pPr>
          </a:lstStyle>
          <a:p>
            <a:r>
              <a:rPr lang="cs-CZ" smtClean="0"/>
              <a:t>Klepnutím lze upravit styl předlohy nadpisů.</a:t>
            </a:r>
            <a:endParaRPr lang="cs-CZ"/>
          </a:p>
        </p:txBody>
      </p:sp>
      <p:sp>
        <p:nvSpPr>
          <p:cNvPr id="3" name="Zástupný symbol pro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4" name="Zástupný symbol pro obsah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6" name="Zástupný symbol pro obsah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Rectangle 4"/>
          <p:cNvSpPr>
            <a:spLocks noGrp="1" noChangeArrowheads="1"/>
          </p:cNvSpPr>
          <p:nvPr>
            <p:ph type="dt" sz="half" idx="10"/>
          </p:nvPr>
        </p:nvSpPr>
        <p:spPr>
          <a:ln/>
        </p:spPr>
        <p:txBody>
          <a:bodyPr/>
          <a:lstStyle>
            <a:lvl1pPr>
              <a:defRPr/>
            </a:lvl1pPr>
          </a:lstStyle>
          <a:p>
            <a:pPr>
              <a:defRPr/>
            </a:pPr>
            <a:endParaRPr lang="cs-CZ"/>
          </a:p>
        </p:txBody>
      </p:sp>
      <p:sp>
        <p:nvSpPr>
          <p:cNvPr id="8" name="Rectangle 5"/>
          <p:cNvSpPr>
            <a:spLocks noGrp="1" noChangeArrowheads="1"/>
          </p:cNvSpPr>
          <p:nvPr>
            <p:ph type="ftr" sz="quarter" idx="11"/>
          </p:nvPr>
        </p:nvSpPr>
        <p:spPr>
          <a:ln/>
        </p:spPr>
        <p:txBody>
          <a:bodyPr/>
          <a:lstStyle>
            <a:lvl1pPr>
              <a:defRPr/>
            </a:lvl1pPr>
          </a:lstStyle>
          <a:p>
            <a:pPr>
              <a:defRPr/>
            </a:pPr>
            <a:endParaRPr lang="cs-CZ"/>
          </a:p>
        </p:txBody>
      </p:sp>
      <p:sp>
        <p:nvSpPr>
          <p:cNvPr id="9" name="Rectangle 6"/>
          <p:cNvSpPr>
            <a:spLocks noGrp="1" noChangeArrowheads="1"/>
          </p:cNvSpPr>
          <p:nvPr>
            <p:ph type="sldNum" sz="quarter" idx="12"/>
          </p:nvPr>
        </p:nvSpPr>
        <p:spPr>
          <a:ln/>
        </p:spPr>
        <p:txBody>
          <a:bodyPr/>
          <a:lstStyle>
            <a:lvl1pPr>
              <a:defRPr/>
            </a:lvl1pPr>
          </a:lstStyle>
          <a:p>
            <a:pPr>
              <a:defRPr/>
            </a:pPr>
            <a:fld id="{96DA5362-9AC9-44D1-8E26-A0E92DDFAEEA}" type="slidenum">
              <a:rPr lang="cs-CZ"/>
              <a:pPr>
                <a:defRPr/>
              </a:pPr>
              <a:t>‹#›</a:t>
            </a:fld>
            <a:endParaRPr lang="cs-CZ"/>
          </a:p>
        </p:txBody>
      </p:sp>
    </p:spTree>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Klepnutím lze upravit styl předlohy nadpisů.</a:t>
            </a:r>
            <a:endParaRPr lang="cs-CZ"/>
          </a:p>
        </p:txBody>
      </p:sp>
      <p:sp>
        <p:nvSpPr>
          <p:cNvPr id="3" name="Rectangle 4"/>
          <p:cNvSpPr>
            <a:spLocks noGrp="1" noChangeArrowheads="1"/>
          </p:cNvSpPr>
          <p:nvPr>
            <p:ph type="dt" sz="half" idx="10"/>
          </p:nvPr>
        </p:nvSpPr>
        <p:spPr>
          <a:ln/>
        </p:spPr>
        <p:txBody>
          <a:bodyPr/>
          <a:lstStyle>
            <a:lvl1pPr>
              <a:defRPr/>
            </a:lvl1pPr>
          </a:lstStyle>
          <a:p>
            <a:pPr>
              <a:defRPr/>
            </a:pPr>
            <a:endParaRPr lang="cs-CZ"/>
          </a:p>
        </p:txBody>
      </p:sp>
      <p:sp>
        <p:nvSpPr>
          <p:cNvPr id="4" name="Rectangle 5"/>
          <p:cNvSpPr>
            <a:spLocks noGrp="1" noChangeArrowheads="1"/>
          </p:cNvSpPr>
          <p:nvPr>
            <p:ph type="ftr" sz="quarter" idx="11"/>
          </p:nvPr>
        </p:nvSpPr>
        <p:spPr>
          <a:ln/>
        </p:spPr>
        <p:txBody>
          <a:bodyPr/>
          <a:lstStyle>
            <a:lvl1pPr>
              <a:defRPr/>
            </a:lvl1pPr>
          </a:lstStyle>
          <a:p>
            <a:pPr>
              <a:defRPr/>
            </a:pPr>
            <a:endParaRPr lang="cs-CZ"/>
          </a:p>
        </p:txBody>
      </p:sp>
      <p:sp>
        <p:nvSpPr>
          <p:cNvPr id="5" name="Rectangle 6"/>
          <p:cNvSpPr>
            <a:spLocks noGrp="1" noChangeArrowheads="1"/>
          </p:cNvSpPr>
          <p:nvPr>
            <p:ph type="sldNum" sz="quarter" idx="12"/>
          </p:nvPr>
        </p:nvSpPr>
        <p:spPr>
          <a:ln/>
        </p:spPr>
        <p:txBody>
          <a:bodyPr/>
          <a:lstStyle>
            <a:lvl1pPr>
              <a:defRPr/>
            </a:lvl1pPr>
          </a:lstStyle>
          <a:p>
            <a:pPr>
              <a:defRPr/>
            </a:pPr>
            <a:fld id="{9CCD283F-944D-448E-9F37-96BB238FE81C}" type="slidenum">
              <a:rPr lang="cs-CZ"/>
              <a:pPr>
                <a:defRPr/>
              </a:pPr>
              <a:t>‹#›</a:t>
            </a:fld>
            <a:endParaRPr lang="cs-CZ"/>
          </a:p>
        </p:txBody>
      </p:sp>
    </p:spTree>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cs-CZ"/>
          </a:p>
        </p:txBody>
      </p:sp>
      <p:sp>
        <p:nvSpPr>
          <p:cNvPr id="3" name="Rectangle 5"/>
          <p:cNvSpPr>
            <a:spLocks noGrp="1" noChangeArrowheads="1"/>
          </p:cNvSpPr>
          <p:nvPr>
            <p:ph type="ftr" sz="quarter" idx="11"/>
          </p:nvPr>
        </p:nvSpPr>
        <p:spPr>
          <a:ln/>
        </p:spPr>
        <p:txBody>
          <a:bodyPr/>
          <a:lstStyle>
            <a:lvl1pPr>
              <a:defRPr/>
            </a:lvl1pPr>
          </a:lstStyle>
          <a:p>
            <a:pPr>
              <a:defRPr/>
            </a:pPr>
            <a:endParaRPr lang="cs-CZ"/>
          </a:p>
        </p:txBody>
      </p:sp>
      <p:sp>
        <p:nvSpPr>
          <p:cNvPr id="4" name="Rectangle 6"/>
          <p:cNvSpPr>
            <a:spLocks noGrp="1" noChangeArrowheads="1"/>
          </p:cNvSpPr>
          <p:nvPr>
            <p:ph type="sldNum" sz="quarter" idx="12"/>
          </p:nvPr>
        </p:nvSpPr>
        <p:spPr>
          <a:ln/>
        </p:spPr>
        <p:txBody>
          <a:bodyPr/>
          <a:lstStyle>
            <a:lvl1pPr>
              <a:defRPr/>
            </a:lvl1pPr>
          </a:lstStyle>
          <a:p>
            <a:pPr>
              <a:defRPr/>
            </a:pPr>
            <a:fld id="{510C101C-78FC-4212-B0F4-52163BADE2FC}" type="slidenum">
              <a:rPr lang="cs-CZ"/>
              <a:pPr>
                <a:defRPr/>
              </a:pPr>
              <a:t>‹#›</a:t>
            </a:fld>
            <a:endParaRPr lang="cs-CZ"/>
          </a:p>
        </p:txBody>
      </p:sp>
    </p:spTree>
  </p:cSld>
  <p:clrMapOvr>
    <a:masterClrMapping/>
  </p:clrMapOvr>
  <p:transition spd="slow">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cs-CZ" smtClean="0"/>
              <a:t>Klepnutím lze upravit styl předlohy nadpisů.</a:t>
            </a:r>
            <a:endParaRPr lang="cs-CZ"/>
          </a:p>
        </p:txBody>
      </p:sp>
      <p:sp>
        <p:nvSpPr>
          <p:cNvPr id="3" name="Zástupný symbol pro obsah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0F1C983B-77EE-4E12-8A7D-11ECF5C4C4A8}" type="slidenum">
              <a:rPr lang="cs-CZ"/>
              <a:pPr>
                <a:defRPr/>
              </a:pPr>
              <a:t>‹#›</a:t>
            </a:fld>
            <a:endParaRPr lang="cs-CZ"/>
          </a:p>
        </p:txBody>
      </p:sp>
    </p:spTree>
  </p:cSld>
  <p:clrMapOvr>
    <a:masterClrMapping/>
  </p:clrMapOvr>
  <p:transition spd="slow">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cs-CZ" smtClean="0"/>
              <a:t>Klepnutím lze upravit styl předlohy nadpisů.</a:t>
            </a:r>
            <a:endParaRPr lang="cs-CZ"/>
          </a:p>
        </p:txBody>
      </p:sp>
      <p:sp>
        <p:nvSpPr>
          <p:cNvPr id="3" name="Zástupný symbol pro obrázek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cs-CZ" noProof="0" smtClean="0"/>
          </a:p>
        </p:txBody>
      </p:sp>
      <p:sp>
        <p:nvSpPr>
          <p:cNvPr id="4" name="Zástupný symbol pro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Rectangle 4"/>
          <p:cNvSpPr>
            <a:spLocks noGrp="1" noChangeArrowheads="1"/>
          </p:cNvSpPr>
          <p:nvPr>
            <p:ph type="dt" sz="half" idx="10"/>
          </p:nvPr>
        </p:nvSpPr>
        <p:spPr>
          <a:ln/>
        </p:spPr>
        <p:txBody>
          <a:bodyPr/>
          <a:lstStyle>
            <a:lvl1pPr>
              <a:defRPr/>
            </a:lvl1pPr>
          </a:lstStyle>
          <a:p>
            <a:pPr>
              <a:defRPr/>
            </a:pPr>
            <a:endParaRPr lang="cs-CZ"/>
          </a:p>
        </p:txBody>
      </p:sp>
      <p:sp>
        <p:nvSpPr>
          <p:cNvPr id="6" name="Rectangle 5"/>
          <p:cNvSpPr>
            <a:spLocks noGrp="1" noChangeArrowheads="1"/>
          </p:cNvSpPr>
          <p:nvPr>
            <p:ph type="ftr" sz="quarter" idx="11"/>
          </p:nvPr>
        </p:nvSpPr>
        <p:spPr>
          <a:ln/>
        </p:spPr>
        <p:txBody>
          <a:bodyPr/>
          <a:lstStyle>
            <a:lvl1pPr>
              <a:defRPr/>
            </a:lvl1pPr>
          </a:lstStyle>
          <a:p>
            <a:pPr>
              <a:defRPr/>
            </a:pPr>
            <a:endParaRPr lang="cs-CZ"/>
          </a:p>
        </p:txBody>
      </p:sp>
      <p:sp>
        <p:nvSpPr>
          <p:cNvPr id="7" name="Rectangle 6"/>
          <p:cNvSpPr>
            <a:spLocks noGrp="1" noChangeArrowheads="1"/>
          </p:cNvSpPr>
          <p:nvPr>
            <p:ph type="sldNum" sz="quarter" idx="12"/>
          </p:nvPr>
        </p:nvSpPr>
        <p:spPr>
          <a:ln/>
        </p:spPr>
        <p:txBody>
          <a:bodyPr/>
          <a:lstStyle>
            <a:lvl1pPr>
              <a:defRPr/>
            </a:lvl1pPr>
          </a:lstStyle>
          <a:p>
            <a:pPr>
              <a:defRPr/>
            </a:pPr>
            <a:fld id="{1D683466-255E-4975-9B2E-B5FCAADEAFDC}" type="slidenum">
              <a:rPr lang="cs-CZ"/>
              <a:pPr>
                <a:defRPr/>
              </a:pPr>
              <a:t>‹#›</a:t>
            </a:fld>
            <a:endParaRPr lang="cs-CZ"/>
          </a:p>
        </p:txBody>
      </p:sp>
    </p:spTree>
  </p:cSld>
  <p:clrMapOvr>
    <a:masterClrMapping/>
  </p:clrMapOvr>
  <p:transition spd="slow">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cs-CZ" smtClean="0"/>
              <a:t>Klepnutím lze upravit styl předlohy nadpisů.</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cs-CZ"/>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cs-CZ"/>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399960B2-91DE-4157-BEA2-32AB23D982F2}" type="slidenum">
              <a:rPr lang="cs-CZ"/>
              <a:pPr>
                <a:defRPr/>
              </a:pPr>
              <a:t>‹#›</a:t>
            </a:fld>
            <a:endParaRPr lang="cs-C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zo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file:///D:\&#352;ablony_geometrick&#225;_optika\Paprsky_rozptylky\VY_32_INOVACE_07_15_PAOL_3.wmv"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file:///D:\&#352;ablony_geometrick&#225;_optika\Paprsky_rozptylky\VY_32_INOVACE_07_15_PAOL_1.wmv"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ideo" Target="file:///D:\&#352;ablony_geometrick&#225;_optika\Paprsky_rozptylky\VY_32_INOVACE_07_15_PAOL_2.wmv"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250825" y="1989138"/>
            <a:ext cx="8785225" cy="4535487"/>
          </a:xfrm>
        </p:spPr>
        <p:txBody>
          <a:bodyPr/>
          <a:lstStyle/>
          <a:p>
            <a:pPr algn="l" eaLnBrk="1" hangingPunct="1">
              <a:tabLst>
                <a:tab pos="2698750" algn="l"/>
              </a:tabLst>
            </a:pPr>
            <a:r>
              <a:rPr lang="cs-CZ" sz="2000" dirty="0" smtClean="0"/>
              <a:t>Střední průmyslová škola elektrotechnická a informačních technologií Brno</a:t>
            </a:r>
            <a:br>
              <a:rPr lang="cs-CZ" sz="2000" dirty="0" smtClean="0"/>
            </a:br>
            <a:r>
              <a:rPr lang="cs-CZ" sz="2000" dirty="0" smtClean="0"/>
              <a:t/>
            </a:r>
            <a:br>
              <a:rPr lang="cs-CZ" sz="2000" dirty="0" smtClean="0"/>
            </a:br>
            <a:r>
              <a:rPr lang="cs-CZ" sz="2000" dirty="0" smtClean="0"/>
              <a:t/>
            </a:r>
            <a:br>
              <a:rPr lang="cs-CZ" sz="2000" dirty="0" smtClean="0"/>
            </a:br>
            <a:r>
              <a:rPr lang="cs-CZ" sz="2000" dirty="0" smtClean="0"/>
              <a:t>Číslo a název projektu:	CZ.1.07/1.5.00/34.0521 – Investice do vzdělání 			nesou nejvyšší úrok</a:t>
            </a:r>
            <a:br>
              <a:rPr lang="cs-CZ" sz="2000" dirty="0" smtClean="0"/>
            </a:br>
            <a:r>
              <a:rPr lang="cs-CZ" sz="2000" dirty="0" smtClean="0"/>
              <a:t/>
            </a:r>
            <a:br>
              <a:rPr lang="cs-CZ" sz="2000" dirty="0" smtClean="0"/>
            </a:br>
            <a:r>
              <a:rPr lang="cs-CZ" sz="2000" dirty="0" smtClean="0"/>
              <a:t>                            Autor:	Mgr. Olga </a:t>
            </a:r>
            <a:r>
              <a:rPr lang="cs-CZ" sz="2000" dirty="0" err="1" smtClean="0"/>
              <a:t>Padúchová</a:t>
            </a:r>
            <a:r>
              <a:rPr lang="cs-CZ" sz="2000" dirty="0" smtClean="0"/>
              <a:t/>
            </a:r>
            <a:br>
              <a:rPr lang="cs-CZ" sz="2000" dirty="0" smtClean="0"/>
            </a:br>
            <a:r>
              <a:rPr lang="cs-CZ" sz="2000" dirty="0" smtClean="0"/>
              <a:t/>
            </a:r>
            <a:br>
              <a:rPr lang="cs-CZ" sz="2000" dirty="0" smtClean="0"/>
            </a:br>
            <a:r>
              <a:rPr lang="cs-CZ" sz="2000" dirty="0" smtClean="0"/>
              <a:t>           Tematická sada: Fyzikální pokusy – Geometrická optika	</a:t>
            </a:r>
            <a:br>
              <a:rPr lang="cs-CZ" sz="2000" dirty="0" smtClean="0"/>
            </a:br>
            <a:r>
              <a:rPr lang="cs-CZ" sz="2000" dirty="0" smtClean="0"/>
              <a:t/>
            </a:r>
            <a:br>
              <a:rPr lang="cs-CZ" sz="2000" dirty="0" smtClean="0"/>
            </a:br>
            <a:r>
              <a:rPr lang="cs-CZ" sz="2000" dirty="0" smtClean="0"/>
              <a:t>                            Téma: </a:t>
            </a:r>
            <a:r>
              <a:rPr lang="cs-CZ" sz="2000" b="1" dirty="0" smtClean="0"/>
              <a:t>Základní paprsky pro zobrazení </a:t>
            </a:r>
            <a:r>
              <a:rPr lang="cs-CZ" sz="2000" b="1" dirty="0" smtClean="0"/>
              <a:t>rozptylkou</a:t>
            </a:r>
            <a:r>
              <a:rPr lang="cs-CZ" sz="2000" b="1" dirty="0" smtClean="0"/>
              <a:t/>
            </a:r>
            <a:br>
              <a:rPr lang="cs-CZ" sz="2000" b="1" dirty="0" smtClean="0"/>
            </a:br>
            <a:r>
              <a:rPr lang="cs-CZ" sz="2000" b="1" dirty="0" smtClean="0"/>
              <a:t>  </a:t>
            </a:r>
            <a:br>
              <a:rPr lang="cs-CZ" sz="2000" b="1" dirty="0" smtClean="0"/>
            </a:br>
            <a:r>
              <a:rPr lang="cs-CZ" sz="2000" b="1" dirty="0" smtClean="0"/>
              <a:t>             </a:t>
            </a:r>
            <a:r>
              <a:rPr lang="cs-CZ" sz="2000" dirty="0" smtClean="0"/>
              <a:t>Číslo materiálu: </a:t>
            </a:r>
            <a:r>
              <a:rPr lang="cs-CZ" sz="2000" dirty="0" smtClean="0"/>
              <a:t>VY_32_INOVACE_07_15_PAOL</a:t>
            </a:r>
            <a:endParaRPr lang="cs-CZ" sz="2000" dirty="0" smtClean="0"/>
          </a:p>
        </p:txBody>
      </p:sp>
      <p:pic>
        <p:nvPicPr>
          <p:cNvPr id="2051" name="il_fi" descr="OPVK_hor_zakladni_logolink_RGB_cz-1024x223"/>
          <p:cNvPicPr>
            <a:picLocks noChangeAspect="1" noChangeArrowheads="1"/>
          </p:cNvPicPr>
          <p:nvPr/>
        </p:nvPicPr>
        <p:blipFill>
          <a:blip r:embed="rId2" cstate="print"/>
          <a:srcRect/>
          <a:stretch>
            <a:fillRect/>
          </a:stretch>
        </p:blipFill>
        <p:spPr bwMode="auto">
          <a:xfrm>
            <a:off x="766763" y="249238"/>
            <a:ext cx="7550150" cy="1644650"/>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76250"/>
            <a:ext cx="8229600" cy="5905078"/>
          </a:xfrm>
        </p:spPr>
        <p:txBody>
          <a:bodyPr/>
          <a:lstStyle/>
          <a:p>
            <a:r>
              <a:rPr lang="cs-CZ" sz="2000" b="1" dirty="0" smtClean="0">
                <a:latin typeface="Tahoma" pitchFamily="34" charset="0"/>
                <a:cs typeface="Tahoma" pitchFamily="34" charset="0"/>
              </a:rPr>
              <a:t> Vysvětlení:</a:t>
            </a:r>
          </a:p>
          <a:p>
            <a:pPr>
              <a:buFontTx/>
              <a:buNone/>
            </a:pPr>
            <a:r>
              <a:rPr lang="cs-CZ" sz="1800" dirty="0" smtClean="0">
                <a:latin typeface="Tahoma" pitchFamily="34" charset="0"/>
                <a:cs typeface="Tahoma" pitchFamily="34" charset="0"/>
              </a:rPr>
              <a:t>	- paprsek směřující do předmětového ohniska F se láme rovnoběžně s optickou osou. </a:t>
            </a: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r>
              <a:rPr lang="cs-CZ" sz="1800" dirty="0" smtClean="0">
                <a:latin typeface="Tahoma" pitchFamily="34" charset="0"/>
                <a:cs typeface="Tahoma" pitchFamily="34" charset="0"/>
              </a:rPr>
              <a:t>				       F		      </a:t>
            </a:r>
            <a:r>
              <a:rPr lang="cs-CZ" sz="1800" dirty="0" err="1" smtClean="0">
                <a:latin typeface="Tahoma" pitchFamily="34" charset="0"/>
                <a:cs typeface="Tahoma" pitchFamily="34" charset="0"/>
              </a:rPr>
              <a:t>F</a:t>
            </a:r>
            <a:r>
              <a:rPr lang="cs-CZ" sz="1800" dirty="0" smtClean="0">
                <a:latin typeface="Tahoma" pitchFamily="34" charset="0"/>
                <a:cs typeface="Tahoma" pitchFamily="34" charset="0"/>
              </a:rPr>
              <a:t>	       o</a:t>
            </a:r>
          </a:p>
        </p:txBody>
      </p:sp>
      <p:cxnSp>
        <p:nvCxnSpPr>
          <p:cNvPr id="5" name="Přímá spojovací čára 4"/>
          <p:cNvCxnSpPr/>
          <p:nvPr/>
        </p:nvCxnSpPr>
        <p:spPr>
          <a:xfrm>
            <a:off x="1619672" y="3284984"/>
            <a:ext cx="49685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Přímá spojovací šipka 10"/>
          <p:cNvCxnSpPr/>
          <p:nvPr/>
        </p:nvCxnSpPr>
        <p:spPr>
          <a:xfrm flipH="1">
            <a:off x="4716016" y="2780928"/>
            <a:ext cx="2160240" cy="0"/>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6" name="Přímá spojovací šipka 15"/>
          <p:cNvCxnSpPr/>
          <p:nvPr/>
        </p:nvCxnSpPr>
        <p:spPr>
          <a:xfrm flipH="1">
            <a:off x="4716016" y="3861048"/>
            <a:ext cx="2160240" cy="0"/>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 name="Přímá spojovací čára 9"/>
          <p:cNvCxnSpPr/>
          <p:nvPr/>
        </p:nvCxnSpPr>
        <p:spPr>
          <a:xfrm>
            <a:off x="3851920" y="3212976"/>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Přímá spojovací šipka 11"/>
          <p:cNvCxnSpPr/>
          <p:nvPr/>
        </p:nvCxnSpPr>
        <p:spPr>
          <a:xfrm flipV="1">
            <a:off x="2699792" y="3861048"/>
            <a:ext cx="2016224" cy="1368152"/>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5" name="Přímá spojovací šipka 14"/>
          <p:cNvCxnSpPr/>
          <p:nvPr/>
        </p:nvCxnSpPr>
        <p:spPr>
          <a:xfrm>
            <a:off x="2627784" y="1556792"/>
            <a:ext cx="2088232" cy="1224136"/>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4" name="Přímá spojovací čára 13"/>
          <p:cNvCxnSpPr/>
          <p:nvPr/>
        </p:nvCxnSpPr>
        <p:spPr>
          <a:xfrm>
            <a:off x="5580112" y="3212976"/>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7" name="Skupina 16"/>
          <p:cNvGrpSpPr/>
          <p:nvPr/>
        </p:nvGrpSpPr>
        <p:grpSpPr>
          <a:xfrm>
            <a:off x="4572016" y="2060848"/>
            <a:ext cx="288016" cy="2160240"/>
            <a:chOff x="7668344" y="2060848"/>
            <a:chExt cx="288016" cy="2160240"/>
          </a:xfrm>
        </p:grpSpPr>
        <p:cxnSp>
          <p:nvCxnSpPr>
            <p:cNvPr id="18" name="Přímá spojovací čára 17"/>
            <p:cNvCxnSpPr/>
            <p:nvPr/>
          </p:nvCxnSpPr>
          <p:spPr>
            <a:xfrm>
              <a:off x="7812360" y="2132856"/>
              <a:ext cx="0" cy="201622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9" name="Skupina 18"/>
            <p:cNvGrpSpPr/>
            <p:nvPr/>
          </p:nvGrpSpPr>
          <p:grpSpPr>
            <a:xfrm>
              <a:off x="7668344" y="2060848"/>
              <a:ext cx="288016" cy="72008"/>
              <a:chOff x="7668344" y="2060848"/>
              <a:chExt cx="288016" cy="72008"/>
            </a:xfrm>
          </p:grpSpPr>
          <p:cxnSp>
            <p:nvCxnSpPr>
              <p:cNvPr id="23" name="Přímá spojovací čára 22"/>
              <p:cNvCxnSpPr/>
              <p:nvPr/>
            </p:nvCxnSpPr>
            <p:spPr>
              <a:xfrm>
                <a:off x="7668344" y="2060848"/>
                <a:ext cx="144016" cy="7200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Přímá spojovací čára 23"/>
              <p:cNvCxnSpPr/>
              <p:nvPr/>
            </p:nvCxnSpPr>
            <p:spPr>
              <a:xfrm flipV="1">
                <a:off x="7812360" y="2060848"/>
                <a:ext cx="144000" cy="7200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0" name="Skupina 19"/>
            <p:cNvGrpSpPr/>
            <p:nvPr/>
          </p:nvGrpSpPr>
          <p:grpSpPr>
            <a:xfrm rot="10800000">
              <a:off x="7668344" y="4149080"/>
              <a:ext cx="288016" cy="72008"/>
              <a:chOff x="7668344" y="2060848"/>
              <a:chExt cx="288016" cy="72008"/>
            </a:xfrm>
          </p:grpSpPr>
          <p:cxnSp>
            <p:nvCxnSpPr>
              <p:cNvPr id="21" name="Přímá spojovací čára 20"/>
              <p:cNvCxnSpPr/>
              <p:nvPr/>
            </p:nvCxnSpPr>
            <p:spPr>
              <a:xfrm>
                <a:off x="7668344" y="2060848"/>
                <a:ext cx="144016" cy="7200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 name="Přímá spojovací čára 21"/>
              <p:cNvCxnSpPr/>
              <p:nvPr/>
            </p:nvCxnSpPr>
            <p:spPr>
              <a:xfrm flipV="1">
                <a:off x="7812360" y="2060848"/>
                <a:ext cx="144000" cy="7200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cxnSp>
        <p:nvCxnSpPr>
          <p:cNvPr id="27" name="Přímá spojovací čára 26"/>
          <p:cNvCxnSpPr/>
          <p:nvPr/>
        </p:nvCxnSpPr>
        <p:spPr>
          <a:xfrm flipH="1">
            <a:off x="4716016" y="3284984"/>
            <a:ext cx="864096" cy="576064"/>
          </a:xfrm>
          <a:prstGeom prst="line">
            <a:avLst/>
          </a:prstGeom>
          <a:ln w="127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30" name="Přímá spojovací čára 29"/>
          <p:cNvCxnSpPr/>
          <p:nvPr/>
        </p:nvCxnSpPr>
        <p:spPr>
          <a:xfrm>
            <a:off x="4716016" y="2780928"/>
            <a:ext cx="864096" cy="504056"/>
          </a:xfrm>
          <a:prstGeom prst="line">
            <a:avLst/>
          </a:prstGeom>
          <a:ln w="127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3000"/>
                                        <p:tgtEl>
                                          <p:spTgt spid="12"/>
                                        </p:tgtEl>
                                      </p:cBhvr>
                                    </p:animEffect>
                                  </p:childTnLst>
                                </p:cTn>
                              </p:par>
                            </p:childTnLst>
                          </p:cTn>
                        </p:par>
                        <p:par>
                          <p:cTn id="44" fill="hold">
                            <p:stCondLst>
                              <p:cond delay="3000"/>
                            </p:stCondLst>
                            <p:childTnLst>
                              <p:par>
                                <p:cTn id="45" presetID="22" presetClass="entr" presetSubtype="8"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2000"/>
                                        <p:tgtEl>
                                          <p:spTgt spid="27"/>
                                        </p:tgtEl>
                                      </p:cBhvr>
                                    </p:animEffect>
                                  </p:childTnLst>
                                </p:cTn>
                              </p:par>
                            </p:childTnLst>
                          </p:cTn>
                        </p:par>
                        <p:par>
                          <p:cTn id="48" fill="hold">
                            <p:stCondLst>
                              <p:cond delay="5000"/>
                            </p:stCondLst>
                            <p:childTnLst>
                              <p:par>
                                <p:cTn id="49" presetID="22" presetClass="entr" presetSubtype="8"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20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2000"/>
                                        <p:tgtEl>
                                          <p:spTgt spid="15"/>
                                        </p:tgtEl>
                                      </p:cBhvr>
                                    </p:animEffect>
                                  </p:childTnLst>
                                </p:cTn>
                              </p:par>
                            </p:childTnLst>
                          </p:cTn>
                        </p:par>
                        <p:par>
                          <p:cTn id="57" fill="hold">
                            <p:stCondLst>
                              <p:cond delay="2000"/>
                            </p:stCondLst>
                            <p:childTnLst>
                              <p:par>
                                <p:cTn id="58" presetID="22" presetClass="entr" presetSubtype="8"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wipe(left)">
                                      <p:cBhvr>
                                        <p:cTn id="60" dur="500"/>
                                        <p:tgtEl>
                                          <p:spTgt spid="30"/>
                                        </p:tgtEl>
                                      </p:cBhvr>
                                    </p:animEffect>
                                  </p:childTnLst>
                                </p:cTn>
                              </p:par>
                            </p:childTnLst>
                          </p:cTn>
                        </p:par>
                        <p:par>
                          <p:cTn id="61" fill="hold">
                            <p:stCondLst>
                              <p:cond delay="2500"/>
                            </p:stCondLst>
                            <p:childTnLst>
                              <p:par>
                                <p:cTn id="62" presetID="22" presetClass="entr" presetSubtype="8"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04813"/>
            <a:ext cx="8229600" cy="5721350"/>
          </a:xfrm>
        </p:spPr>
        <p:txBody>
          <a:bodyPr/>
          <a:lstStyle/>
          <a:p>
            <a:pPr>
              <a:defRPr/>
            </a:pPr>
            <a:r>
              <a:rPr lang="cs-CZ" sz="2000" b="1" kern="1200" dirty="0" smtClean="0">
                <a:latin typeface="Tahoma" pitchFamily="34" charset="0"/>
                <a:cs typeface="Tahoma" pitchFamily="34" charset="0"/>
              </a:rPr>
              <a:t>Provedení pokusu č.3:</a:t>
            </a:r>
          </a:p>
          <a:p>
            <a:pPr>
              <a:buFontTx/>
              <a:buNone/>
              <a:defRPr/>
            </a:pPr>
            <a:endParaRPr lang="cs-CZ" dirty="0"/>
          </a:p>
        </p:txBody>
      </p:sp>
      <p:pic>
        <p:nvPicPr>
          <p:cNvPr id="5" name="VY_32_INOVACE_07_15_PAOL_3.wmv">
            <a:hlinkClick r:id="" action="ppaction://media"/>
          </p:cNvPr>
          <p:cNvPicPr>
            <a:picLocks noRot="1" noChangeAspect="1"/>
          </p:cNvPicPr>
          <p:nvPr>
            <a:videoFile r:link="rId1"/>
          </p:nvPr>
        </p:nvPicPr>
        <p:blipFill>
          <a:blip r:embed="rId3" cstate="print"/>
          <a:stretch>
            <a:fillRect/>
          </a:stretch>
        </p:blipFill>
        <p:spPr>
          <a:xfrm>
            <a:off x="899592" y="836712"/>
            <a:ext cx="7020272" cy="5265204"/>
          </a:xfrm>
          <a:prstGeom prst="rect">
            <a:avLst/>
          </a:prstGeom>
        </p:spPr>
      </p:pic>
    </p:spTree>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Zástupný symbol pro obsah 2"/>
          <p:cNvSpPr>
            <a:spLocks noGrp="1"/>
          </p:cNvSpPr>
          <p:nvPr>
            <p:ph idx="4294967295"/>
          </p:nvPr>
        </p:nvSpPr>
        <p:spPr>
          <a:xfrm>
            <a:off x="468313" y="1989138"/>
            <a:ext cx="8351837" cy="4103687"/>
          </a:xfrm>
        </p:spPr>
        <p:txBody>
          <a:bodyPr/>
          <a:lstStyle/>
          <a:p>
            <a:pPr marL="0" indent="0" eaLnBrk="1" hangingPunct="1">
              <a:buFontTx/>
              <a:buNone/>
            </a:pPr>
            <a:r>
              <a:rPr lang="cs-CZ" sz="2000" dirty="0" smtClean="0"/>
              <a:t>Anotace:</a:t>
            </a:r>
          </a:p>
          <a:p>
            <a:pPr marL="0" indent="0" eaLnBrk="1" hangingPunct="1">
              <a:buFontTx/>
              <a:buNone/>
            </a:pPr>
            <a:endParaRPr lang="cs-CZ" sz="2000" dirty="0" smtClean="0"/>
          </a:p>
          <a:p>
            <a:pPr marL="0" indent="0" eaLnBrk="1" hangingPunct="1">
              <a:buFontTx/>
              <a:buNone/>
            </a:pPr>
            <a:r>
              <a:rPr lang="cs-CZ" sz="2000" dirty="0" smtClean="0"/>
              <a:t>Prezentace s připojenou videonahrávkou je určena k doplnění výkladu tematického celku Geometrická optika, konkrétně k ilustraci základních paprsků pro zobrazení </a:t>
            </a:r>
            <a:r>
              <a:rPr lang="cs-CZ" sz="2000" dirty="0" smtClean="0"/>
              <a:t>rozptylkou</a:t>
            </a:r>
            <a:r>
              <a:rPr lang="cs-CZ" sz="2000" dirty="0" smtClean="0"/>
              <a:t>.</a:t>
            </a:r>
            <a:endParaRPr lang="cs-CZ" sz="2000" dirty="0" smtClean="0"/>
          </a:p>
          <a:p>
            <a:pPr marL="0" indent="0" eaLnBrk="1" hangingPunct="1">
              <a:buFontTx/>
              <a:buNone/>
            </a:pPr>
            <a:r>
              <a:rPr lang="cs-CZ" sz="2000" dirty="0" smtClean="0"/>
              <a:t>Obsahuje námět na pokus, výčet pomůcek, postup provedení, vysvětlení, teoretické zobrazení a videonahrávku provedeného pokusu. Lze ji využít k ilustraci probíraného jevu, ale také jako motivační prostředek pro žáky k jejich samostatnému (i domácímu) provedení pokusu. Videonahrávka je bez zvuku, aby učitel sám mohl danou problematiku okomentovat a popřípadě videonahrávku zastavit a ptát se žáků, jak vše bude probíhat dále. </a:t>
            </a:r>
          </a:p>
          <a:p>
            <a:pPr marL="0" indent="0" eaLnBrk="1" hangingPunct="1">
              <a:buFontTx/>
              <a:buNone/>
            </a:pPr>
            <a:r>
              <a:rPr lang="cs-CZ" sz="2000" dirty="0" smtClean="0"/>
              <a:t> </a:t>
            </a:r>
          </a:p>
          <a:p>
            <a:pPr marL="0" indent="0" eaLnBrk="1" hangingPunct="1">
              <a:buFontTx/>
              <a:buNone/>
            </a:pPr>
            <a:endParaRPr lang="cs-CZ" sz="2000" dirty="0" smtClean="0"/>
          </a:p>
          <a:p>
            <a:pPr marL="0" indent="0" eaLnBrk="1" hangingPunct="1">
              <a:buFontTx/>
              <a:buNone/>
            </a:pPr>
            <a:r>
              <a:rPr lang="cs-CZ" sz="2000" dirty="0" smtClean="0"/>
              <a:t> </a:t>
            </a:r>
          </a:p>
          <a:p>
            <a:pPr marL="0" indent="0" eaLnBrk="1" hangingPunct="1">
              <a:buFontTx/>
              <a:buNone/>
            </a:pPr>
            <a:r>
              <a:rPr lang="cs-CZ" sz="2000" dirty="0" smtClean="0"/>
              <a:t> </a:t>
            </a:r>
          </a:p>
          <a:p>
            <a:pPr marL="0" indent="0" eaLnBrk="1" hangingPunct="1">
              <a:buFontTx/>
              <a:buNone/>
            </a:pPr>
            <a:endParaRPr lang="cs-CZ" sz="2000" dirty="0" smtClean="0"/>
          </a:p>
        </p:txBody>
      </p:sp>
      <p:pic>
        <p:nvPicPr>
          <p:cNvPr id="3075" name="il_fi" descr="OPVK_hor_zakladni_logolink_RGB_cz-1024x223"/>
          <p:cNvPicPr>
            <a:picLocks noChangeAspect="1" noChangeArrowheads="1"/>
          </p:cNvPicPr>
          <p:nvPr/>
        </p:nvPicPr>
        <p:blipFill>
          <a:blip r:embed="rId2" cstate="print"/>
          <a:srcRect/>
          <a:stretch>
            <a:fillRect/>
          </a:stretch>
        </p:blipFill>
        <p:spPr bwMode="auto">
          <a:xfrm>
            <a:off x="766763" y="249238"/>
            <a:ext cx="7550150" cy="1644650"/>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Zástupný symbol pro obsah 2"/>
          <p:cNvSpPr>
            <a:spLocks noGrp="1"/>
          </p:cNvSpPr>
          <p:nvPr>
            <p:ph idx="1"/>
          </p:nvPr>
        </p:nvSpPr>
        <p:spPr>
          <a:xfrm>
            <a:off x="457200" y="333375"/>
            <a:ext cx="8229600" cy="6119813"/>
          </a:xfrm>
        </p:spPr>
        <p:txBody>
          <a:bodyPr/>
          <a:lstStyle/>
          <a:p>
            <a:r>
              <a:rPr lang="cs-CZ" sz="2000" b="1" dirty="0" smtClean="0">
                <a:latin typeface="Tahoma" pitchFamily="34" charset="0"/>
                <a:cs typeface="Tahoma" pitchFamily="34" charset="0"/>
              </a:rPr>
              <a:t>Zařazení pokusu č.1</a:t>
            </a:r>
            <a:r>
              <a:rPr lang="cs-CZ" sz="1800" b="1" dirty="0" smtClean="0">
                <a:latin typeface="Tahoma" pitchFamily="34" charset="0"/>
                <a:cs typeface="Tahoma" pitchFamily="34" charset="0"/>
              </a:rPr>
              <a:t>:</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demonstrace paprsku procházejícího vrcholem </a:t>
            </a:r>
            <a:r>
              <a:rPr lang="cs-CZ" sz="1800" dirty="0" smtClean="0">
                <a:latin typeface="Tahoma" pitchFamily="34" charset="0"/>
                <a:cs typeface="Tahoma" pitchFamily="34" charset="0"/>
              </a:rPr>
              <a:t>rozptylky</a:t>
            </a:r>
            <a:r>
              <a:rPr lang="cs-CZ" sz="1800" dirty="0" smtClean="0">
                <a:latin typeface="Tahoma" pitchFamily="34" charset="0"/>
                <a:cs typeface="Tahoma" pitchFamily="34" charset="0"/>
              </a:rPr>
              <a:t> </a:t>
            </a:r>
            <a:r>
              <a:rPr lang="cs-CZ" sz="1800" dirty="0" smtClean="0">
                <a:latin typeface="Tahoma" pitchFamily="34" charset="0"/>
                <a:cs typeface="Tahoma" pitchFamily="34" charset="0"/>
              </a:rPr>
              <a:t>V</a:t>
            </a:r>
          </a:p>
          <a:p>
            <a:r>
              <a:rPr lang="cs-CZ" sz="2000" b="1" dirty="0" smtClean="0">
                <a:latin typeface="Tahoma" pitchFamily="34" charset="0"/>
                <a:cs typeface="Tahoma" pitchFamily="34" charset="0"/>
              </a:rPr>
              <a:t>Pomůcky:</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halogenová lampa, clona s jednou štěrbinou, </a:t>
            </a:r>
            <a:r>
              <a:rPr lang="cs-CZ" sz="1800" dirty="0" err="1" smtClean="0">
                <a:latin typeface="Tahoma" pitchFamily="34" charset="0"/>
                <a:cs typeface="Tahoma" pitchFamily="34" charset="0"/>
              </a:rPr>
              <a:t>ploskovydutá</a:t>
            </a:r>
            <a:r>
              <a:rPr lang="cs-CZ" sz="1800" dirty="0" smtClean="0">
                <a:latin typeface="Tahoma" pitchFamily="34" charset="0"/>
                <a:cs typeface="Tahoma" pitchFamily="34" charset="0"/>
              </a:rPr>
              <a:t> </a:t>
            </a:r>
            <a:r>
              <a:rPr lang="cs-CZ" sz="1800" dirty="0" smtClean="0">
                <a:latin typeface="Tahoma" pitchFamily="34" charset="0"/>
                <a:cs typeface="Tahoma" pitchFamily="34" charset="0"/>
              </a:rPr>
              <a:t>čočka, bílý papír, zdroj napětí</a:t>
            </a:r>
          </a:p>
          <a:p>
            <a:r>
              <a:rPr lang="cs-CZ" sz="2000" b="1" dirty="0" smtClean="0">
                <a:latin typeface="Tahoma" pitchFamily="34" charset="0"/>
                <a:cs typeface="Tahoma" pitchFamily="34" charset="0"/>
              </a:rPr>
              <a:t>Postup pokusu č.1:</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model </a:t>
            </a:r>
            <a:r>
              <a:rPr lang="cs-CZ" sz="1800" dirty="0" err="1" smtClean="0">
                <a:latin typeface="Tahoma" pitchFamily="34" charset="0"/>
                <a:cs typeface="Tahoma" pitchFamily="34" charset="0"/>
              </a:rPr>
              <a:t>ploskovyduté</a:t>
            </a:r>
            <a:r>
              <a:rPr lang="cs-CZ" sz="1800" dirty="0" smtClean="0">
                <a:latin typeface="Tahoma" pitchFamily="34" charset="0"/>
                <a:cs typeface="Tahoma" pitchFamily="34" charset="0"/>
              </a:rPr>
              <a:t> </a:t>
            </a:r>
            <a:r>
              <a:rPr lang="cs-CZ" sz="1800" dirty="0" smtClean="0">
                <a:latin typeface="Tahoma" pitchFamily="34" charset="0"/>
                <a:cs typeface="Tahoma" pitchFamily="34" charset="0"/>
              </a:rPr>
              <a:t>čočky umístíme na papír tak, aby optická osa procházela středem čočky. Proti </a:t>
            </a:r>
            <a:r>
              <a:rPr lang="cs-CZ" sz="1800" dirty="0" smtClean="0">
                <a:latin typeface="Tahoma" pitchFamily="34" charset="0"/>
                <a:cs typeface="Tahoma" pitchFamily="34" charset="0"/>
              </a:rPr>
              <a:t>rovné</a:t>
            </a:r>
            <a:r>
              <a:rPr lang="cs-CZ" sz="1800" dirty="0" smtClean="0">
                <a:latin typeface="Tahoma" pitchFamily="34" charset="0"/>
                <a:cs typeface="Tahoma" pitchFamily="34" charset="0"/>
              </a:rPr>
              <a:t> </a:t>
            </a:r>
            <a:r>
              <a:rPr lang="cs-CZ" sz="1800" dirty="0" smtClean="0">
                <a:latin typeface="Tahoma" pitchFamily="34" charset="0"/>
                <a:cs typeface="Tahoma" pitchFamily="34" charset="0"/>
              </a:rPr>
              <a:t>straně čočky postavíme zdroj světla (viz obrázek). Clonu s jednou štěrbinu vložíme do zdroje světla. Po připojení lampy ke zdroji napětí se nám podaří vytvořit jeden paprsek. Tímto paprskem budeme svítit tak, aby paprsek procházel vrcholem zrcadla. Sledujeme jak tento paprsek projde čočkou. </a:t>
            </a:r>
          </a:p>
          <a:p>
            <a:pPr>
              <a:buFontTx/>
              <a:buNone/>
            </a:pPr>
            <a:r>
              <a:rPr lang="cs-CZ" sz="1800" dirty="0" smtClean="0">
                <a:latin typeface="Tahoma" pitchFamily="34" charset="0"/>
                <a:cs typeface="Tahoma" pitchFamily="34" charset="0"/>
              </a:rPr>
              <a:t>				</a:t>
            </a:r>
          </a:p>
          <a:p>
            <a:pPr>
              <a:buFontTx/>
              <a:buNone/>
            </a:pPr>
            <a:r>
              <a:rPr lang="cs-CZ" sz="1800" dirty="0" smtClean="0">
                <a:latin typeface="Tahoma" pitchFamily="34" charset="0"/>
                <a:cs typeface="Tahoma" pitchFamily="34" charset="0"/>
              </a:rPr>
              <a:t>				</a:t>
            </a:r>
          </a:p>
          <a:p>
            <a:pPr>
              <a:buFontTx/>
              <a:buNone/>
            </a:pPr>
            <a:endParaRPr lang="cs-CZ" b="1" dirty="0" smtClean="0">
              <a:latin typeface="Tahoma" pitchFamily="34" charset="0"/>
              <a:cs typeface="Tahoma" pitchFamily="34" charset="0"/>
            </a:endParaRPr>
          </a:p>
          <a:p>
            <a:pPr>
              <a:buFontTx/>
              <a:buNone/>
            </a:pPr>
            <a:endParaRPr lang="cs-CZ" b="1" dirty="0" smtClean="0">
              <a:latin typeface="Tahoma" pitchFamily="34" charset="0"/>
              <a:cs typeface="Tahoma" pitchFamily="34" charset="0"/>
            </a:endParaRPr>
          </a:p>
        </p:txBody>
      </p:sp>
      <p:pic>
        <p:nvPicPr>
          <p:cNvPr id="5" name="Obrázek 4"/>
          <p:cNvPicPr/>
          <p:nvPr/>
        </p:nvPicPr>
        <p:blipFill>
          <a:blip r:embed="rId2" cstate="print"/>
          <a:srcRect l="1157" t="23235" r="65411" b="32353"/>
          <a:stretch>
            <a:fillRect/>
          </a:stretch>
        </p:blipFill>
        <p:spPr bwMode="auto">
          <a:xfrm>
            <a:off x="3275856" y="4221088"/>
            <a:ext cx="2736304" cy="2088232"/>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 calcmode="lin" valueType="num">
                                      <p:cBhvr additive="base">
                                        <p:cTn id="7" dur="500" fill="hold"/>
                                        <p:tgtEl>
                                          <p:spTgt spid="40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8">
                                            <p:txEl>
                                              <p:pRg st="1" end="1"/>
                                            </p:txEl>
                                          </p:spTgt>
                                        </p:tgtEl>
                                        <p:attrNameLst>
                                          <p:attrName>style.visibility</p:attrName>
                                        </p:attrNameLst>
                                      </p:cBhvr>
                                      <p:to>
                                        <p:strVal val="visible"/>
                                      </p:to>
                                    </p:set>
                                    <p:anim calcmode="lin" valueType="num">
                                      <p:cBhvr additive="base">
                                        <p:cTn id="13" dur="500" fill="hold"/>
                                        <p:tgtEl>
                                          <p:spTgt spid="409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9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8">
                                            <p:txEl>
                                              <p:pRg st="2" end="2"/>
                                            </p:txEl>
                                          </p:spTgt>
                                        </p:tgtEl>
                                        <p:attrNameLst>
                                          <p:attrName>style.visibility</p:attrName>
                                        </p:attrNameLst>
                                      </p:cBhvr>
                                      <p:to>
                                        <p:strVal val="visible"/>
                                      </p:to>
                                    </p:set>
                                    <p:anim calcmode="lin" valueType="num">
                                      <p:cBhvr additive="base">
                                        <p:cTn id="19" dur="500" fill="hold"/>
                                        <p:tgtEl>
                                          <p:spTgt spid="409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8">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098">
                                            <p:txEl>
                                              <p:pRg st="3" end="3"/>
                                            </p:txEl>
                                          </p:spTgt>
                                        </p:tgtEl>
                                        <p:attrNameLst>
                                          <p:attrName>style.visibility</p:attrName>
                                        </p:attrNameLst>
                                      </p:cBhvr>
                                      <p:to>
                                        <p:strVal val="visible"/>
                                      </p:to>
                                    </p:set>
                                    <p:anim calcmode="lin" valueType="num">
                                      <p:cBhvr additive="base">
                                        <p:cTn id="23" dur="500" fill="hold"/>
                                        <p:tgtEl>
                                          <p:spTgt spid="4098">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09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098">
                                            <p:txEl>
                                              <p:pRg st="4" end="4"/>
                                            </p:txEl>
                                          </p:spTgt>
                                        </p:tgtEl>
                                        <p:attrNameLst>
                                          <p:attrName>style.visibility</p:attrName>
                                        </p:attrNameLst>
                                      </p:cBhvr>
                                      <p:to>
                                        <p:strVal val="visible"/>
                                      </p:to>
                                    </p:set>
                                    <p:anim calcmode="lin" valueType="num">
                                      <p:cBhvr additive="base">
                                        <p:cTn id="29" dur="500" fill="hold"/>
                                        <p:tgtEl>
                                          <p:spTgt spid="4098">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098">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098">
                                            <p:txEl>
                                              <p:pRg st="5" end="5"/>
                                            </p:txEl>
                                          </p:spTgt>
                                        </p:tgtEl>
                                        <p:attrNameLst>
                                          <p:attrName>style.visibility</p:attrName>
                                        </p:attrNameLst>
                                      </p:cBhvr>
                                      <p:to>
                                        <p:strVal val="visible"/>
                                      </p:to>
                                    </p:set>
                                    <p:anim calcmode="lin" valueType="num">
                                      <p:cBhvr additive="base">
                                        <p:cTn id="33" dur="500" fill="hold"/>
                                        <p:tgtEl>
                                          <p:spTgt spid="4098">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4098">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76250"/>
            <a:ext cx="8229600" cy="5905078"/>
          </a:xfrm>
        </p:spPr>
        <p:txBody>
          <a:bodyPr/>
          <a:lstStyle/>
          <a:p>
            <a:r>
              <a:rPr lang="cs-CZ" sz="2000" b="1" dirty="0" smtClean="0">
                <a:latin typeface="Tahoma" pitchFamily="34" charset="0"/>
                <a:cs typeface="Tahoma" pitchFamily="34" charset="0"/>
              </a:rPr>
              <a:t> Vysvětlení:</a:t>
            </a:r>
          </a:p>
          <a:p>
            <a:pPr>
              <a:buFontTx/>
              <a:buNone/>
            </a:pPr>
            <a:r>
              <a:rPr lang="cs-CZ" sz="1800" dirty="0" smtClean="0">
                <a:latin typeface="Tahoma" pitchFamily="34" charset="0"/>
                <a:cs typeface="Tahoma" pitchFamily="34" charset="0"/>
              </a:rPr>
              <a:t>	- paprsek procházející vrcholem </a:t>
            </a:r>
            <a:r>
              <a:rPr lang="cs-CZ" sz="1800" dirty="0" smtClean="0">
                <a:latin typeface="Tahoma" pitchFamily="34" charset="0"/>
                <a:cs typeface="Tahoma" pitchFamily="34" charset="0"/>
              </a:rPr>
              <a:t>rozptylky</a:t>
            </a:r>
            <a:r>
              <a:rPr lang="cs-CZ" sz="1800" dirty="0" smtClean="0">
                <a:latin typeface="Tahoma" pitchFamily="34" charset="0"/>
                <a:cs typeface="Tahoma" pitchFamily="34" charset="0"/>
              </a:rPr>
              <a:t> </a:t>
            </a:r>
            <a:r>
              <a:rPr lang="cs-CZ" sz="1800" dirty="0" smtClean="0">
                <a:latin typeface="Tahoma" pitchFamily="34" charset="0"/>
                <a:cs typeface="Tahoma" pitchFamily="34" charset="0"/>
              </a:rPr>
              <a:t>V se nemění a prochází </a:t>
            </a:r>
            <a:r>
              <a:rPr lang="cs-CZ" sz="1800" dirty="0" smtClean="0">
                <a:latin typeface="Tahoma" pitchFamily="34" charset="0"/>
                <a:cs typeface="Tahoma" pitchFamily="34" charset="0"/>
              </a:rPr>
              <a:t>rozptylkou</a:t>
            </a:r>
            <a:r>
              <a:rPr lang="cs-CZ" sz="1800" dirty="0" smtClean="0">
                <a:latin typeface="Tahoma" pitchFamily="34" charset="0"/>
                <a:cs typeface="Tahoma" pitchFamily="34" charset="0"/>
              </a:rPr>
              <a:t> </a:t>
            </a:r>
            <a:r>
              <a:rPr lang="cs-CZ" sz="1800" dirty="0" smtClean="0">
                <a:latin typeface="Tahoma" pitchFamily="34" charset="0"/>
                <a:cs typeface="Tahoma" pitchFamily="34" charset="0"/>
              </a:rPr>
              <a:t>dále stejným směrem.   </a:t>
            </a: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r>
              <a:rPr lang="cs-CZ" sz="1800" dirty="0" smtClean="0">
                <a:latin typeface="Tahoma" pitchFamily="34" charset="0"/>
                <a:cs typeface="Tahoma" pitchFamily="34" charset="0"/>
              </a:rPr>
              <a:t>				    V			     o</a:t>
            </a:r>
          </a:p>
        </p:txBody>
      </p:sp>
      <p:cxnSp>
        <p:nvCxnSpPr>
          <p:cNvPr id="5" name="Přímá spojovací čára 4"/>
          <p:cNvCxnSpPr/>
          <p:nvPr/>
        </p:nvCxnSpPr>
        <p:spPr>
          <a:xfrm>
            <a:off x="1619672" y="3068960"/>
            <a:ext cx="49685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Přímá spojovací šipka 10"/>
          <p:cNvCxnSpPr/>
          <p:nvPr/>
        </p:nvCxnSpPr>
        <p:spPr>
          <a:xfrm flipV="1">
            <a:off x="1835696" y="2204864"/>
            <a:ext cx="2880320" cy="2016224"/>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6" name="Přímá spojovací šipka 15"/>
          <p:cNvCxnSpPr/>
          <p:nvPr/>
        </p:nvCxnSpPr>
        <p:spPr>
          <a:xfrm>
            <a:off x="1619672" y="1988840"/>
            <a:ext cx="3168352" cy="1800200"/>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grpSp>
        <p:nvGrpSpPr>
          <p:cNvPr id="23" name="Skupina 22"/>
          <p:cNvGrpSpPr/>
          <p:nvPr/>
        </p:nvGrpSpPr>
        <p:grpSpPr>
          <a:xfrm>
            <a:off x="3347864" y="2060848"/>
            <a:ext cx="288016" cy="2160240"/>
            <a:chOff x="7668344" y="2060848"/>
            <a:chExt cx="288016" cy="2160240"/>
          </a:xfrm>
        </p:grpSpPr>
        <p:cxnSp>
          <p:nvCxnSpPr>
            <p:cNvPr id="8" name="Přímá spojovací čára 7"/>
            <p:cNvCxnSpPr/>
            <p:nvPr/>
          </p:nvCxnSpPr>
          <p:spPr>
            <a:xfrm>
              <a:off x="7812360" y="2132856"/>
              <a:ext cx="0" cy="201622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9" name="Skupina 18"/>
            <p:cNvGrpSpPr/>
            <p:nvPr/>
          </p:nvGrpSpPr>
          <p:grpSpPr>
            <a:xfrm>
              <a:off x="7668344" y="2060848"/>
              <a:ext cx="288016" cy="72008"/>
              <a:chOff x="7668344" y="2060848"/>
              <a:chExt cx="288016" cy="72008"/>
            </a:xfrm>
          </p:grpSpPr>
          <p:cxnSp>
            <p:nvCxnSpPr>
              <p:cNvPr id="13" name="Přímá spojovací čára 12"/>
              <p:cNvCxnSpPr/>
              <p:nvPr/>
            </p:nvCxnSpPr>
            <p:spPr>
              <a:xfrm>
                <a:off x="7668344" y="2060848"/>
                <a:ext cx="144016" cy="7200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Přímá spojovací čára 13"/>
              <p:cNvCxnSpPr/>
              <p:nvPr/>
            </p:nvCxnSpPr>
            <p:spPr>
              <a:xfrm flipV="1">
                <a:off x="7812360" y="2060848"/>
                <a:ext cx="144000" cy="7200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0" name="Skupina 19"/>
            <p:cNvGrpSpPr/>
            <p:nvPr/>
          </p:nvGrpSpPr>
          <p:grpSpPr>
            <a:xfrm rot="10800000">
              <a:off x="7668344" y="4149080"/>
              <a:ext cx="288016" cy="72008"/>
              <a:chOff x="7668344" y="2060848"/>
              <a:chExt cx="288016" cy="72008"/>
            </a:xfrm>
          </p:grpSpPr>
          <p:cxnSp>
            <p:nvCxnSpPr>
              <p:cNvPr id="21" name="Přímá spojovací čára 20"/>
              <p:cNvCxnSpPr/>
              <p:nvPr/>
            </p:nvCxnSpPr>
            <p:spPr>
              <a:xfrm>
                <a:off x="7668344" y="2060848"/>
                <a:ext cx="144016" cy="7200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 name="Přímá spojovací čára 21"/>
              <p:cNvCxnSpPr/>
              <p:nvPr/>
            </p:nvCxnSpPr>
            <p:spPr>
              <a:xfrm flipV="1">
                <a:off x="7812360" y="2060848"/>
                <a:ext cx="144000" cy="7200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0-#ppt_w/2"/>
                                          </p:val>
                                        </p:tav>
                                        <p:tav tm="100000">
                                          <p:val>
                                            <p:strVal val="#ppt_x"/>
                                          </p:val>
                                        </p:tav>
                                      </p:tavLst>
                                    </p:anim>
                                    <p:anim calcmode="lin" valueType="num">
                                      <p:cBhvr additive="base">
                                        <p:cTn id="2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 calcmode="lin" valueType="num">
                                      <p:cBhvr additive="base">
                                        <p:cTn id="29"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20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04813"/>
            <a:ext cx="8229600" cy="5721350"/>
          </a:xfrm>
        </p:spPr>
        <p:txBody>
          <a:bodyPr/>
          <a:lstStyle/>
          <a:p>
            <a:pPr>
              <a:defRPr/>
            </a:pPr>
            <a:r>
              <a:rPr lang="cs-CZ" sz="2000" b="1" kern="1200" dirty="0" smtClean="0">
                <a:latin typeface="Tahoma" pitchFamily="34" charset="0"/>
                <a:cs typeface="Tahoma" pitchFamily="34" charset="0"/>
              </a:rPr>
              <a:t>Provedení pokusu č.1:</a:t>
            </a:r>
          </a:p>
          <a:p>
            <a:pPr>
              <a:buFontTx/>
              <a:buNone/>
              <a:defRPr/>
            </a:pPr>
            <a:endParaRPr lang="cs-CZ" dirty="0"/>
          </a:p>
        </p:txBody>
      </p:sp>
      <p:pic>
        <p:nvPicPr>
          <p:cNvPr id="5" name="VY_32_INOVACE_07_15_PAOL_1.wmv">
            <a:hlinkClick r:id="" action="ppaction://media"/>
          </p:cNvPr>
          <p:cNvPicPr>
            <a:picLocks noRot="1" noChangeAspect="1"/>
          </p:cNvPicPr>
          <p:nvPr>
            <a:videoFile r:link="rId1"/>
          </p:nvPr>
        </p:nvPicPr>
        <p:blipFill>
          <a:blip r:embed="rId3" cstate="print"/>
          <a:stretch>
            <a:fillRect/>
          </a:stretch>
        </p:blipFill>
        <p:spPr>
          <a:xfrm>
            <a:off x="899592" y="836712"/>
            <a:ext cx="6852253" cy="5139190"/>
          </a:xfrm>
          <a:prstGeom prst="rect">
            <a:avLst/>
          </a:prstGeom>
        </p:spPr>
      </p:pic>
    </p:spTree>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Zástupný symbol pro obsah 2"/>
          <p:cNvSpPr>
            <a:spLocks noGrp="1"/>
          </p:cNvSpPr>
          <p:nvPr>
            <p:ph idx="1"/>
          </p:nvPr>
        </p:nvSpPr>
        <p:spPr>
          <a:xfrm>
            <a:off x="457200" y="333375"/>
            <a:ext cx="8229600" cy="6119813"/>
          </a:xfrm>
        </p:spPr>
        <p:txBody>
          <a:bodyPr/>
          <a:lstStyle/>
          <a:p>
            <a:r>
              <a:rPr lang="cs-CZ" sz="2000" b="1" dirty="0" smtClean="0">
                <a:latin typeface="Tahoma" pitchFamily="34" charset="0"/>
                <a:cs typeface="Tahoma" pitchFamily="34" charset="0"/>
              </a:rPr>
              <a:t>Zařazení pokusu č.2</a:t>
            </a:r>
            <a:r>
              <a:rPr lang="cs-CZ" sz="1800" b="1" dirty="0" smtClean="0">
                <a:latin typeface="Tahoma" pitchFamily="34" charset="0"/>
                <a:cs typeface="Tahoma" pitchFamily="34" charset="0"/>
              </a:rPr>
              <a:t>:</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demonstrace paprsku rovnoběžného s optickou osou</a:t>
            </a:r>
          </a:p>
          <a:p>
            <a:r>
              <a:rPr lang="cs-CZ" sz="2000" b="1" dirty="0" smtClean="0">
                <a:latin typeface="Tahoma" pitchFamily="34" charset="0"/>
                <a:cs typeface="Tahoma" pitchFamily="34" charset="0"/>
              </a:rPr>
              <a:t>Pomůcky:</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halogenová lampa, clona s jednou štěrbinou, </a:t>
            </a:r>
            <a:r>
              <a:rPr lang="cs-CZ" sz="1800" dirty="0" err="1" smtClean="0">
                <a:latin typeface="Tahoma" pitchFamily="34" charset="0"/>
                <a:cs typeface="Tahoma" pitchFamily="34" charset="0"/>
              </a:rPr>
              <a:t>ploskovydutá</a:t>
            </a:r>
            <a:r>
              <a:rPr lang="cs-CZ" sz="1800" dirty="0" smtClean="0">
                <a:latin typeface="Tahoma" pitchFamily="34" charset="0"/>
                <a:cs typeface="Tahoma" pitchFamily="34" charset="0"/>
              </a:rPr>
              <a:t> </a:t>
            </a:r>
            <a:r>
              <a:rPr lang="cs-CZ" sz="1800" dirty="0" smtClean="0">
                <a:latin typeface="Tahoma" pitchFamily="34" charset="0"/>
                <a:cs typeface="Tahoma" pitchFamily="34" charset="0"/>
              </a:rPr>
              <a:t>čočka, bílý papír, zdroj napětí</a:t>
            </a:r>
          </a:p>
          <a:p>
            <a:r>
              <a:rPr lang="cs-CZ" sz="2000" b="1" dirty="0" smtClean="0">
                <a:latin typeface="Tahoma" pitchFamily="34" charset="0"/>
                <a:cs typeface="Tahoma" pitchFamily="34" charset="0"/>
              </a:rPr>
              <a:t>Postup pokusu č.2:</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model </a:t>
            </a:r>
            <a:r>
              <a:rPr lang="cs-CZ" sz="1800" dirty="0" err="1" smtClean="0">
                <a:latin typeface="Tahoma" pitchFamily="34" charset="0"/>
                <a:cs typeface="Tahoma" pitchFamily="34" charset="0"/>
              </a:rPr>
              <a:t>ploskovyduté</a:t>
            </a:r>
            <a:r>
              <a:rPr lang="cs-CZ" sz="1800" dirty="0" smtClean="0">
                <a:latin typeface="Tahoma" pitchFamily="34" charset="0"/>
                <a:cs typeface="Tahoma" pitchFamily="34" charset="0"/>
              </a:rPr>
              <a:t> </a:t>
            </a:r>
            <a:r>
              <a:rPr lang="cs-CZ" sz="1800" dirty="0" smtClean="0">
                <a:latin typeface="Tahoma" pitchFamily="34" charset="0"/>
                <a:cs typeface="Tahoma" pitchFamily="34" charset="0"/>
              </a:rPr>
              <a:t>čočky umístíme na papír tak, aby optická osa procházela středem čočky. Proti </a:t>
            </a:r>
            <a:r>
              <a:rPr lang="cs-CZ" sz="1800" dirty="0" smtClean="0">
                <a:latin typeface="Tahoma" pitchFamily="34" charset="0"/>
                <a:cs typeface="Tahoma" pitchFamily="34" charset="0"/>
              </a:rPr>
              <a:t>rovné</a:t>
            </a:r>
            <a:r>
              <a:rPr lang="cs-CZ" sz="1800" dirty="0" smtClean="0">
                <a:latin typeface="Tahoma" pitchFamily="34" charset="0"/>
                <a:cs typeface="Tahoma" pitchFamily="34" charset="0"/>
              </a:rPr>
              <a:t> </a:t>
            </a:r>
            <a:r>
              <a:rPr lang="cs-CZ" sz="1800" dirty="0" smtClean="0">
                <a:latin typeface="Tahoma" pitchFamily="34" charset="0"/>
                <a:cs typeface="Tahoma" pitchFamily="34" charset="0"/>
              </a:rPr>
              <a:t>straně čočky postavíme zdroj světla (viz obrázek). Clonu s jednou štěrbinu vložíme do zdroje světla. Po připojení lampy ke zdroji napětí se nám podaří vytvořit jeden paprsek. Tímto paprskem budeme svítit tak, aby </a:t>
            </a:r>
            <a:r>
              <a:rPr lang="cs-CZ" sz="1800" dirty="0" smtClean="0">
                <a:latin typeface="Tahoma" pitchFamily="34" charset="0"/>
                <a:cs typeface="Tahoma" pitchFamily="34" charset="0"/>
              </a:rPr>
              <a:t>byl </a:t>
            </a:r>
            <a:r>
              <a:rPr lang="cs-CZ" sz="1800" dirty="0" smtClean="0">
                <a:latin typeface="Tahoma" pitchFamily="34" charset="0"/>
                <a:cs typeface="Tahoma" pitchFamily="34" charset="0"/>
              </a:rPr>
              <a:t>paprsek rovnoběžný s optickou osou. Sledujeme jak tento paprsek projde čočkou. Paprsek se zlomí </a:t>
            </a:r>
            <a:r>
              <a:rPr lang="cs-CZ" sz="1800" dirty="0" smtClean="0">
                <a:latin typeface="Tahoma" pitchFamily="34" charset="0"/>
                <a:cs typeface="Tahoma" pitchFamily="34" charset="0"/>
              </a:rPr>
              <a:t>tak, že po protažení směřuje do</a:t>
            </a:r>
            <a:r>
              <a:rPr lang="cs-CZ" sz="1800" dirty="0" smtClean="0">
                <a:latin typeface="Tahoma" pitchFamily="34" charset="0"/>
                <a:cs typeface="Tahoma" pitchFamily="34" charset="0"/>
              </a:rPr>
              <a:t>  </a:t>
            </a:r>
            <a:r>
              <a:rPr lang="cs-CZ" sz="1800" dirty="0" smtClean="0">
                <a:latin typeface="Tahoma" pitchFamily="34" charset="0"/>
                <a:cs typeface="Tahoma" pitchFamily="34" charset="0"/>
              </a:rPr>
              <a:t>obrazového ohniska </a:t>
            </a:r>
            <a:r>
              <a:rPr lang="cs-CZ" sz="1800" dirty="0" smtClean="0">
                <a:latin typeface="Tahoma" pitchFamily="34" charset="0"/>
                <a:cs typeface="Tahoma" pitchFamily="34" charset="0"/>
              </a:rPr>
              <a:t>F rozptylky. </a:t>
            </a:r>
            <a:endParaRPr lang="cs-CZ" sz="1800" dirty="0" smtClean="0">
              <a:latin typeface="Tahoma" pitchFamily="34" charset="0"/>
              <a:cs typeface="Tahoma" pitchFamily="34" charset="0"/>
            </a:endParaRPr>
          </a:p>
          <a:p>
            <a:pPr>
              <a:buFontTx/>
              <a:buNone/>
            </a:pPr>
            <a:r>
              <a:rPr lang="cs-CZ" sz="1800" dirty="0" smtClean="0">
                <a:latin typeface="Tahoma" pitchFamily="34" charset="0"/>
                <a:cs typeface="Tahoma" pitchFamily="34" charset="0"/>
              </a:rPr>
              <a:t>				</a:t>
            </a:r>
          </a:p>
          <a:p>
            <a:pPr>
              <a:buFontTx/>
              <a:buNone/>
            </a:pPr>
            <a:r>
              <a:rPr lang="cs-CZ" sz="1800" dirty="0" smtClean="0">
                <a:latin typeface="Tahoma" pitchFamily="34" charset="0"/>
                <a:cs typeface="Tahoma" pitchFamily="34" charset="0"/>
              </a:rPr>
              <a:t>				</a:t>
            </a:r>
          </a:p>
          <a:p>
            <a:pPr>
              <a:buFontTx/>
              <a:buNone/>
            </a:pPr>
            <a:endParaRPr lang="cs-CZ" b="1" dirty="0" smtClean="0">
              <a:latin typeface="Tahoma" pitchFamily="34" charset="0"/>
              <a:cs typeface="Tahoma" pitchFamily="34" charset="0"/>
            </a:endParaRPr>
          </a:p>
          <a:p>
            <a:pPr>
              <a:buFontTx/>
              <a:buNone/>
            </a:pPr>
            <a:endParaRPr lang="cs-CZ" b="1" dirty="0" smtClean="0">
              <a:latin typeface="Tahoma" pitchFamily="34" charset="0"/>
              <a:cs typeface="Tahoma" pitchFamily="34" charset="0"/>
            </a:endParaRPr>
          </a:p>
        </p:txBody>
      </p:sp>
      <p:pic>
        <p:nvPicPr>
          <p:cNvPr id="4" name="Obrázek 3"/>
          <p:cNvPicPr/>
          <p:nvPr/>
        </p:nvPicPr>
        <p:blipFill>
          <a:blip r:embed="rId2" cstate="print"/>
          <a:srcRect l="1322" t="22941" r="65081" b="32647"/>
          <a:stretch>
            <a:fillRect/>
          </a:stretch>
        </p:blipFill>
        <p:spPr bwMode="auto">
          <a:xfrm>
            <a:off x="3275856" y="4437112"/>
            <a:ext cx="2592288" cy="2016224"/>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 calcmode="lin" valueType="num">
                                      <p:cBhvr additive="base">
                                        <p:cTn id="7" dur="500" fill="hold"/>
                                        <p:tgtEl>
                                          <p:spTgt spid="40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8">
                                            <p:txEl>
                                              <p:pRg st="1" end="1"/>
                                            </p:txEl>
                                          </p:spTgt>
                                        </p:tgtEl>
                                        <p:attrNameLst>
                                          <p:attrName>style.visibility</p:attrName>
                                        </p:attrNameLst>
                                      </p:cBhvr>
                                      <p:to>
                                        <p:strVal val="visible"/>
                                      </p:to>
                                    </p:set>
                                    <p:anim calcmode="lin" valueType="num">
                                      <p:cBhvr additive="base">
                                        <p:cTn id="13" dur="500" fill="hold"/>
                                        <p:tgtEl>
                                          <p:spTgt spid="409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9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8">
                                            <p:txEl>
                                              <p:pRg st="2" end="2"/>
                                            </p:txEl>
                                          </p:spTgt>
                                        </p:tgtEl>
                                        <p:attrNameLst>
                                          <p:attrName>style.visibility</p:attrName>
                                        </p:attrNameLst>
                                      </p:cBhvr>
                                      <p:to>
                                        <p:strVal val="visible"/>
                                      </p:to>
                                    </p:set>
                                    <p:anim calcmode="lin" valueType="num">
                                      <p:cBhvr additive="base">
                                        <p:cTn id="19" dur="500" fill="hold"/>
                                        <p:tgtEl>
                                          <p:spTgt spid="409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8">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098">
                                            <p:txEl>
                                              <p:pRg st="3" end="3"/>
                                            </p:txEl>
                                          </p:spTgt>
                                        </p:tgtEl>
                                        <p:attrNameLst>
                                          <p:attrName>style.visibility</p:attrName>
                                        </p:attrNameLst>
                                      </p:cBhvr>
                                      <p:to>
                                        <p:strVal val="visible"/>
                                      </p:to>
                                    </p:set>
                                    <p:anim calcmode="lin" valueType="num">
                                      <p:cBhvr additive="base">
                                        <p:cTn id="23" dur="500" fill="hold"/>
                                        <p:tgtEl>
                                          <p:spTgt spid="4098">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09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098">
                                            <p:txEl>
                                              <p:pRg st="4" end="4"/>
                                            </p:txEl>
                                          </p:spTgt>
                                        </p:tgtEl>
                                        <p:attrNameLst>
                                          <p:attrName>style.visibility</p:attrName>
                                        </p:attrNameLst>
                                      </p:cBhvr>
                                      <p:to>
                                        <p:strVal val="visible"/>
                                      </p:to>
                                    </p:set>
                                    <p:anim calcmode="lin" valueType="num">
                                      <p:cBhvr additive="base">
                                        <p:cTn id="29" dur="500" fill="hold"/>
                                        <p:tgtEl>
                                          <p:spTgt spid="4098">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098">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098">
                                            <p:txEl>
                                              <p:pRg st="5" end="5"/>
                                            </p:txEl>
                                          </p:spTgt>
                                        </p:tgtEl>
                                        <p:attrNameLst>
                                          <p:attrName>style.visibility</p:attrName>
                                        </p:attrNameLst>
                                      </p:cBhvr>
                                      <p:to>
                                        <p:strVal val="visible"/>
                                      </p:to>
                                    </p:set>
                                    <p:anim calcmode="lin" valueType="num">
                                      <p:cBhvr additive="base">
                                        <p:cTn id="33" dur="500" fill="hold"/>
                                        <p:tgtEl>
                                          <p:spTgt spid="4098">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4098">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76250"/>
            <a:ext cx="8229600" cy="5905078"/>
          </a:xfrm>
        </p:spPr>
        <p:txBody>
          <a:bodyPr/>
          <a:lstStyle/>
          <a:p>
            <a:r>
              <a:rPr lang="cs-CZ" sz="2000" b="1" dirty="0" smtClean="0">
                <a:latin typeface="Tahoma" pitchFamily="34" charset="0"/>
                <a:cs typeface="Tahoma" pitchFamily="34" charset="0"/>
              </a:rPr>
              <a:t> Vysvětlení:</a:t>
            </a:r>
          </a:p>
          <a:p>
            <a:pPr>
              <a:buFontTx/>
              <a:buNone/>
            </a:pPr>
            <a:r>
              <a:rPr lang="cs-CZ" sz="1800" dirty="0" smtClean="0">
                <a:latin typeface="Tahoma" pitchFamily="34" charset="0"/>
                <a:cs typeface="Tahoma" pitchFamily="34" charset="0"/>
              </a:rPr>
              <a:t>	- paprsek rovnoběžný s optickou osou se </a:t>
            </a:r>
            <a:r>
              <a:rPr lang="cs-CZ" sz="1800" dirty="0" smtClean="0">
                <a:latin typeface="Tahoma" pitchFamily="34" charset="0"/>
                <a:cs typeface="Tahoma" pitchFamily="34" charset="0"/>
              </a:rPr>
              <a:t>láme tak, že protažený paprsek směřuje do </a:t>
            </a:r>
            <a:r>
              <a:rPr lang="cs-CZ" sz="1800" dirty="0" smtClean="0">
                <a:latin typeface="Tahoma" pitchFamily="34" charset="0"/>
                <a:cs typeface="Tahoma" pitchFamily="34" charset="0"/>
              </a:rPr>
              <a:t>obrazového ohniska F čočky. </a:t>
            </a: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endParaRPr lang="cs-CZ" sz="1800" dirty="0" smtClean="0">
              <a:latin typeface="Tahoma" pitchFamily="34" charset="0"/>
              <a:cs typeface="Tahoma" pitchFamily="34" charset="0"/>
            </a:endParaRPr>
          </a:p>
          <a:p>
            <a:pPr>
              <a:buFontTx/>
              <a:buNone/>
            </a:pPr>
            <a:r>
              <a:rPr lang="cs-CZ" sz="1800" dirty="0" smtClean="0">
                <a:latin typeface="Tahoma" pitchFamily="34" charset="0"/>
                <a:cs typeface="Tahoma" pitchFamily="34" charset="0"/>
              </a:rPr>
              <a:t>				       F		      </a:t>
            </a:r>
            <a:r>
              <a:rPr lang="cs-CZ" sz="1800" dirty="0" err="1" smtClean="0">
                <a:latin typeface="Tahoma" pitchFamily="34" charset="0"/>
                <a:cs typeface="Tahoma" pitchFamily="34" charset="0"/>
              </a:rPr>
              <a:t>F</a:t>
            </a:r>
            <a:r>
              <a:rPr lang="cs-CZ" sz="1800" dirty="0" smtClean="0">
                <a:latin typeface="Tahoma" pitchFamily="34" charset="0"/>
                <a:cs typeface="Tahoma" pitchFamily="34" charset="0"/>
              </a:rPr>
              <a:t>	       o</a:t>
            </a:r>
          </a:p>
        </p:txBody>
      </p:sp>
      <p:cxnSp>
        <p:nvCxnSpPr>
          <p:cNvPr id="5" name="Přímá spojovací čára 4"/>
          <p:cNvCxnSpPr/>
          <p:nvPr/>
        </p:nvCxnSpPr>
        <p:spPr>
          <a:xfrm>
            <a:off x="1619672" y="3068960"/>
            <a:ext cx="49685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Přímá spojovací šipka 10"/>
          <p:cNvCxnSpPr/>
          <p:nvPr/>
        </p:nvCxnSpPr>
        <p:spPr>
          <a:xfrm flipH="1">
            <a:off x="4716016" y="1628800"/>
            <a:ext cx="1584176" cy="936104"/>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6" name="Přímá spojovací šipka 15"/>
          <p:cNvCxnSpPr/>
          <p:nvPr/>
        </p:nvCxnSpPr>
        <p:spPr>
          <a:xfrm flipH="1" flipV="1">
            <a:off x="4716016" y="3645024"/>
            <a:ext cx="1512168" cy="1008112"/>
          </a:xfrm>
          <a:prstGeom prst="straightConnector1">
            <a:avLst/>
          </a:prstGeom>
          <a:ln>
            <a:solidFill>
              <a:schemeClr val="accent2"/>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10" name="Přímá spojovací čára 9"/>
          <p:cNvCxnSpPr/>
          <p:nvPr/>
        </p:nvCxnSpPr>
        <p:spPr>
          <a:xfrm>
            <a:off x="3851920" y="2996952"/>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Přímá spojovací šipka 11"/>
          <p:cNvCxnSpPr/>
          <p:nvPr/>
        </p:nvCxnSpPr>
        <p:spPr>
          <a:xfrm>
            <a:off x="1547664" y="2564904"/>
            <a:ext cx="3168352" cy="0"/>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5" name="Přímá spojovací šipka 14"/>
          <p:cNvCxnSpPr/>
          <p:nvPr/>
        </p:nvCxnSpPr>
        <p:spPr>
          <a:xfrm>
            <a:off x="1475656" y="3645024"/>
            <a:ext cx="3240360" cy="0"/>
          </a:xfrm>
          <a:prstGeom prst="straightConnector1">
            <a:avLst/>
          </a:prstGeom>
          <a:ln>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4" name="Přímá spojovací čára 13"/>
          <p:cNvCxnSpPr/>
          <p:nvPr/>
        </p:nvCxnSpPr>
        <p:spPr>
          <a:xfrm>
            <a:off x="5580112" y="2996952"/>
            <a:ext cx="0" cy="14401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7" name="Skupina 16"/>
          <p:cNvGrpSpPr/>
          <p:nvPr/>
        </p:nvGrpSpPr>
        <p:grpSpPr>
          <a:xfrm>
            <a:off x="4572016" y="2060848"/>
            <a:ext cx="288016" cy="2160240"/>
            <a:chOff x="7668344" y="2060848"/>
            <a:chExt cx="288016" cy="2160240"/>
          </a:xfrm>
        </p:grpSpPr>
        <p:cxnSp>
          <p:nvCxnSpPr>
            <p:cNvPr id="18" name="Přímá spojovací čára 17"/>
            <p:cNvCxnSpPr/>
            <p:nvPr/>
          </p:nvCxnSpPr>
          <p:spPr>
            <a:xfrm>
              <a:off x="7812360" y="2132856"/>
              <a:ext cx="0" cy="201622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9" name="Skupina 18"/>
            <p:cNvGrpSpPr/>
            <p:nvPr/>
          </p:nvGrpSpPr>
          <p:grpSpPr>
            <a:xfrm>
              <a:off x="7668344" y="2060848"/>
              <a:ext cx="288016" cy="72008"/>
              <a:chOff x="7668344" y="2060848"/>
              <a:chExt cx="288016" cy="72008"/>
            </a:xfrm>
          </p:grpSpPr>
          <p:cxnSp>
            <p:nvCxnSpPr>
              <p:cNvPr id="23" name="Přímá spojovací čára 22"/>
              <p:cNvCxnSpPr/>
              <p:nvPr/>
            </p:nvCxnSpPr>
            <p:spPr>
              <a:xfrm>
                <a:off x="7668344" y="2060848"/>
                <a:ext cx="144016" cy="7200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Přímá spojovací čára 23"/>
              <p:cNvCxnSpPr/>
              <p:nvPr/>
            </p:nvCxnSpPr>
            <p:spPr>
              <a:xfrm flipV="1">
                <a:off x="7812360" y="2060848"/>
                <a:ext cx="144000" cy="7200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0" name="Skupina 19"/>
            <p:cNvGrpSpPr/>
            <p:nvPr/>
          </p:nvGrpSpPr>
          <p:grpSpPr>
            <a:xfrm rot="10800000">
              <a:off x="7668344" y="4149080"/>
              <a:ext cx="288016" cy="72008"/>
              <a:chOff x="7668344" y="2060848"/>
              <a:chExt cx="288016" cy="72008"/>
            </a:xfrm>
          </p:grpSpPr>
          <p:cxnSp>
            <p:nvCxnSpPr>
              <p:cNvPr id="21" name="Přímá spojovací čára 20"/>
              <p:cNvCxnSpPr/>
              <p:nvPr/>
            </p:nvCxnSpPr>
            <p:spPr>
              <a:xfrm>
                <a:off x="7668344" y="2060848"/>
                <a:ext cx="144016" cy="7200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 name="Přímá spojovací čára 21"/>
              <p:cNvCxnSpPr/>
              <p:nvPr/>
            </p:nvCxnSpPr>
            <p:spPr>
              <a:xfrm flipV="1">
                <a:off x="7812360" y="2060848"/>
                <a:ext cx="144000" cy="7200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cxnSp>
        <p:nvCxnSpPr>
          <p:cNvPr id="28" name="Přímá spojovací čára 27"/>
          <p:cNvCxnSpPr/>
          <p:nvPr/>
        </p:nvCxnSpPr>
        <p:spPr>
          <a:xfrm flipH="1">
            <a:off x="3851920" y="2564904"/>
            <a:ext cx="864096" cy="504056"/>
          </a:xfrm>
          <a:prstGeom prst="line">
            <a:avLst/>
          </a:prstGeom>
          <a:ln w="127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31" name="Přímá spojovací čára 30"/>
          <p:cNvCxnSpPr/>
          <p:nvPr/>
        </p:nvCxnSpPr>
        <p:spPr>
          <a:xfrm>
            <a:off x="3851920" y="3068960"/>
            <a:ext cx="864096" cy="576064"/>
          </a:xfrm>
          <a:prstGeom prst="line">
            <a:avLst/>
          </a:prstGeom>
          <a:ln w="127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2000"/>
                                        <p:tgtEl>
                                          <p:spTgt spid="15"/>
                                        </p:tgtEl>
                                      </p:cBhvr>
                                    </p:animEffect>
                                  </p:childTnLst>
                                </p:cTn>
                              </p:par>
                            </p:childTnLst>
                          </p:cTn>
                        </p:par>
                        <p:par>
                          <p:cTn id="44" fill="hold">
                            <p:stCondLst>
                              <p:cond delay="2000"/>
                            </p:stCondLst>
                            <p:childTnLst>
                              <p:par>
                                <p:cTn id="45" presetID="22" presetClass="entr" presetSubtype="4"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down)">
                                      <p:cBhvr>
                                        <p:cTn id="47" dur="500"/>
                                        <p:tgtEl>
                                          <p:spTgt spid="31"/>
                                        </p:tgtEl>
                                      </p:cBhvr>
                                    </p:animEffect>
                                  </p:childTnLst>
                                </p:cTn>
                              </p:par>
                            </p:childTnLst>
                          </p:cTn>
                        </p:par>
                        <p:par>
                          <p:cTn id="48" fill="hold">
                            <p:stCondLst>
                              <p:cond delay="2500"/>
                            </p:stCondLst>
                            <p:childTnLst>
                              <p:par>
                                <p:cTn id="49" presetID="22" presetClass="entr" presetSubtype="8"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20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3000"/>
                                        <p:tgtEl>
                                          <p:spTgt spid="12"/>
                                        </p:tgtEl>
                                      </p:cBhvr>
                                    </p:animEffect>
                                  </p:childTnLst>
                                </p:cTn>
                              </p:par>
                            </p:childTnLst>
                          </p:cTn>
                        </p:par>
                        <p:par>
                          <p:cTn id="57" fill="hold">
                            <p:stCondLst>
                              <p:cond delay="3000"/>
                            </p:stCondLst>
                            <p:childTnLst>
                              <p:par>
                                <p:cTn id="58" presetID="22" presetClass="entr" presetSubtype="8" fill="hold"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childTnLst>
                          </p:cTn>
                        </p:par>
                        <p:par>
                          <p:cTn id="61" fill="hold">
                            <p:stCondLst>
                              <p:cond delay="3500"/>
                            </p:stCondLst>
                            <p:childTnLst>
                              <p:par>
                                <p:cTn id="62" presetID="22" presetClass="entr" presetSubtype="8"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57200" y="404813"/>
            <a:ext cx="8229600" cy="5721350"/>
          </a:xfrm>
        </p:spPr>
        <p:txBody>
          <a:bodyPr/>
          <a:lstStyle/>
          <a:p>
            <a:pPr>
              <a:defRPr/>
            </a:pPr>
            <a:r>
              <a:rPr lang="cs-CZ" sz="2000" b="1" kern="1200" dirty="0" smtClean="0">
                <a:latin typeface="Tahoma" pitchFamily="34" charset="0"/>
                <a:cs typeface="Tahoma" pitchFamily="34" charset="0"/>
              </a:rPr>
              <a:t>Provedení pokusu č.2:</a:t>
            </a:r>
          </a:p>
          <a:p>
            <a:pPr>
              <a:buFontTx/>
              <a:buNone/>
              <a:defRPr/>
            </a:pPr>
            <a:endParaRPr lang="cs-CZ" dirty="0"/>
          </a:p>
        </p:txBody>
      </p:sp>
      <p:pic>
        <p:nvPicPr>
          <p:cNvPr id="4" name="VY_32_INOVACE_07_15_PAOL_2.wmv">
            <a:hlinkClick r:id="" action="ppaction://media"/>
          </p:cNvPr>
          <p:cNvPicPr>
            <a:picLocks noRot="1" noChangeAspect="1"/>
          </p:cNvPicPr>
          <p:nvPr>
            <a:videoFile r:link="rId1"/>
          </p:nvPr>
        </p:nvPicPr>
        <p:blipFill>
          <a:blip r:embed="rId3" cstate="print"/>
          <a:stretch>
            <a:fillRect/>
          </a:stretch>
        </p:blipFill>
        <p:spPr>
          <a:xfrm>
            <a:off x="899592" y="836712"/>
            <a:ext cx="6912768" cy="5184576"/>
          </a:xfrm>
          <a:prstGeom prst="rect">
            <a:avLst/>
          </a:prstGeom>
        </p:spPr>
      </p:pic>
    </p:spTree>
  </p:cSld>
  <p:clrMapOvr>
    <a:masterClrMapping/>
  </p:clrMapOvr>
  <p:transition spd="slow">
    <p:pull dir="r"/>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Zástupný symbol pro obsah 2"/>
          <p:cNvSpPr>
            <a:spLocks noGrp="1"/>
          </p:cNvSpPr>
          <p:nvPr>
            <p:ph idx="1"/>
          </p:nvPr>
        </p:nvSpPr>
        <p:spPr>
          <a:xfrm>
            <a:off x="457200" y="333375"/>
            <a:ext cx="8229600" cy="6119813"/>
          </a:xfrm>
        </p:spPr>
        <p:txBody>
          <a:bodyPr/>
          <a:lstStyle/>
          <a:p>
            <a:r>
              <a:rPr lang="cs-CZ" sz="2000" b="1" dirty="0" smtClean="0">
                <a:latin typeface="Tahoma" pitchFamily="34" charset="0"/>
                <a:cs typeface="Tahoma" pitchFamily="34" charset="0"/>
              </a:rPr>
              <a:t>Zařazení pokusu č.3</a:t>
            </a:r>
            <a:r>
              <a:rPr lang="cs-CZ" sz="1800" b="1" dirty="0" smtClean="0">
                <a:latin typeface="Tahoma" pitchFamily="34" charset="0"/>
                <a:cs typeface="Tahoma" pitchFamily="34" charset="0"/>
              </a:rPr>
              <a:t>:</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demonstrace paprsku </a:t>
            </a:r>
            <a:r>
              <a:rPr lang="cs-CZ" sz="1800" dirty="0" smtClean="0">
                <a:latin typeface="Tahoma" pitchFamily="34" charset="0"/>
                <a:cs typeface="Tahoma" pitchFamily="34" charset="0"/>
              </a:rPr>
              <a:t>směřujícího do předmětového ohniska </a:t>
            </a:r>
            <a:r>
              <a:rPr lang="cs-CZ" sz="1800" dirty="0" smtClean="0">
                <a:latin typeface="Tahoma" pitchFamily="34" charset="0"/>
                <a:cs typeface="Tahoma" pitchFamily="34" charset="0"/>
              </a:rPr>
              <a:t>F čočky</a:t>
            </a:r>
          </a:p>
          <a:p>
            <a:r>
              <a:rPr lang="cs-CZ" sz="2000" b="1" dirty="0" smtClean="0">
                <a:latin typeface="Tahoma" pitchFamily="34" charset="0"/>
                <a:cs typeface="Tahoma" pitchFamily="34" charset="0"/>
              </a:rPr>
              <a:t>Pomůcky:</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halogenová lampa, clona s jednou štěrbinou, </a:t>
            </a:r>
            <a:r>
              <a:rPr lang="cs-CZ" sz="1800" dirty="0" err="1" smtClean="0">
                <a:latin typeface="Tahoma" pitchFamily="34" charset="0"/>
                <a:cs typeface="Tahoma" pitchFamily="34" charset="0"/>
              </a:rPr>
              <a:t>ploskovydutá</a:t>
            </a:r>
            <a:r>
              <a:rPr lang="cs-CZ" sz="1800" dirty="0" smtClean="0">
                <a:latin typeface="Tahoma" pitchFamily="34" charset="0"/>
                <a:cs typeface="Tahoma" pitchFamily="34" charset="0"/>
              </a:rPr>
              <a:t> </a:t>
            </a:r>
            <a:r>
              <a:rPr lang="cs-CZ" sz="1800" dirty="0" smtClean="0">
                <a:latin typeface="Tahoma" pitchFamily="34" charset="0"/>
                <a:cs typeface="Tahoma" pitchFamily="34" charset="0"/>
              </a:rPr>
              <a:t>čočka, bílý papír, zdroj napětí</a:t>
            </a:r>
          </a:p>
          <a:p>
            <a:r>
              <a:rPr lang="cs-CZ" sz="2000" b="1" dirty="0" smtClean="0">
                <a:latin typeface="Tahoma" pitchFamily="34" charset="0"/>
                <a:cs typeface="Tahoma" pitchFamily="34" charset="0"/>
              </a:rPr>
              <a:t>Postup pokusu č.3:</a:t>
            </a:r>
          </a:p>
          <a:p>
            <a:pPr>
              <a:buFontTx/>
              <a:buNone/>
            </a:pPr>
            <a:r>
              <a:rPr lang="cs-CZ" sz="1800" b="1" dirty="0" smtClean="0">
                <a:latin typeface="Tahoma" pitchFamily="34" charset="0"/>
                <a:cs typeface="Tahoma" pitchFamily="34" charset="0"/>
              </a:rPr>
              <a:t>	</a:t>
            </a:r>
            <a:r>
              <a:rPr lang="cs-CZ" sz="1800" dirty="0" smtClean="0">
                <a:latin typeface="Tahoma" pitchFamily="34" charset="0"/>
                <a:cs typeface="Tahoma" pitchFamily="34" charset="0"/>
              </a:rPr>
              <a:t>- model </a:t>
            </a:r>
            <a:r>
              <a:rPr lang="cs-CZ" sz="1800" dirty="0" err="1" smtClean="0">
                <a:latin typeface="Tahoma" pitchFamily="34" charset="0"/>
                <a:cs typeface="Tahoma" pitchFamily="34" charset="0"/>
              </a:rPr>
              <a:t>ploskovyduté</a:t>
            </a:r>
            <a:r>
              <a:rPr lang="cs-CZ" sz="1800" dirty="0" smtClean="0">
                <a:latin typeface="Tahoma" pitchFamily="34" charset="0"/>
                <a:cs typeface="Tahoma" pitchFamily="34" charset="0"/>
              </a:rPr>
              <a:t> </a:t>
            </a:r>
            <a:r>
              <a:rPr lang="cs-CZ" sz="1800" dirty="0" smtClean="0">
                <a:latin typeface="Tahoma" pitchFamily="34" charset="0"/>
                <a:cs typeface="Tahoma" pitchFamily="34" charset="0"/>
              </a:rPr>
              <a:t>čočky umístíme na papír tak, aby optická osa procházela středem čočky. Proti </a:t>
            </a:r>
            <a:r>
              <a:rPr lang="cs-CZ" sz="1800" dirty="0" smtClean="0">
                <a:latin typeface="Tahoma" pitchFamily="34" charset="0"/>
                <a:cs typeface="Tahoma" pitchFamily="34" charset="0"/>
              </a:rPr>
              <a:t>rovné</a:t>
            </a:r>
            <a:r>
              <a:rPr lang="cs-CZ" sz="1800" dirty="0" smtClean="0">
                <a:latin typeface="Tahoma" pitchFamily="34" charset="0"/>
                <a:cs typeface="Tahoma" pitchFamily="34" charset="0"/>
              </a:rPr>
              <a:t> </a:t>
            </a:r>
            <a:r>
              <a:rPr lang="cs-CZ" sz="1800" dirty="0" smtClean="0">
                <a:latin typeface="Tahoma" pitchFamily="34" charset="0"/>
                <a:cs typeface="Tahoma" pitchFamily="34" charset="0"/>
              </a:rPr>
              <a:t>straně čočky postavíme zdroj světla (viz obrázek). Clonu s jednou štěrbinu vložíme do zdroje světla. Po připojení lampy ke zdroji napětí se nám podaří vytvořit jeden paprsek. Tímto paprskem budeme svítit tak, aby paprsek </a:t>
            </a:r>
            <a:r>
              <a:rPr lang="cs-CZ" sz="1800" dirty="0" smtClean="0">
                <a:latin typeface="Tahoma" pitchFamily="34" charset="0"/>
                <a:cs typeface="Tahoma" pitchFamily="34" charset="0"/>
              </a:rPr>
              <a:t>směřoval do </a:t>
            </a:r>
            <a:r>
              <a:rPr lang="cs-CZ" sz="1800" dirty="0" smtClean="0">
                <a:latin typeface="Tahoma" pitchFamily="34" charset="0"/>
                <a:cs typeface="Tahoma" pitchFamily="34" charset="0"/>
              </a:rPr>
              <a:t>předmětového ohniska F rozptylky. </a:t>
            </a:r>
            <a:r>
              <a:rPr lang="cs-CZ" sz="1800" dirty="0" smtClean="0">
                <a:latin typeface="Tahoma" pitchFamily="34" charset="0"/>
                <a:cs typeface="Tahoma" pitchFamily="34" charset="0"/>
              </a:rPr>
              <a:t>Sledujeme jak tento paprsek projde čočkou. Paprsek se zlomí rovnoběžně s optickou osou.</a:t>
            </a:r>
          </a:p>
          <a:p>
            <a:pPr>
              <a:buFontTx/>
              <a:buNone/>
            </a:pPr>
            <a:r>
              <a:rPr lang="cs-CZ" sz="1800" dirty="0" smtClean="0">
                <a:latin typeface="Tahoma" pitchFamily="34" charset="0"/>
                <a:cs typeface="Tahoma" pitchFamily="34" charset="0"/>
              </a:rPr>
              <a:t>				</a:t>
            </a:r>
          </a:p>
          <a:p>
            <a:pPr>
              <a:buFontTx/>
              <a:buNone/>
            </a:pPr>
            <a:r>
              <a:rPr lang="cs-CZ" sz="1800" dirty="0" smtClean="0">
                <a:latin typeface="Tahoma" pitchFamily="34" charset="0"/>
                <a:cs typeface="Tahoma" pitchFamily="34" charset="0"/>
              </a:rPr>
              <a:t>				</a:t>
            </a:r>
          </a:p>
          <a:p>
            <a:pPr>
              <a:buFontTx/>
              <a:buNone/>
            </a:pPr>
            <a:endParaRPr lang="cs-CZ" b="1" dirty="0" smtClean="0">
              <a:latin typeface="Tahoma" pitchFamily="34" charset="0"/>
              <a:cs typeface="Tahoma" pitchFamily="34" charset="0"/>
            </a:endParaRPr>
          </a:p>
          <a:p>
            <a:pPr>
              <a:buFontTx/>
              <a:buNone/>
            </a:pPr>
            <a:endParaRPr lang="cs-CZ" b="1" dirty="0" smtClean="0">
              <a:latin typeface="Tahoma" pitchFamily="34" charset="0"/>
              <a:cs typeface="Tahoma" pitchFamily="34" charset="0"/>
            </a:endParaRPr>
          </a:p>
        </p:txBody>
      </p:sp>
      <p:pic>
        <p:nvPicPr>
          <p:cNvPr id="5" name="Obrázek 4"/>
          <p:cNvPicPr/>
          <p:nvPr/>
        </p:nvPicPr>
        <p:blipFill>
          <a:blip r:embed="rId2" cstate="print"/>
          <a:srcRect l="993" t="22941" r="65246" b="32258"/>
          <a:stretch>
            <a:fillRect/>
          </a:stretch>
        </p:blipFill>
        <p:spPr bwMode="auto">
          <a:xfrm>
            <a:off x="3203848" y="4365104"/>
            <a:ext cx="2520280" cy="2016224"/>
          </a:xfrm>
          <a:prstGeom prst="rect">
            <a:avLst/>
          </a:prstGeom>
          <a:noFill/>
          <a:ln w="9525">
            <a:noFill/>
            <a:miter lim="800000"/>
            <a:headEnd/>
            <a:tailEnd/>
          </a:ln>
        </p:spPr>
      </p:pic>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 calcmode="lin" valueType="num">
                                      <p:cBhvr additive="base">
                                        <p:cTn id="7" dur="500" fill="hold"/>
                                        <p:tgtEl>
                                          <p:spTgt spid="409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09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098">
                                            <p:txEl>
                                              <p:pRg st="1" end="1"/>
                                            </p:txEl>
                                          </p:spTgt>
                                        </p:tgtEl>
                                        <p:attrNameLst>
                                          <p:attrName>style.visibility</p:attrName>
                                        </p:attrNameLst>
                                      </p:cBhvr>
                                      <p:to>
                                        <p:strVal val="visible"/>
                                      </p:to>
                                    </p:set>
                                    <p:anim calcmode="lin" valueType="num">
                                      <p:cBhvr additive="base">
                                        <p:cTn id="13" dur="500" fill="hold"/>
                                        <p:tgtEl>
                                          <p:spTgt spid="409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09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098">
                                            <p:txEl>
                                              <p:pRg st="2" end="2"/>
                                            </p:txEl>
                                          </p:spTgt>
                                        </p:tgtEl>
                                        <p:attrNameLst>
                                          <p:attrName>style.visibility</p:attrName>
                                        </p:attrNameLst>
                                      </p:cBhvr>
                                      <p:to>
                                        <p:strVal val="visible"/>
                                      </p:to>
                                    </p:set>
                                    <p:anim calcmode="lin" valueType="num">
                                      <p:cBhvr additive="base">
                                        <p:cTn id="19" dur="500" fill="hold"/>
                                        <p:tgtEl>
                                          <p:spTgt spid="409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098">
                                            <p:txEl>
                                              <p:pRg st="2" end="2"/>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098">
                                            <p:txEl>
                                              <p:pRg st="3" end="3"/>
                                            </p:txEl>
                                          </p:spTgt>
                                        </p:tgtEl>
                                        <p:attrNameLst>
                                          <p:attrName>style.visibility</p:attrName>
                                        </p:attrNameLst>
                                      </p:cBhvr>
                                      <p:to>
                                        <p:strVal val="visible"/>
                                      </p:to>
                                    </p:set>
                                    <p:anim calcmode="lin" valueType="num">
                                      <p:cBhvr additive="base">
                                        <p:cTn id="23" dur="500" fill="hold"/>
                                        <p:tgtEl>
                                          <p:spTgt spid="4098">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409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4098">
                                            <p:txEl>
                                              <p:pRg st="4" end="4"/>
                                            </p:txEl>
                                          </p:spTgt>
                                        </p:tgtEl>
                                        <p:attrNameLst>
                                          <p:attrName>style.visibility</p:attrName>
                                        </p:attrNameLst>
                                      </p:cBhvr>
                                      <p:to>
                                        <p:strVal val="visible"/>
                                      </p:to>
                                    </p:set>
                                    <p:anim calcmode="lin" valueType="num">
                                      <p:cBhvr additive="base">
                                        <p:cTn id="29" dur="500" fill="hold"/>
                                        <p:tgtEl>
                                          <p:spTgt spid="4098">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098">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098">
                                            <p:txEl>
                                              <p:pRg st="5" end="5"/>
                                            </p:txEl>
                                          </p:spTgt>
                                        </p:tgtEl>
                                        <p:attrNameLst>
                                          <p:attrName>style.visibility</p:attrName>
                                        </p:attrNameLst>
                                      </p:cBhvr>
                                      <p:to>
                                        <p:strVal val="visible"/>
                                      </p:to>
                                    </p:set>
                                    <p:anim calcmode="lin" valueType="num">
                                      <p:cBhvr additive="base">
                                        <p:cTn id="33" dur="500" fill="hold"/>
                                        <p:tgtEl>
                                          <p:spTgt spid="4098">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4098">
                                            <p:txEl>
                                              <p:pRg st="5" end="5"/>
                                            </p:txEl>
                                          </p:spTgt>
                                        </p:tgtEl>
                                        <p:attrNameLst>
                                          <p:attrName>ppt_y</p:attrName>
                                        </p:attrNameLst>
                                      </p:cBhvr>
                                      <p:tavLst>
                                        <p:tav tm="0">
                                          <p:val>
                                            <p:strVal val="#ppt_y"/>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p:bldLst>
  </p:timing>
</p:sld>
</file>

<file path=ppt/theme/theme1.xml><?xml version="1.0" encoding="utf-8"?>
<a:theme xmlns:a="http://schemas.openxmlformats.org/drawingml/2006/main" name="Výchozí návrh">
  <a:themeElements>
    <a:clrScheme name="Výchozí návrh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99CC00"/>
      </a:folHlink>
    </a:clrScheme>
    <a:fontScheme name="Výchozí návrh">
      <a:majorFont>
        <a:latin typeface="Arial"/>
        <a:ea typeface=""/>
        <a:cs typeface=""/>
      </a:majorFont>
      <a:minorFont>
        <a:latin typeface="Arial"/>
        <a:ea typeface=""/>
        <a:cs typeface=""/>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Výchozí návrh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ýchozí návrh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ýchozí návrh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ýchozí návrh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ýchozí návrh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ýchozí návrh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ýchozí návrh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ýchozí návrh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ýchozí návrh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ýchozí návrh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ýchozí návrh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ýchozí návrh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Výchozí návrh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290098</TotalTime>
  <Words>82</Words>
  <Application>Microsoft Office PowerPoint</Application>
  <PresentationFormat>Předvádění na obrazovce (4:3)</PresentationFormat>
  <Paragraphs>61</Paragraphs>
  <Slides>11</Slides>
  <Notes>0</Notes>
  <HiddenSlides>0</HiddenSlides>
  <MMClips>3</MMClips>
  <ScaleCrop>false</ScaleCrop>
  <HeadingPairs>
    <vt:vector size="4" baseType="variant">
      <vt:variant>
        <vt:lpstr>Motiv</vt:lpstr>
      </vt:variant>
      <vt:variant>
        <vt:i4>1</vt:i4>
      </vt:variant>
      <vt:variant>
        <vt:lpstr>Nadpisy snímků</vt:lpstr>
      </vt:variant>
      <vt:variant>
        <vt:i4>11</vt:i4>
      </vt:variant>
    </vt:vector>
  </HeadingPairs>
  <TitlesOfParts>
    <vt:vector size="12" baseType="lpstr">
      <vt:lpstr>Výchozí návrh</vt:lpstr>
      <vt:lpstr>Střední průmyslová škola elektrotechnická a informačních technologií Brno   Číslo a název projektu: CZ.1.07/1.5.00/34.0521 – Investice do vzdělání    nesou nejvyšší úrok                              Autor: Mgr. Olga Padúchová             Tematická sada: Fyzikální pokusy – Geometrická optika                               Téma: Základní paprsky pro zobrazení rozptylkou                 Číslo materiálu: VY_32_INOVACE_07_15_PAOL</vt:lpstr>
      <vt:lpstr>Snímek 2</vt:lpstr>
      <vt:lpstr>Snímek 3</vt:lpstr>
      <vt:lpstr>Snímek 4</vt:lpstr>
      <vt:lpstr>Snímek 5</vt:lpstr>
      <vt:lpstr>Snímek 6</vt:lpstr>
      <vt:lpstr>Snímek 7</vt:lpstr>
      <vt:lpstr>Snímek 8</vt:lpstr>
      <vt:lpstr>Snímek 9</vt:lpstr>
      <vt:lpstr>Snímek 10</vt:lpstr>
      <vt:lpstr>Snímek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Střední průmyslová škola elektrotechnická a informačních technologií Brno   Číslo a název projektu: CZ.1.07/1.5.00/34.0521 – Investice do vzdělání nesou nejvyšší úrok  Autor: Mgr. Olga Padúchová  Tematická sada: Fyzikální pokusy – Mechanika I   Téma: Pohyb rovnoměrně přímočarý    Číslo materiálu: VY_32_INOVACE_01_01</dc:title>
  <dc:creator>Padúchova Olga</dc:creator>
  <cp:lastModifiedBy>semeradova</cp:lastModifiedBy>
  <cp:revision>265</cp:revision>
  <dcterms:created xsi:type="dcterms:W3CDTF">2012-09-22T09:54:19Z</dcterms:created>
  <dcterms:modified xsi:type="dcterms:W3CDTF">2014-05-25T19:29:37Z</dcterms:modified>
</cp:coreProperties>
</file>