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84" r:id="rId2"/>
    <p:sldId id="278" r:id="rId3"/>
    <p:sldId id="279" r:id="rId4"/>
    <p:sldId id="294" r:id="rId5"/>
    <p:sldId id="293" r:id="rId6"/>
    <p:sldId id="283" r:id="rId7"/>
    <p:sldId id="295" r:id="rId8"/>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a:srgbClr val="00CC99"/>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02"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4A3D910-9E0E-4A89-8215-FC4CDEEAF33E}" type="datetimeFigureOut">
              <a:rPr lang="cs-CZ"/>
              <a:pPr>
                <a:defRPr/>
              </a:pPr>
              <a:t>26.5.2014</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smtClean="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50804B1-8741-4376-9AB0-05A8118459C1}"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EE8E9721-C2A0-4D05-8048-65E2DC7470ED}" type="slidenum">
              <a:rPr lang="cs-CZ"/>
              <a:pPr>
                <a:defRPr/>
              </a:pPr>
              <a:t>‹#›</a:t>
            </a:fld>
            <a:endParaRPr lang="cs-CZ"/>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860C6024-C038-4580-B6CC-CB4D47F8F579}" type="slidenum">
              <a:rPr lang="cs-CZ"/>
              <a:pPr>
                <a:defRPr/>
              </a:pPr>
              <a:t>‹#›</a:t>
            </a:fld>
            <a:endParaRPr lang="cs-CZ"/>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68CAD6B-285A-437E-98A8-E93B334E5BE6}" type="slidenum">
              <a:rPr lang="cs-CZ"/>
              <a:pPr>
                <a:defRPr/>
              </a:pPr>
              <a:t>‹#›</a:t>
            </a:fld>
            <a:endParaRPr lang="cs-CZ"/>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6533F545-F3E0-4365-8BF2-33D1580C43C8}" type="slidenum">
              <a:rPr lang="cs-CZ"/>
              <a:pPr>
                <a:defRPr/>
              </a:pPr>
              <a:t>‹#›</a:t>
            </a:fld>
            <a:endParaRPr lang="cs-CZ"/>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BC74744-B8AE-4FF3-B925-3FC42527D480}" type="slidenum">
              <a:rPr lang="cs-CZ"/>
              <a:pPr>
                <a:defRPr/>
              </a:pPr>
              <a:t>‹#›</a:t>
            </a:fld>
            <a:endParaRPr lang="cs-CZ"/>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AA28182F-37A5-4ECE-B075-C26F245D3B18}" type="slidenum">
              <a:rPr lang="cs-CZ"/>
              <a:pPr>
                <a:defRPr/>
              </a:pPr>
              <a:t>‹#›</a:t>
            </a:fld>
            <a:endParaRPr lang="cs-CZ"/>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pPr>
              <a:defRPr/>
            </a:pPr>
            <a:fld id="{96DA5362-9AC9-44D1-8E26-A0E92DDFAEEA}" type="slidenum">
              <a:rPr lang="cs-CZ"/>
              <a:pPr>
                <a:defRPr/>
              </a:pPr>
              <a:t>‹#›</a:t>
            </a:fld>
            <a:endParaRPr lang="cs-CZ"/>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9CCD283F-944D-448E-9F37-96BB238FE81C}" type="slidenum">
              <a:rPr lang="cs-CZ"/>
              <a:pPr>
                <a:defRPr/>
              </a:pPr>
              <a:t>‹#›</a:t>
            </a:fld>
            <a:endParaRPr lang="cs-CZ"/>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pPr>
              <a:defRPr/>
            </a:pPr>
            <a:fld id="{510C101C-78FC-4212-B0F4-52163BADE2FC}" type="slidenum">
              <a:rPr lang="cs-CZ"/>
              <a:pPr>
                <a:defRPr/>
              </a:pPr>
              <a:t>‹#›</a:t>
            </a:fld>
            <a:endParaRPr lang="cs-CZ"/>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0F1C983B-77EE-4E12-8A7D-11ECF5C4C4A8}" type="slidenum">
              <a:rPr lang="cs-CZ"/>
              <a:pPr>
                <a:defRPr/>
              </a:pPr>
              <a:t>‹#›</a:t>
            </a:fld>
            <a:endParaRPr lang="cs-CZ"/>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1D683466-255E-4975-9B2E-B5FCAADEAFDC}" type="slidenum">
              <a:rPr lang="cs-CZ"/>
              <a:pPr>
                <a:defRPr/>
              </a:pPr>
              <a:t>‹#›</a:t>
            </a:fld>
            <a:endParaRPr lang="cs-CZ"/>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99960B2-91DE-4157-BEA2-32AB23D982F2}"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D:\&#352;ablony_geometrick&#225;_optika\Rozptylka\VY_32_INOVACE_07_16_PAOL_1.wmv"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D:\&#352;ablony_geometrick&#225;_optika\Rozptylka\VY_32_INOVACE_07_16_PAOL_2.wm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250825" y="1989138"/>
            <a:ext cx="8785225" cy="4535487"/>
          </a:xfrm>
        </p:spPr>
        <p:txBody>
          <a:bodyPr/>
          <a:lstStyle/>
          <a:p>
            <a:pPr algn="l" eaLnBrk="1" hangingPunct="1">
              <a:tabLst>
                <a:tab pos="2698750" algn="l"/>
              </a:tabLst>
            </a:pPr>
            <a:r>
              <a:rPr lang="cs-CZ" sz="2000" dirty="0" smtClean="0"/>
              <a:t>Střední průmyslová škola elektrotechnická a informačních technologií Brno</a:t>
            </a:r>
            <a:br>
              <a:rPr lang="cs-CZ" sz="2000" dirty="0" smtClean="0"/>
            </a:br>
            <a:r>
              <a:rPr lang="cs-CZ" sz="2000" dirty="0" smtClean="0"/>
              <a:t/>
            </a:r>
            <a:br>
              <a:rPr lang="cs-CZ" sz="2000" dirty="0" smtClean="0"/>
            </a:br>
            <a:r>
              <a:rPr lang="cs-CZ" sz="2000" dirty="0" smtClean="0"/>
              <a:t/>
            </a:r>
            <a:br>
              <a:rPr lang="cs-CZ" sz="2000" dirty="0" smtClean="0"/>
            </a:br>
            <a:r>
              <a:rPr lang="cs-CZ" sz="2000" dirty="0" smtClean="0"/>
              <a:t>Číslo a název projektu:	CZ.1.07/1.5.00/34.0521 – Investice do vzdělání 			nesou nejvyšší úrok</a:t>
            </a:r>
            <a:br>
              <a:rPr lang="cs-CZ" sz="2000" dirty="0" smtClean="0"/>
            </a:br>
            <a:r>
              <a:rPr lang="cs-CZ" sz="2000" dirty="0" smtClean="0"/>
              <a:t/>
            </a:r>
            <a:br>
              <a:rPr lang="cs-CZ" sz="2000" dirty="0" smtClean="0"/>
            </a:br>
            <a:r>
              <a:rPr lang="cs-CZ" sz="2000" dirty="0" smtClean="0"/>
              <a:t>                            Autor:	Mgr. Olga </a:t>
            </a:r>
            <a:r>
              <a:rPr lang="cs-CZ" sz="2000" dirty="0" err="1" smtClean="0"/>
              <a:t>Padúchová</a:t>
            </a:r>
            <a:r>
              <a:rPr lang="cs-CZ" sz="2000" dirty="0" smtClean="0"/>
              <a:t/>
            </a:r>
            <a:br>
              <a:rPr lang="cs-CZ" sz="2000" dirty="0" smtClean="0"/>
            </a:br>
            <a:r>
              <a:rPr lang="cs-CZ" sz="2000" dirty="0" smtClean="0"/>
              <a:t/>
            </a:r>
            <a:br>
              <a:rPr lang="cs-CZ" sz="2000" dirty="0" smtClean="0"/>
            </a:br>
            <a:r>
              <a:rPr lang="cs-CZ" sz="2000" dirty="0" smtClean="0"/>
              <a:t>           Tematická sada: Fyzikální pokusy – Geometrická optika	</a:t>
            </a:r>
            <a:br>
              <a:rPr lang="cs-CZ" sz="2000" dirty="0" smtClean="0"/>
            </a:br>
            <a:r>
              <a:rPr lang="cs-CZ" sz="2000" dirty="0" smtClean="0"/>
              <a:t/>
            </a:r>
            <a:br>
              <a:rPr lang="cs-CZ" sz="2000" dirty="0" smtClean="0"/>
            </a:br>
            <a:r>
              <a:rPr lang="cs-CZ" sz="2000" dirty="0" smtClean="0"/>
              <a:t>                            Téma: </a:t>
            </a:r>
            <a:r>
              <a:rPr lang="cs-CZ" sz="2000" b="1" dirty="0" smtClean="0"/>
              <a:t>Zobrazení rozptylkou</a:t>
            </a:r>
            <a:br>
              <a:rPr lang="cs-CZ" sz="2000" b="1" dirty="0" smtClean="0"/>
            </a:br>
            <a:r>
              <a:rPr lang="cs-CZ" sz="2000" b="1" dirty="0" smtClean="0"/>
              <a:t>  </a:t>
            </a:r>
            <a:br>
              <a:rPr lang="cs-CZ" sz="2000" b="1" dirty="0" smtClean="0"/>
            </a:br>
            <a:r>
              <a:rPr lang="cs-CZ" sz="2000" b="1" dirty="0" smtClean="0"/>
              <a:t>             </a:t>
            </a:r>
            <a:r>
              <a:rPr lang="cs-CZ" sz="2000" dirty="0" smtClean="0"/>
              <a:t>Číslo materiálu: VY_32_INOVACE_07_16_PAOL</a:t>
            </a:r>
          </a:p>
        </p:txBody>
      </p:sp>
      <p:pic>
        <p:nvPicPr>
          <p:cNvPr id="2051"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ástupný symbol pro obsah 2"/>
          <p:cNvSpPr>
            <a:spLocks noGrp="1"/>
          </p:cNvSpPr>
          <p:nvPr>
            <p:ph idx="4294967295"/>
          </p:nvPr>
        </p:nvSpPr>
        <p:spPr>
          <a:xfrm>
            <a:off x="468313" y="1989138"/>
            <a:ext cx="8351837" cy="4103687"/>
          </a:xfrm>
        </p:spPr>
        <p:txBody>
          <a:bodyPr/>
          <a:lstStyle/>
          <a:p>
            <a:pPr marL="0" indent="0" eaLnBrk="1" hangingPunct="1">
              <a:buFontTx/>
              <a:buNone/>
            </a:pPr>
            <a:r>
              <a:rPr lang="cs-CZ" sz="2000" dirty="0" smtClean="0"/>
              <a:t>Anotace:</a:t>
            </a:r>
          </a:p>
          <a:p>
            <a:pPr marL="0" indent="0" eaLnBrk="1" hangingPunct="1">
              <a:buFontTx/>
              <a:buNone/>
            </a:pPr>
            <a:endParaRPr lang="cs-CZ" sz="2000" dirty="0" smtClean="0"/>
          </a:p>
          <a:p>
            <a:pPr marL="0" indent="0" eaLnBrk="1" hangingPunct="1">
              <a:buFontTx/>
              <a:buNone/>
            </a:pPr>
            <a:r>
              <a:rPr lang="cs-CZ" sz="2000" dirty="0" smtClean="0"/>
              <a:t>Prezentace s připojenou videonahrávkou je určena k doplnění výkladu tematického celku Geometrická optika, konkrétně k ilustraci zobrazení rozptylkou.</a:t>
            </a:r>
          </a:p>
          <a:p>
            <a:pPr marL="0" indent="0" eaLnBrk="1" hangingPunct="1">
              <a:buFontTx/>
              <a:buNone/>
            </a:pPr>
            <a:r>
              <a:rPr lang="cs-CZ" sz="2000" dirty="0" smtClean="0"/>
              <a:t>Obsahuje námět na pokus, výčet pomůcek, postup provedení, vysvětlení, teoretické zobrazení a videonahrávku provedeného pokusu. Lze ji využít k ilustraci probíraného jevu, ale také jako motivační prostředek pro žáky k jejich samostatnému (i domácímu) provedení pokusu. Videonahrávka je bez zvuku, aby učitel sám mohl danou problematiku okomentovat a popřípadě videonahrávku zastavit a ptát se žáků, jak vše bude probíhat dále. </a:t>
            </a:r>
          </a:p>
          <a:p>
            <a:pPr marL="0" indent="0" eaLnBrk="1" hangingPunct="1">
              <a:buFontTx/>
              <a:buNone/>
            </a:pPr>
            <a:r>
              <a:rPr lang="cs-CZ" sz="2000" dirty="0" smtClean="0"/>
              <a:t> </a:t>
            </a:r>
          </a:p>
          <a:p>
            <a:pPr marL="0" indent="0" eaLnBrk="1" hangingPunct="1">
              <a:buFontTx/>
              <a:buNone/>
            </a:pPr>
            <a:endParaRPr lang="cs-CZ" sz="2000" dirty="0" smtClean="0"/>
          </a:p>
          <a:p>
            <a:pPr marL="0" indent="0" eaLnBrk="1" hangingPunct="1">
              <a:buFontTx/>
              <a:buNone/>
            </a:pPr>
            <a:r>
              <a:rPr lang="cs-CZ" sz="2000" dirty="0" smtClean="0"/>
              <a:t> </a:t>
            </a:r>
          </a:p>
          <a:p>
            <a:pPr marL="0" indent="0" eaLnBrk="1" hangingPunct="1">
              <a:buFontTx/>
              <a:buNone/>
            </a:pPr>
            <a:r>
              <a:rPr lang="cs-CZ" sz="2000" dirty="0" smtClean="0"/>
              <a:t> </a:t>
            </a:r>
          </a:p>
          <a:p>
            <a:pPr marL="0" indent="0" eaLnBrk="1" hangingPunct="1">
              <a:buFontTx/>
              <a:buNone/>
            </a:pPr>
            <a:endParaRPr lang="cs-CZ" sz="2000" dirty="0" smtClean="0"/>
          </a:p>
        </p:txBody>
      </p:sp>
      <p:pic>
        <p:nvPicPr>
          <p:cNvPr id="3075"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zobrazení rozptylkou</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stativ, pohyblivé nástavce, rozptylka, svíčka, zápalky, stínítko</a:t>
            </a:r>
          </a:p>
          <a:p>
            <a:r>
              <a:rPr lang="cs-CZ" sz="2000" b="1" dirty="0" smtClean="0">
                <a:latin typeface="Tahoma" pitchFamily="34" charset="0"/>
                <a:cs typeface="Tahoma" pitchFamily="34" charset="0"/>
              </a:rPr>
              <a:t>Postup pokusu:</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na konec stativu umístíme nástavec a do něj připevníme stínítko. Na pohyblivý nástavec upevníme rozptylkou. Na pohyblivé nástavce umístíme zapálenou svíčku tak, aby byla ve stejné výšce jako spojka (viz obrázek). Spojkou na nástavci pohybujeme tak, že ji přibližujeme a vzdalujeme od hořící svíčky a pozorujeme zobrazení svíčky rozptylkou na stínítku. Obraz je na stínítku nepozorovatelný, protože rozptylka paprsky rozptyluje. Pokus je provedený za denního světla i za šera.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3" name="Obrázek 2"/>
          <p:cNvPicPr/>
          <p:nvPr/>
        </p:nvPicPr>
        <p:blipFill>
          <a:blip r:embed="rId2" cstate="print"/>
          <a:srcRect l="31089" t="29630" r="29884" b="24041"/>
          <a:stretch>
            <a:fillRect/>
          </a:stretch>
        </p:blipFill>
        <p:spPr bwMode="auto">
          <a:xfrm>
            <a:off x="3419872" y="4149080"/>
            <a:ext cx="2736304" cy="1944216"/>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333375"/>
            <a:ext cx="8229600" cy="6048375"/>
          </a:xfrm>
        </p:spPr>
        <p:txBody>
          <a:bodyPr/>
          <a:lstStyle/>
          <a:p>
            <a:pPr>
              <a:buNone/>
              <a:defRPr/>
            </a:pPr>
            <a:r>
              <a:rPr lang="cs-CZ" sz="2000" b="1" kern="1200" dirty="0" smtClean="0">
                <a:latin typeface="Tahoma" pitchFamily="34" charset="0"/>
                <a:cs typeface="Tahoma" pitchFamily="34" charset="0"/>
              </a:rPr>
              <a:t>Vlastnosti obrazu :						         </a:t>
            </a:r>
            <a:r>
              <a:rPr lang="cs-CZ" sz="2000" kern="1200" dirty="0" smtClean="0">
                <a:latin typeface="Tahoma" pitchFamily="34" charset="0"/>
                <a:cs typeface="Tahoma" pitchFamily="34" charset="0"/>
              </a:rPr>
              <a:t>- </a:t>
            </a:r>
            <a:r>
              <a:rPr lang="cs-CZ" sz="1800" kern="1200" dirty="0" smtClean="0">
                <a:latin typeface="Tahoma" pitchFamily="34" charset="0"/>
                <a:cs typeface="Tahoma" pitchFamily="34" charset="0"/>
              </a:rPr>
              <a:t>vzhledem k tomu, že rozptylka světelné paprsky rozptyluje, vzniká vždy neskutečný obraz, který není pozorovatelný na stínítku. Obraz pozorujeme pouze my, pokud se přes rozptylku díváme sami. Potom je obraz vždy : neskutečný, zmenšený, přímý</a:t>
            </a:r>
            <a:r>
              <a:rPr lang="cs-CZ" sz="1800" b="1" kern="1200" dirty="0" smtClean="0">
                <a:latin typeface="Tahoma" pitchFamily="34" charset="0"/>
                <a:cs typeface="Tahoma" pitchFamily="34" charset="0"/>
              </a:rPr>
              <a:t> </a:t>
            </a:r>
            <a:r>
              <a:rPr lang="cs-CZ" sz="1800" b="1" dirty="0" smtClean="0">
                <a:latin typeface="Tahoma" pitchFamily="34" charset="0"/>
                <a:cs typeface="Tahoma" pitchFamily="34" charset="0"/>
              </a:rPr>
              <a:t> 		</a:t>
            </a:r>
            <a:r>
              <a:rPr lang="cs-CZ" b="1" dirty="0" smtClean="0">
                <a:latin typeface="Tahoma" pitchFamily="34" charset="0"/>
                <a:cs typeface="Tahoma" pitchFamily="34" charset="0"/>
              </a:rPr>
              <a:t>	</a:t>
            </a:r>
          </a:p>
          <a:p>
            <a:pPr>
              <a:buFontTx/>
              <a:buNone/>
              <a:defRPr/>
            </a:pPr>
            <a:r>
              <a:rPr lang="cs-CZ" b="1" dirty="0" smtClean="0"/>
              <a:t>	</a:t>
            </a:r>
            <a:endParaRPr lang="cs-CZ" dirty="0"/>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 Box 29"/>
          <p:cNvSpPr txBox="1">
            <a:spLocks noChangeArrowheads="1"/>
          </p:cNvSpPr>
          <p:nvPr/>
        </p:nvSpPr>
        <p:spPr bwMode="auto">
          <a:xfrm>
            <a:off x="2195736" y="4005064"/>
            <a:ext cx="431800" cy="523875"/>
          </a:xfrm>
          <a:prstGeom prst="rect">
            <a:avLst/>
          </a:prstGeom>
          <a:noFill/>
          <a:ln w="9525">
            <a:noFill/>
            <a:miter lim="800000"/>
            <a:headEnd/>
            <a:tailEnd/>
          </a:ln>
        </p:spPr>
        <p:txBody>
          <a:bodyPr>
            <a:spAutoFit/>
          </a:bodyPr>
          <a:lstStyle/>
          <a:p>
            <a:r>
              <a:rPr lang="cs-CZ" sz="2800" dirty="0">
                <a:latin typeface="Tahoma" pitchFamily="34" charset="0"/>
                <a:cs typeface="Tahoma" pitchFamily="34" charset="0"/>
              </a:rPr>
              <a:t>S</a:t>
            </a:r>
          </a:p>
        </p:txBody>
      </p:sp>
      <p:cxnSp>
        <p:nvCxnSpPr>
          <p:cNvPr id="6151" name="AutoShape 4"/>
          <p:cNvCxnSpPr>
            <a:cxnSpLocks noChangeShapeType="1"/>
          </p:cNvCxnSpPr>
          <p:nvPr/>
        </p:nvCxnSpPr>
        <p:spPr bwMode="auto">
          <a:xfrm>
            <a:off x="1090613" y="3862388"/>
            <a:ext cx="7442200" cy="0"/>
          </a:xfrm>
          <a:prstGeom prst="straightConnector1">
            <a:avLst/>
          </a:prstGeom>
          <a:noFill/>
          <a:ln w="12700">
            <a:solidFill>
              <a:schemeClr val="tx1"/>
            </a:solidFill>
            <a:prstDash val="lgDashDot"/>
            <a:round/>
            <a:headEnd/>
            <a:tailEnd/>
          </a:ln>
        </p:spPr>
      </p:cxnSp>
      <p:cxnSp>
        <p:nvCxnSpPr>
          <p:cNvPr id="6152" name="AutoShape 5"/>
          <p:cNvCxnSpPr>
            <a:cxnSpLocks noChangeShapeType="1"/>
          </p:cNvCxnSpPr>
          <p:nvPr/>
        </p:nvCxnSpPr>
        <p:spPr bwMode="auto">
          <a:xfrm>
            <a:off x="3491880" y="3717032"/>
            <a:ext cx="0" cy="360363"/>
          </a:xfrm>
          <a:prstGeom prst="straightConnector1">
            <a:avLst/>
          </a:prstGeom>
          <a:noFill/>
          <a:ln w="12700">
            <a:solidFill>
              <a:schemeClr val="tx1"/>
            </a:solidFill>
            <a:round/>
            <a:headEnd/>
            <a:tailEnd/>
          </a:ln>
        </p:spPr>
      </p:cxnSp>
      <p:cxnSp>
        <p:nvCxnSpPr>
          <p:cNvPr id="6153" name="AutoShape 6"/>
          <p:cNvCxnSpPr>
            <a:cxnSpLocks noChangeShapeType="1"/>
          </p:cNvCxnSpPr>
          <p:nvPr/>
        </p:nvCxnSpPr>
        <p:spPr bwMode="auto">
          <a:xfrm>
            <a:off x="2411760" y="3716709"/>
            <a:ext cx="0" cy="360363"/>
          </a:xfrm>
          <a:prstGeom prst="straightConnector1">
            <a:avLst/>
          </a:prstGeom>
          <a:noFill/>
          <a:ln w="12700">
            <a:solidFill>
              <a:schemeClr val="tx1"/>
            </a:solidFill>
            <a:round/>
            <a:headEnd/>
            <a:tailEnd/>
          </a:ln>
        </p:spPr>
      </p:cxnSp>
      <p:cxnSp>
        <p:nvCxnSpPr>
          <p:cNvPr id="6154" name="AutoShape 7"/>
          <p:cNvCxnSpPr>
            <a:cxnSpLocks noChangeShapeType="1"/>
          </p:cNvCxnSpPr>
          <p:nvPr/>
        </p:nvCxnSpPr>
        <p:spPr bwMode="auto">
          <a:xfrm>
            <a:off x="5652120" y="3645024"/>
            <a:ext cx="0" cy="360363"/>
          </a:xfrm>
          <a:prstGeom prst="straightConnector1">
            <a:avLst/>
          </a:prstGeom>
          <a:noFill/>
          <a:ln w="12700">
            <a:solidFill>
              <a:schemeClr val="tx1"/>
            </a:solidFill>
            <a:round/>
            <a:headEnd/>
            <a:tailEnd/>
          </a:ln>
        </p:spPr>
      </p:cxnSp>
      <p:sp>
        <p:nvSpPr>
          <p:cNvPr id="6155" name="Text Box 8"/>
          <p:cNvSpPr txBox="1">
            <a:spLocks noChangeArrowheads="1"/>
          </p:cNvSpPr>
          <p:nvPr/>
        </p:nvSpPr>
        <p:spPr bwMode="auto">
          <a:xfrm>
            <a:off x="801688" y="3933825"/>
            <a:ext cx="452437" cy="523875"/>
          </a:xfrm>
          <a:prstGeom prst="rect">
            <a:avLst/>
          </a:prstGeom>
          <a:noFill/>
          <a:ln w="9525">
            <a:noFill/>
            <a:miter lim="800000"/>
            <a:headEnd/>
            <a:tailEnd/>
          </a:ln>
        </p:spPr>
        <p:txBody>
          <a:bodyPr>
            <a:spAutoFit/>
          </a:bodyPr>
          <a:lstStyle/>
          <a:p>
            <a:r>
              <a:rPr lang="cs-CZ" sz="2800">
                <a:latin typeface="Tahoma" pitchFamily="34" charset="0"/>
                <a:cs typeface="Tahoma" pitchFamily="34" charset="0"/>
              </a:rPr>
              <a:t>o</a:t>
            </a:r>
          </a:p>
        </p:txBody>
      </p:sp>
      <p:sp>
        <p:nvSpPr>
          <p:cNvPr id="6156" name="Text Box 9"/>
          <p:cNvSpPr txBox="1">
            <a:spLocks noChangeArrowheads="1"/>
          </p:cNvSpPr>
          <p:nvPr/>
        </p:nvSpPr>
        <p:spPr bwMode="auto">
          <a:xfrm>
            <a:off x="3420691" y="3789040"/>
            <a:ext cx="503237" cy="523875"/>
          </a:xfrm>
          <a:prstGeom prst="rect">
            <a:avLst/>
          </a:prstGeom>
          <a:noFill/>
          <a:ln w="9525">
            <a:noFill/>
            <a:miter lim="800000"/>
            <a:headEnd/>
            <a:tailEnd/>
          </a:ln>
        </p:spPr>
        <p:txBody>
          <a:bodyPr>
            <a:spAutoFit/>
          </a:bodyPr>
          <a:lstStyle/>
          <a:p>
            <a:pPr>
              <a:spcBef>
                <a:spcPct val="50000"/>
              </a:spcBef>
            </a:pPr>
            <a:r>
              <a:rPr lang="cs-CZ" sz="2800" dirty="0">
                <a:latin typeface="Tahoma" pitchFamily="34" charset="0"/>
                <a:cs typeface="Tahoma" pitchFamily="34" charset="0"/>
              </a:rPr>
              <a:t>F</a:t>
            </a:r>
          </a:p>
        </p:txBody>
      </p:sp>
      <p:sp>
        <p:nvSpPr>
          <p:cNvPr id="6157" name="Text Box 10"/>
          <p:cNvSpPr txBox="1">
            <a:spLocks noChangeArrowheads="1"/>
          </p:cNvSpPr>
          <p:nvPr/>
        </p:nvSpPr>
        <p:spPr bwMode="auto">
          <a:xfrm>
            <a:off x="4243958" y="3789040"/>
            <a:ext cx="400050" cy="523875"/>
          </a:xfrm>
          <a:prstGeom prst="rect">
            <a:avLst/>
          </a:prstGeom>
          <a:noFill/>
          <a:ln w="9525">
            <a:noFill/>
            <a:miter lim="800000"/>
            <a:headEnd/>
            <a:tailEnd/>
          </a:ln>
        </p:spPr>
        <p:txBody>
          <a:bodyPr wrap="none">
            <a:spAutoFit/>
          </a:bodyPr>
          <a:lstStyle/>
          <a:p>
            <a:r>
              <a:rPr lang="cs-CZ" sz="2800" dirty="0">
                <a:latin typeface="Tahoma" pitchFamily="34" charset="0"/>
                <a:cs typeface="Tahoma" pitchFamily="34" charset="0"/>
              </a:rPr>
              <a:t>V</a:t>
            </a:r>
          </a:p>
        </p:txBody>
      </p:sp>
      <p:cxnSp>
        <p:nvCxnSpPr>
          <p:cNvPr id="37899" name="AutoShape 11"/>
          <p:cNvCxnSpPr>
            <a:cxnSpLocks noChangeShapeType="1"/>
          </p:cNvCxnSpPr>
          <p:nvPr/>
        </p:nvCxnSpPr>
        <p:spPr bwMode="auto">
          <a:xfrm flipV="1">
            <a:off x="946150" y="2924944"/>
            <a:ext cx="3625850" cy="820"/>
          </a:xfrm>
          <a:prstGeom prst="straightConnector1">
            <a:avLst/>
          </a:prstGeom>
          <a:noFill/>
          <a:ln w="12700">
            <a:solidFill>
              <a:schemeClr val="accent2">
                <a:lumMod val="75000"/>
              </a:schemeClr>
            </a:solidFill>
            <a:round/>
            <a:headEnd/>
            <a:tailEnd type="arrow" w="med" len="lg"/>
          </a:ln>
          <a:effectLst/>
        </p:spPr>
      </p:cxnSp>
      <p:cxnSp>
        <p:nvCxnSpPr>
          <p:cNvPr id="37900" name="AutoShape 12"/>
          <p:cNvCxnSpPr>
            <a:cxnSpLocks noChangeShapeType="1"/>
          </p:cNvCxnSpPr>
          <p:nvPr/>
        </p:nvCxnSpPr>
        <p:spPr bwMode="auto">
          <a:xfrm flipH="1">
            <a:off x="4572000" y="1484782"/>
            <a:ext cx="1656184" cy="1440162"/>
          </a:xfrm>
          <a:prstGeom prst="straightConnector1">
            <a:avLst/>
          </a:prstGeom>
          <a:noFill/>
          <a:ln w="12700">
            <a:solidFill>
              <a:schemeClr val="accent2">
                <a:lumMod val="75000"/>
              </a:schemeClr>
            </a:solidFill>
            <a:round/>
            <a:headEnd type="arrow" w="med" len="lg"/>
            <a:tailEnd/>
          </a:ln>
          <a:effectLst/>
        </p:spPr>
      </p:cxnSp>
      <p:cxnSp>
        <p:nvCxnSpPr>
          <p:cNvPr id="37907" name="AutoShape 19"/>
          <p:cNvCxnSpPr>
            <a:cxnSpLocks noChangeShapeType="1"/>
          </p:cNvCxnSpPr>
          <p:nvPr/>
        </p:nvCxnSpPr>
        <p:spPr bwMode="auto">
          <a:xfrm>
            <a:off x="899592" y="2708920"/>
            <a:ext cx="7128792" cy="2232248"/>
          </a:xfrm>
          <a:prstGeom prst="straightConnector1">
            <a:avLst/>
          </a:prstGeom>
          <a:noFill/>
          <a:ln w="12700">
            <a:solidFill>
              <a:schemeClr val="accent2">
                <a:lumMod val="75000"/>
              </a:schemeClr>
            </a:solidFill>
            <a:round/>
            <a:headEnd/>
            <a:tailEnd type="arrow" w="med" len="lg"/>
          </a:ln>
          <a:effectLst/>
        </p:spPr>
      </p:cxnSp>
      <p:sp>
        <p:nvSpPr>
          <p:cNvPr id="37916" name="AutoShape 28"/>
          <p:cNvSpPr>
            <a:spLocks noChangeArrowheads="1"/>
          </p:cNvSpPr>
          <p:nvPr/>
        </p:nvSpPr>
        <p:spPr bwMode="auto">
          <a:xfrm>
            <a:off x="3661200" y="3609048"/>
            <a:ext cx="216024" cy="252000"/>
          </a:xfrm>
          <a:prstGeom prst="upArrow">
            <a:avLst>
              <a:gd name="adj1" fmla="val 50000"/>
              <a:gd name="adj2" fmla="val 50000"/>
            </a:avLst>
          </a:prstGeom>
          <a:gradFill rotWithShape="0">
            <a:gsLst>
              <a:gs pos="0">
                <a:srgbClr val="FFF200"/>
              </a:gs>
              <a:gs pos="45000">
                <a:srgbClr val="FF7A00"/>
              </a:gs>
              <a:gs pos="70000">
                <a:srgbClr val="FF0300"/>
              </a:gs>
              <a:gs pos="100000">
                <a:srgbClr val="4D0808"/>
              </a:gs>
            </a:gsLst>
            <a:lin ang="5400000"/>
          </a:gradFill>
          <a:ln w="9525">
            <a:solidFill>
              <a:schemeClr val="tx1"/>
            </a:solidFill>
            <a:prstDash val="dash"/>
            <a:round/>
            <a:headEnd/>
            <a:tailEnd/>
          </a:ln>
        </p:spPr>
        <p:txBody>
          <a:bodyPr wrap="none" anchor="ctr"/>
          <a:lstStyle/>
          <a:p>
            <a:endParaRPr lang="cs-CZ"/>
          </a:p>
        </p:txBody>
      </p:sp>
      <p:sp>
        <p:nvSpPr>
          <p:cNvPr id="6173" name="Obdélník 35"/>
          <p:cNvSpPr>
            <a:spLocks noChangeArrowheads="1"/>
          </p:cNvSpPr>
          <p:nvPr/>
        </p:nvSpPr>
        <p:spPr bwMode="auto">
          <a:xfrm>
            <a:off x="684213" y="333375"/>
            <a:ext cx="7704137" cy="400050"/>
          </a:xfrm>
          <a:prstGeom prst="rect">
            <a:avLst/>
          </a:prstGeom>
          <a:noFill/>
          <a:ln w="9525">
            <a:noFill/>
            <a:miter lim="800000"/>
            <a:headEnd/>
            <a:tailEnd/>
          </a:ln>
        </p:spPr>
        <p:txBody>
          <a:bodyPr>
            <a:spAutoFit/>
          </a:bodyPr>
          <a:lstStyle/>
          <a:p>
            <a:pPr marL="342900" indent="-342900" eaLnBrk="0" hangingPunct="0">
              <a:spcBef>
                <a:spcPct val="20000"/>
              </a:spcBef>
              <a:buFontTx/>
              <a:buChar char="•"/>
            </a:pPr>
            <a:r>
              <a:rPr lang="cs-CZ" sz="2000" b="1" dirty="0">
                <a:latin typeface="Tahoma" pitchFamily="34" charset="0"/>
                <a:cs typeface="Tahoma" pitchFamily="34" charset="0"/>
              </a:rPr>
              <a:t>Zobrazení předmětu nákresem</a:t>
            </a:r>
          </a:p>
        </p:txBody>
      </p:sp>
      <p:cxnSp>
        <p:nvCxnSpPr>
          <p:cNvPr id="45" name="AutoShape 7"/>
          <p:cNvCxnSpPr>
            <a:cxnSpLocks noChangeShapeType="1"/>
          </p:cNvCxnSpPr>
          <p:nvPr/>
        </p:nvCxnSpPr>
        <p:spPr bwMode="auto">
          <a:xfrm>
            <a:off x="6732240" y="3717032"/>
            <a:ext cx="0" cy="360363"/>
          </a:xfrm>
          <a:prstGeom prst="straightConnector1">
            <a:avLst/>
          </a:prstGeom>
          <a:noFill/>
          <a:ln w="12700">
            <a:solidFill>
              <a:schemeClr val="tx1"/>
            </a:solidFill>
            <a:round/>
            <a:headEnd/>
            <a:tailEnd/>
          </a:ln>
        </p:spPr>
      </p:cxnSp>
      <p:sp>
        <p:nvSpPr>
          <p:cNvPr id="46" name="Text Box 29"/>
          <p:cNvSpPr txBox="1">
            <a:spLocks noChangeArrowheads="1"/>
          </p:cNvSpPr>
          <p:nvPr/>
        </p:nvSpPr>
        <p:spPr bwMode="auto">
          <a:xfrm>
            <a:off x="6588224" y="3985900"/>
            <a:ext cx="504056" cy="523220"/>
          </a:xfrm>
          <a:prstGeom prst="rect">
            <a:avLst/>
          </a:prstGeom>
          <a:noFill/>
          <a:ln w="9525">
            <a:noFill/>
            <a:miter lim="800000"/>
            <a:headEnd/>
            <a:tailEnd/>
          </a:ln>
        </p:spPr>
        <p:txBody>
          <a:bodyPr wrap="square">
            <a:spAutoFit/>
          </a:bodyPr>
          <a:lstStyle/>
          <a:p>
            <a:r>
              <a:rPr lang="cs-CZ" sz="2800" dirty="0">
                <a:latin typeface="Tahoma" pitchFamily="34" charset="0"/>
                <a:cs typeface="Tahoma" pitchFamily="34" charset="0"/>
              </a:rPr>
              <a:t>S</a:t>
            </a:r>
          </a:p>
        </p:txBody>
      </p:sp>
      <p:sp>
        <p:nvSpPr>
          <p:cNvPr id="47" name="Text Box 9"/>
          <p:cNvSpPr txBox="1">
            <a:spLocks noChangeArrowheads="1"/>
          </p:cNvSpPr>
          <p:nvPr/>
        </p:nvSpPr>
        <p:spPr bwMode="auto">
          <a:xfrm>
            <a:off x="5508923" y="3789040"/>
            <a:ext cx="503237" cy="523875"/>
          </a:xfrm>
          <a:prstGeom prst="rect">
            <a:avLst/>
          </a:prstGeom>
          <a:noFill/>
          <a:ln w="9525">
            <a:noFill/>
            <a:miter lim="800000"/>
            <a:headEnd/>
            <a:tailEnd/>
          </a:ln>
        </p:spPr>
        <p:txBody>
          <a:bodyPr>
            <a:spAutoFit/>
          </a:bodyPr>
          <a:lstStyle/>
          <a:p>
            <a:pPr>
              <a:spcBef>
                <a:spcPct val="50000"/>
              </a:spcBef>
            </a:pPr>
            <a:r>
              <a:rPr lang="cs-CZ" sz="2800" dirty="0">
                <a:latin typeface="Tahoma" pitchFamily="34" charset="0"/>
                <a:cs typeface="Tahoma" pitchFamily="34" charset="0"/>
              </a:rPr>
              <a:t>F</a:t>
            </a:r>
          </a:p>
        </p:txBody>
      </p:sp>
      <p:cxnSp>
        <p:nvCxnSpPr>
          <p:cNvPr id="60" name="AutoShape 19"/>
          <p:cNvCxnSpPr>
            <a:cxnSpLocks noChangeShapeType="1"/>
          </p:cNvCxnSpPr>
          <p:nvPr/>
        </p:nvCxnSpPr>
        <p:spPr bwMode="auto">
          <a:xfrm>
            <a:off x="1763688" y="2636912"/>
            <a:ext cx="6840760" cy="2952328"/>
          </a:xfrm>
          <a:prstGeom prst="straightConnector1">
            <a:avLst/>
          </a:prstGeom>
          <a:noFill/>
          <a:ln w="12700">
            <a:solidFill>
              <a:schemeClr val="accent2">
                <a:lumMod val="75000"/>
              </a:schemeClr>
            </a:solidFill>
            <a:round/>
            <a:headEnd/>
            <a:tailEnd type="arrow" w="med" len="lg"/>
          </a:ln>
          <a:effectLst/>
        </p:spPr>
      </p:cxnSp>
      <p:sp>
        <p:nvSpPr>
          <p:cNvPr id="75" name="AutoShape 18"/>
          <p:cNvSpPr>
            <a:spLocks noChangeAspect="1" noChangeArrowheads="1"/>
          </p:cNvSpPr>
          <p:nvPr/>
        </p:nvSpPr>
        <p:spPr bwMode="auto">
          <a:xfrm>
            <a:off x="1115616" y="2924944"/>
            <a:ext cx="932400" cy="932400"/>
          </a:xfrm>
          <a:prstGeom prst="upArrow">
            <a:avLst>
              <a:gd name="adj1" fmla="val 50000"/>
              <a:gd name="adj2" fmla="val 50000"/>
            </a:avLst>
          </a:prstGeom>
          <a:gradFill rotWithShape="0">
            <a:gsLst>
              <a:gs pos="0">
                <a:srgbClr val="FFF200"/>
              </a:gs>
              <a:gs pos="45000">
                <a:srgbClr val="FF7A00"/>
              </a:gs>
              <a:gs pos="70000">
                <a:srgbClr val="FF0300"/>
              </a:gs>
              <a:gs pos="100000">
                <a:srgbClr val="4D0808"/>
              </a:gs>
            </a:gsLst>
            <a:lin ang="5400000"/>
          </a:gradFill>
          <a:ln w="9525">
            <a:solidFill>
              <a:schemeClr val="tx1"/>
            </a:solidFill>
            <a:round/>
            <a:headEnd/>
            <a:tailEnd/>
          </a:ln>
        </p:spPr>
        <p:txBody>
          <a:bodyPr wrap="none" anchor="ctr"/>
          <a:lstStyle/>
          <a:p>
            <a:endParaRPr lang="cs-CZ"/>
          </a:p>
        </p:txBody>
      </p:sp>
      <p:cxnSp>
        <p:nvCxnSpPr>
          <p:cNvPr id="87" name="AutoShape 19"/>
          <p:cNvCxnSpPr>
            <a:cxnSpLocks noChangeShapeType="1"/>
          </p:cNvCxnSpPr>
          <p:nvPr/>
        </p:nvCxnSpPr>
        <p:spPr bwMode="auto">
          <a:xfrm>
            <a:off x="2195736" y="1772816"/>
            <a:ext cx="5472608" cy="4752528"/>
          </a:xfrm>
          <a:prstGeom prst="straightConnector1">
            <a:avLst/>
          </a:prstGeom>
          <a:noFill/>
          <a:ln w="12700">
            <a:solidFill>
              <a:schemeClr val="accent2">
                <a:lumMod val="75000"/>
              </a:schemeClr>
            </a:solidFill>
            <a:round/>
            <a:headEnd/>
            <a:tailEnd type="arrow" w="med" len="lg"/>
          </a:ln>
          <a:effectLst/>
        </p:spPr>
      </p:cxnSp>
      <p:cxnSp>
        <p:nvCxnSpPr>
          <p:cNvPr id="33" name="AutoShape 27"/>
          <p:cNvCxnSpPr>
            <a:cxnSpLocks noChangeShapeType="1"/>
          </p:cNvCxnSpPr>
          <p:nvPr/>
        </p:nvCxnSpPr>
        <p:spPr bwMode="auto">
          <a:xfrm flipH="1">
            <a:off x="3490838" y="2933328"/>
            <a:ext cx="1081162" cy="927720"/>
          </a:xfrm>
          <a:prstGeom prst="straightConnector1">
            <a:avLst/>
          </a:prstGeom>
          <a:noFill/>
          <a:ln w="12700">
            <a:solidFill>
              <a:schemeClr val="accent2">
                <a:lumMod val="75000"/>
              </a:schemeClr>
            </a:solidFill>
            <a:prstDash val="dash"/>
            <a:round/>
            <a:headEnd/>
            <a:tailEnd type="arrow"/>
          </a:ln>
          <a:effectLst/>
        </p:spPr>
      </p:cxnSp>
      <p:sp>
        <p:nvSpPr>
          <p:cNvPr id="38" name="AutoShape 18"/>
          <p:cNvSpPr>
            <a:spLocks noChangeAspect="1" noChangeArrowheads="1"/>
          </p:cNvSpPr>
          <p:nvPr/>
        </p:nvSpPr>
        <p:spPr bwMode="auto">
          <a:xfrm>
            <a:off x="1958400" y="2924944"/>
            <a:ext cx="932400" cy="932400"/>
          </a:xfrm>
          <a:prstGeom prst="upArrow">
            <a:avLst>
              <a:gd name="adj1" fmla="val 50000"/>
              <a:gd name="adj2" fmla="val 50000"/>
            </a:avLst>
          </a:prstGeom>
          <a:gradFill rotWithShape="0">
            <a:gsLst>
              <a:gs pos="0">
                <a:srgbClr val="FFF200"/>
              </a:gs>
              <a:gs pos="45000">
                <a:srgbClr val="FF7A00"/>
              </a:gs>
              <a:gs pos="70000">
                <a:srgbClr val="FF0300"/>
              </a:gs>
              <a:gs pos="100000">
                <a:srgbClr val="4D0808"/>
              </a:gs>
            </a:gsLst>
            <a:lin ang="5400000"/>
          </a:gradFill>
          <a:ln w="9525">
            <a:solidFill>
              <a:schemeClr val="tx1"/>
            </a:solidFill>
            <a:round/>
            <a:headEnd/>
            <a:tailEnd/>
          </a:ln>
        </p:spPr>
        <p:txBody>
          <a:bodyPr wrap="none" anchor="ctr"/>
          <a:lstStyle/>
          <a:p>
            <a:endParaRPr lang="cs-CZ"/>
          </a:p>
        </p:txBody>
      </p:sp>
      <p:sp>
        <p:nvSpPr>
          <p:cNvPr id="41" name="AutoShape 28"/>
          <p:cNvSpPr>
            <a:spLocks noChangeArrowheads="1"/>
          </p:cNvSpPr>
          <p:nvPr/>
        </p:nvSpPr>
        <p:spPr bwMode="auto">
          <a:xfrm>
            <a:off x="3715200" y="3537048"/>
            <a:ext cx="288032" cy="324000"/>
          </a:xfrm>
          <a:prstGeom prst="upArrow">
            <a:avLst>
              <a:gd name="adj1" fmla="val 50000"/>
              <a:gd name="adj2" fmla="val 50000"/>
            </a:avLst>
          </a:prstGeom>
          <a:gradFill rotWithShape="0">
            <a:gsLst>
              <a:gs pos="0">
                <a:srgbClr val="FFF200"/>
              </a:gs>
              <a:gs pos="45000">
                <a:srgbClr val="FF7A00"/>
              </a:gs>
              <a:gs pos="70000">
                <a:srgbClr val="FF0300"/>
              </a:gs>
              <a:gs pos="100000">
                <a:srgbClr val="4D0808"/>
              </a:gs>
            </a:gsLst>
            <a:lin ang="5400000"/>
          </a:gradFill>
          <a:ln w="9525">
            <a:solidFill>
              <a:schemeClr val="tx1"/>
            </a:solidFill>
            <a:prstDash val="dash"/>
            <a:round/>
            <a:headEnd/>
            <a:tailEnd/>
          </a:ln>
        </p:spPr>
        <p:txBody>
          <a:bodyPr wrap="none" anchor="ctr"/>
          <a:lstStyle/>
          <a:p>
            <a:endParaRPr lang="cs-CZ"/>
          </a:p>
        </p:txBody>
      </p:sp>
      <p:sp>
        <p:nvSpPr>
          <p:cNvPr id="42" name="AutoShape 18"/>
          <p:cNvSpPr>
            <a:spLocks noChangeAspect="1" noChangeArrowheads="1"/>
          </p:cNvSpPr>
          <p:nvPr/>
        </p:nvSpPr>
        <p:spPr bwMode="auto">
          <a:xfrm>
            <a:off x="3059832" y="2924944"/>
            <a:ext cx="932400" cy="932400"/>
          </a:xfrm>
          <a:prstGeom prst="upArrow">
            <a:avLst>
              <a:gd name="adj1" fmla="val 50000"/>
              <a:gd name="adj2" fmla="val 50000"/>
            </a:avLst>
          </a:prstGeom>
          <a:gradFill rotWithShape="0">
            <a:gsLst>
              <a:gs pos="0">
                <a:srgbClr val="FFF200"/>
              </a:gs>
              <a:gs pos="45000">
                <a:srgbClr val="FF7A00"/>
              </a:gs>
              <a:gs pos="70000">
                <a:srgbClr val="FF0300"/>
              </a:gs>
              <a:gs pos="100000">
                <a:srgbClr val="4D0808"/>
              </a:gs>
            </a:gsLst>
            <a:lin ang="5400000"/>
          </a:gradFill>
          <a:ln w="9525">
            <a:solidFill>
              <a:schemeClr val="tx1"/>
            </a:solidFill>
            <a:round/>
            <a:headEnd/>
            <a:tailEnd/>
          </a:ln>
        </p:spPr>
        <p:txBody>
          <a:bodyPr wrap="none" anchor="ctr"/>
          <a:lstStyle/>
          <a:p>
            <a:endParaRPr lang="cs-CZ"/>
          </a:p>
        </p:txBody>
      </p:sp>
      <p:sp>
        <p:nvSpPr>
          <p:cNvPr id="51" name="AutoShape 28"/>
          <p:cNvSpPr>
            <a:spLocks noChangeArrowheads="1"/>
          </p:cNvSpPr>
          <p:nvPr/>
        </p:nvSpPr>
        <p:spPr bwMode="auto">
          <a:xfrm>
            <a:off x="3851920" y="3393048"/>
            <a:ext cx="396000" cy="468000"/>
          </a:xfrm>
          <a:prstGeom prst="upArrow">
            <a:avLst>
              <a:gd name="adj1" fmla="val 50000"/>
              <a:gd name="adj2" fmla="val 50000"/>
            </a:avLst>
          </a:prstGeom>
          <a:gradFill rotWithShape="0">
            <a:gsLst>
              <a:gs pos="0">
                <a:srgbClr val="FFF200"/>
              </a:gs>
              <a:gs pos="45000">
                <a:srgbClr val="FF7A00"/>
              </a:gs>
              <a:gs pos="70000">
                <a:srgbClr val="FF0300"/>
              </a:gs>
              <a:gs pos="100000">
                <a:srgbClr val="4D0808"/>
              </a:gs>
            </a:gsLst>
            <a:lin ang="5400000"/>
          </a:gradFill>
          <a:ln w="9525">
            <a:solidFill>
              <a:schemeClr val="tx1"/>
            </a:solidFill>
            <a:prstDash val="dash"/>
            <a:round/>
            <a:headEnd/>
            <a:tailEnd/>
          </a:ln>
        </p:spPr>
        <p:txBody>
          <a:bodyPr wrap="none" anchor="ctr"/>
          <a:lstStyle/>
          <a:p>
            <a:endParaRPr lang="cs-CZ"/>
          </a:p>
        </p:txBody>
      </p:sp>
      <p:grpSp>
        <p:nvGrpSpPr>
          <p:cNvPr id="27" name="Skupina 26"/>
          <p:cNvGrpSpPr/>
          <p:nvPr/>
        </p:nvGrpSpPr>
        <p:grpSpPr>
          <a:xfrm>
            <a:off x="4427984" y="2348880"/>
            <a:ext cx="288032" cy="2880320"/>
            <a:chOff x="7668344" y="2060848"/>
            <a:chExt cx="288016" cy="2160240"/>
          </a:xfrm>
        </p:grpSpPr>
        <p:cxnSp>
          <p:nvCxnSpPr>
            <p:cNvPr id="28" name="Přímá spojovací čára 27"/>
            <p:cNvCxnSpPr/>
            <p:nvPr/>
          </p:nvCxnSpPr>
          <p:spPr>
            <a:xfrm>
              <a:off x="7812360" y="2132856"/>
              <a:ext cx="0" cy="201622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9" name="Skupina 18"/>
            <p:cNvGrpSpPr/>
            <p:nvPr/>
          </p:nvGrpSpPr>
          <p:grpSpPr>
            <a:xfrm>
              <a:off x="7668344" y="2060848"/>
              <a:ext cx="288016" cy="72008"/>
              <a:chOff x="7668344" y="2060848"/>
              <a:chExt cx="288016" cy="72008"/>
            </a:xfrm>
          </p:grpSpPr>
          <p:cxnSp>
            <p:nvCxnSpPr>
              <p:cNvPr id="35" name="Přímá spojovací čára 34"/>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Přímá spojovací čára 35"/>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0" name="Skupina 19"/>
            <p:cNvGrpSpPr/>
            <p:nvPr/>
          </p:nvGrpSpPr>
          <p:grpSpPr>
            <a:xfrm rot="10800000">
              <a:off x="7668344" y="4149080"/>
              <a:ext cx="288016" cy="72008"/>
              <a:chOff x="7668344" y="2060848"/>
              <a:chExt cx="288016" cy="72008"/>
            </a:xfrm>
          </p:grpSpPr>
          <p:cxnSp>
            <p:nvCxnSpPr>
              <p:cNvPr id="32" name="Přímá spojovací čára 31"/>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Přímá spojovací čára 33"/>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wipe(down)">
                                      <p:cBhvr>
                                        <p:cTn id="13" dur="500"/>
                                        <p:tgtEl>
                                          <p:spTgt spid="7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7899"/>
                                        </p:tgtEl>
                                        <p:attrNameLst>
                                          <p:attrName>style.visibility</p:attrName>
                                        </p:attrNameLst>
                                      </p:cBhvr>
                                      <p:to>
                                        <p:strVal val="visible"/>
                                      </p:to>
                                    </p:set>
                                    <p:animEffect transition="in" filter="wipe(left)">
                                      <p:cBhvr>
                                        <p:cTn id="18" dur="2000"/>
                                        <p:tgtEl>
                                          <p:spTgt spid="37899"/>
                                        </p:tgtEl>
                                      </p:cBhvr>
                                    </p:animEffec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37900"/>
                                        </p:tgtEl>
                                        <p:attrNameLst>
                                          <p:attrName>style.visibility</p:attrName>
                                        </p:attrNameLst>
                                      </p:cBhvr>
                                      <p:to>
                                        <p:strVal val="visible"/>
                                      </p:to>
                                    </p:set>
                                    <p:animEffect transition="in" filter="wipe(down)">
                                      <p:cBhvr>
                                        <p:cTn id="26" dur="2000"/>
                                        <p:tgtEl>
                                          <p:spTgt spid="3790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7907"/>
                                        </p:tgtEl>
                                        <p:attrNameLst>
                                          <p:attrName>style.visibility</p:attrName>
                                        </p:attrNameLst>
                                      </p:cBhvr>
                                      <p:to>
                                        <p:strVal val="visible"/>
                                      </p:to>
                                    </p:set>
                                    <p:animEffect transition="in" filter="wipe(left)">
                                      <p:cBhvr>
                                        <p:cTn id="31" dur="2000"/>
                                        <p:tgtEl>
                                          <p:spTgt spid="3790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7916"/>
                                        </p:tgtEl>
                                        <p:attrNameLst>
                                          <p:attrName>style.visibility</p:attrName>
                                        </p:attrNameLst>
                                      </p:cBhvr>
                                      <p:to>
                                        <p:strVal val="visible"/>
                                      </p:to>
                                    </p:set>
                                    <p:animEffect transition="in" filter="wipe(down)">
                                      <p:cBhvr>
                                        <p:cTn id="36" dur="500"/>
                                        <p:tgtEl>
                                          <p:spTgt spid="3791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75"/>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37907"/>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37899"/>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33"/>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37900"/>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379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1"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down)">
                                      <p:cBhvr>
                                        <p:cTn id="55" dur="500"/>
                                        <p:tgtEl>
                                          <p:spTgt spid="3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7899"/>
                                        </p:tgtEl>
                                        <p:attrNameLst>
                                          <p:attrName>style.visibility</p:attrName>
                                        </p:attrNameLst>
                                      </p:cBhvr>
                                      <p:to>
                                        <p:strVal val="visible"/>
                                      </p:to>
                                    </p:set>
                                    <p:animEffect transition="in" filter="wipe(left)">
                                      <p:cBhvr>
                                        <p:cTn id="60" dur="2000"/>
                                        <p:tgtEl>
                                          <p:spTgt spid="37899"/>
                                        </p:tgtEl>
                                      </p:cBhvr>
                                    </p:animEffect>
                                  </p:childTnLst>
                                </p:cTn>
                              </p:par>
                            </p:childTnLst>
                          </p:cTn>
                        </p:par>
                        <p:par>
                          <p:cTn id="61" fill="hold">
                            <p:stCondLst>
                              <p:cond delay="2000"/>
                            </p:stCondLst>
                            <p:childTnLst>
                              <p:par>
                                <p:cTn id="62" presetID="22" presetClass="entr" presetSubtype="2"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right)">
                                      <p:cBhvr>
                                        <p:cTn id="64" dur="2000"/>
                                        <p:tgtEl>
                                          <p:spTgt spid="33"/>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37900"/>
                                        </p:tgtEl>
                                        <p:attrNameLst>
                                          <p:attrName>style.visibility</p:attrName>
                                        </p:attrNameLst>
                                      </p:cBhvr>
                                      <p:to>
                                        <p:strVal val="visible"/>
                                      </p:to>
                                    </p:set>
                                    <p:animEffect transition="in" filter="wipe(left)">
                                      <p:cBhvr>
                                        <p:cTn id="68" dur="2000"/>
                                        <p:tgtEl>
                                          <p:spTgt spid="3790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left)">
                                      <p:cBhvr>
                                        <p:cTn id="73" dur="2000"/>
                                        <p:tgtEl>
                                          <p:spTgt spid="60"/>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ipe(down)">
                                      <p:cBhvr>
                                        <p:cTn id="78" dur="500"/>
                                        <p:tgtEl>
                                          <p:spTgt spid="41"/>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38"/>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37899"/>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33"/>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37900"/>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37907"/>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60"/>
                                        </p:tgtEl>
                                        <p:attrNameLst>
                                          <p:attrName>style.visibility</p:attrName>
                                        </p:attrNameLst>
                                      </p:cBhvr>
                                      <p:to>
                                        <p:strVal val="hidden"/>
                                      </p:to>
                                    </p:set>
                                  </p:childTnLst>
                                </p:cTn>
                              </p:par>
                              <p:par>
                                <p:cTn id="93" presetID="1" presetClass="exit" presetSubtype="0" fill="hold" grpId="2" nodeType="withEffect">
                                  <p:stCondLst>
                                    <p:cond delay="0"/>
                                  </p:stCondLst>
                                  <p:childTnLst>
                                    <p:set>
                                      <p:cBhvr>
                                        <p:cTn id="94" dur="1" fill="hold">
                                          <p:stCondLst>
                                            <p:cond delay="0"/>
                                          </p:stCondLst>
                                        </p:cTn>
                                        <p:tgtEl>
                                          <p:spTgt spid="41"/>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1" nodeType="click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wipe(down)">
                                      <p:cBhvr>
                                        <p:cTn id="99" dur="500"/>
                                        <p:tgtEl>
                                          <p:spTgt spid="4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37899"/>
                                        </p:tgtEl>
                                        <p:attrNameLst>
                                          <p:attrName>style.visibility</p:attrName>
                                        </p:attrNameLst>
                                      </p:cBhvr>
                                      <p:to>
                                        <p:strVal val="visible"/>
                                      </p:to>
                                    </p:set>
                                    <p:animEffect transition="in" filter="wipe(left)">
                                      <p:cBhvr>
                                        <p:cTn id="104" dur="2000"/>
                                        <p:tgtEl>
                                          <p:spTgt spid="37899"/>
                                        </p:tgtEl>
                                      </p:cBhvr>
                                    </p:animEffect>
                                  </p:childTnLst>
                                </p:cTn>
                              </p:par>
                            </p:childTnLst>
                          </p:cTn>
                        </p:par>
                        <p:par>
                          <p:cTn id="105" fill="hold">
                            <p:stCondLst>
                              <p:cond delay="2000"/>
                            </p:stCondLst>
                            <p:childTnLst>
                              <p:par>
                                <p:cTn id="106" presetID="22" presetClass="entr" presetSubtype="2" fill="hold"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right)">
                                      <p:cBhvr>
                                        <p:cTn id="108" dur="2000"/>
                                        <p:tgtEl>
                                          <p:spTgt spid="33"/>
                                        </p:tgtEl>
                                      </p:cBhvr>
                                    </p:animEffect>
                                  </p:childTnLst>
                                </p:cTn>
                              </p:par>
                            </p:childTnLst>
                          </p:cTn>
                        </p:par>
                        <p:par>
                          <p:cTn id="109" fill="hold">
                            <p:stCondLst>
                              <p:cond delay="4000"/>
                            </p:stCondLst>
                            <p:childTnLst>
                              <p:par>
                                <p:cTn id="110" presetID="22" presetClass="entr" presetSubtype="8" fill="hold" nodeType="afterEffect">
                                  <p:stCondLst>
                                    <p:cond delay="0"/>
                                  </p:stCondLst>
                                  <p:childTnLst>
                                    <p:set>
                                      <p:cBhvr>
                                        <p:cTn id="111" dur="1" fill="hold">
                                          <p:stCondLst>
                                            <p:cond delay="0"/>
                                          </p:stCondLst>
                                        </p:cTn>
                                        <p:tgtEl>
                                          <p:spTgt spid="37900"/>
                                        </p:tgtEl>
                                        <p:attrNameLst>
                                          <p:attrName>style.visibility</p:attrName>
                                        </p:attrNameLst>
                                      </p:cBhvr>
                                      <p:to>
                                        <p:strVal val="visible"/>
                                      </p:to>
                                    </p:set>
                                    <p:animEffect transition="in" filter="wipe(left)">
                                      <p:cBhvr>
                                        <p:cTn id="112" dur="2000"/>
                                        <p:tgtEl>
                                          <p:spTgt spid="3790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87"/>
                                        </p:tgtEl>
                                        <p:attrNameLst>
                                          <p:attrName>style.visibility</p:attrName>
                                        </p:attrNameLst>
                                      </p:cBhvr>
                                      <p:to>
                                        <p:strVal val="visible"/>
                                      </p:to>
                                    </p:set>
                                    <p:animEffect transition="in" filter="wipe(left)">
                                      <p:cBhvr>
                                        <p:cTn id="117" dur="2000"/>
                                        <p:tgtEl>
                                          <p:spTgt spid="87"/>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wipe(down)">
                                      <p:cBhvr>
                                        <p:cTn id="12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6" grpId="0" animBg="1"/>
      <p:bldP spid="37916" grpId="1" animBg="1"/>
      <p:bldP spid="75" grpId="0" animBg="1"/>
      <p:bldP spid="75" grpId="1" animBg="1"/>
      <p:bldP spid="38" grpId="0" animBg="1"/>
      <p:bldP spid="38" grpId="1" animBg="1"/>
      <p:bldP spid="41" grpId="0" animBg="1"/>
      <p:bldP spid="41" grpId="2" animBg="1"/>
      <p:bldP spid="42" grpId="1"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ve dne:</a:t>
            </a:r>
          </a:p>
          <a:p>
            <a:pPr>
              <a:buFontTx/>
              <a:buNone/>
              <a:defRPr/>
            </a:pPr>
            <a:endParaRPr lang="cs-CZ" dirty="0"/>
          </a:p>
        </p:txBody>
      </p:sp>
      <p:pic>
        <p:nvPicPr>
          <p:cNvPr id="4" name="VY_32_INOVACE_07_16_PAOL_1.wmv">
            <a:hlinkClick r:id="" action="ppaction://media"/>
          </p:cNvPr>
          <p:cNvPicPr>
            <a:picLocks noRot="1" noChangeAspect="1"/>
          </p:cNvPicPr>
          <p:nvPr>
            <a:videoFile r:link="rId1"/>
          </p:nvPr>
        </p:nvPicPr>
        <p:blipFill>
          <a:blip r:embed="rId3" cstate="print"/>
          <a:stretch>
            <a:fillRect/>
          </a:stretch>
        </p:blipFill>
        <p:spPr>
          <a:xfrm>
            <a:off x="899592" y="764704"/>
            <a:ext cx="7128792" cy="5346594"/>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za šera:</a:t>
            </a:r>
          </a:p>
          <a:p>
            <a:pPr>
              <a:buFontTx/>
              <a:buNone/>
              <a:defRPr/>
            </a:pPr>
            <a:endParaRPr lang="cs-CZ" dirty="0"/>
          </a:p>
        </p:txBody>
      </p:sp>
      <p:pic>
        <p:nvPicPr>
          <p:cNvPr id="5" name="VY_32_INOVACE_07_16_PAOL_2.wmv">
            <a:hlinkClick r:id="" action="ppaction://media"/>
          </p:cNvPr>
          <p:cNvPicPr>
            <a:picLocks noRot="1" noChangeAspect="1"/>
          </p:cNvPicPr>
          <p:nvPr>
            <a:videoFile r:link="rId1"/>
          </p:nvPr>
        </p:nvPicPr>
        <p:blipFill>
          <a:blip r:embed="rId3" cstate="print"/>
          <a:stretch>
            <a:fillRect/>
          </a:stretch>
        </p:blipFill>
        <p:spPr>
          <a:xfrm>
            <a:off x="899592" y="764704"/>
            <a:ext cx="6984776" cy="5238582"/>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theme/theme1.xml><?xml version="1.0" encoding="utf-8"?>
<a:theme xmlns:a="http://schemas.openxmlformats.org/drawingml/2006/main" name="Výchozí návrh">
  <a:themeElements>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290071</TotalTime>
  <Words>49</Words>
  <Application>Microsoft Office PowerPoint</Application>
  <PresentationFormat>Předvádění na obrazovce (4:3)</PresentationFormat>
  <Paragraphs>28</Paragraphs>
  <Slides>7</Slides>
  <Notes>0</Notes>
  <HiddenSlides>0</HiddenSlides>
  <MMClips>2</MMClips>
  <ScaleCrop>false</ScaleCrop>
  <HeadingPairs>
    <vt:vector size="4" baseType="variant">
      <vt:variant>
        <vt:lpstr>Motiv</vt:lpstr>
      </vt:variant>
      <vt:variant>
        <vt:i4>1</vt:i4>
      </vt:variant>
      <vt:variant>
        <vt:lpstr>Nadpisy snímků</vt:lpstr>
      </vt:variant>
      <vt:variant>
        <vt:i4>7</vt:i4>
      </vt:variant>
    </vt:vector>
  </HeadingPairs>
  <TitlesOfParts>
    <vt:vector size="8" baseType="lpstr">
      <vt:lpstr>Výchozí návrh</vt:lpstr>
      <vt:lpstr>Střední průmyslová škola elektrotechnická a informačních technologií Brno   Číslo a název projektu: CZ.1.07/1.5.00/34.0521 – Investice do vzdělání    nesou nejvyšší úrok                              Autor: Mgr. Olga Padúchová             Tematická sada: Fyzikální pokusy – Geometrická optika                               Téma: Zobrazení rozptylkou                 Číslo materiálu: VY_32_INOVACE_07_16_PAOL</vt:lpstr>
      <vt:lpstr>Snímek 2</vt:lpstr>
      <vt:lpstr>Snímek 3</vt:lpstr>
      <vt:lpstr>Snímek 4</vt:lpstr>
      <vt:lpstr>Snímek 5</vt:lpstr>
      <vt:lpstr>Snímek 6</vt:lpstr>
      <vt:lpstr>Snímek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Střední průmyslová škola elektrotechnická a informačních technologií Brno   Číslo a název projektu: CZ.1.07/1.5.00/34.0521 – Investice do vzdělání nesou nejvyšší úrok  Autor: Mgr. Olga Padúchová  Tematická sada: Fyzikální pokusy – Mechanika I   Téma: Pohyb rovnoměrně přímočarý    Číslo materiálu: VY_32_INOVACE_01_01</dc:title>
  <dc:creator>Padúchova Olga</dc:creator>
  <cp:lastModifiedBy>semeradova</cp:lastModifiedBy>
  <cp:revision>283</cp:revision>
  <dcterms:created xsi:type="dcterms:W3CDTF">2012-09-22T09:54:19Z</dcterms:created>
  <dcterms:modified xsi:type="dcterms:W3CDTF">2014-05-26T16:53:02Z</dcterms:modified>
</cp:coreProperties>
</file>