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5" r:id="rId6"/>
    <p:sldId id="266" r:id="rId7"/>
    <p:sldId id="268" r:id="rId8"/>
    <p:sldId id="267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B6705-9AD9-492F-BC7F-290BF935B7A7}" type="datetimeFigureOut">
              <a:rPr lang="cs-CZ" smtClean="0"/>
              <a:pPr/>
              <a:t>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000100" y="2786058"/>
            <a:ext cx="74866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</a:t>
            </a:r>
            <a:r>
              <a:rPr lang="cs-CZ" b="1" dirty="0" smtClean="0"/>
              <a:t>Sada: VY_32_INOVACE_A6_25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</a:t>
            </a:r>
            <a:r>
              <a:rPr lang="cs-CZ" b="1" dirty="0" smtClean="0"/>
              <a:t>10. 12. 2013            </a:t>
            </a:r>
            <a:r>
              <a:rPr lang="cs-CZ" b="1" dirty="0" smtClean="0"/>
              <a:t>Třída:  H – 1TA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8516" y="399329"/>
            <a:ext cx="8229600" cy="1143000"/>
          </a:xfrm>
        </p:spPr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Tematická oblast: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Truhlář</a:t>
            </a:r>
          </a:p>
          <a:p>
            <a:pPr>
              <a:buNone/>
            </a:pPr>
            <a:r>
              <a:rPr lang="cs-CZ" b="1" dirty="0" smtClean="0"/>
              <a:t>Předmět:       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Anglický jazyk</a:t>
            </a:r>
          </a:p>
          <a:p>
            <a:pPr>
              <a:buNone/>
            </a:pPr>
            <a:r>
              <a:rPr lang="cs-CZ" b="1" dirty="0" smtClean="0"/>
              <a:t>Ročník:           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1. ročník</a:t>
            </a:r>
          </a:p>
          <a:p>
            <a:pPr marL="3043238" indent="-3043238">
              <a:buNone/>
            </a:pPr>
            <a:r>
              <a:rPr lang="cs-CZ" b="1" dirty="0" smtClean="0"/>
              <a:t>Klíčová slova: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listnaté stromy,  dub,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oak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, buk,  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beech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, lípa,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linden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tree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Jméno autora: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Mgr. Pavla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Dřevikovská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</a:t>
            </a:r>
            <a:r>
              <a:rPr lang="cs-CZ" sz="2400" b="1" dirty="0" smtClean="0">
                <a:solidFill>
                  <a:schemeClr val="tx2"/>
                </a:solidFill>
              </a:rPr>
              <a:t>651023599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DECIDUOUS TREES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6470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Trees that usual</a:t>
            </a:r>
            <a:r>
              <a:rPr lang="cs-CZ" dirty="0" smtClean="0"/>
              <a:t>l</a:t>
            </a:r>
            <a:r>
              <a:rPr lang="en-GB" dirty="0" smtClean="0"/>
              <a:t>y lose their leaves in Autumn. We can also hear broad-leaved tree.</a:t>
            </a:r>
            <a:endParaRPr lang="en-GB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780928"/>
            <a:ext cx="4809153" cy="2841772"/>
          </a:xfrm>
          <a:prstGeom prst="rect">
            <a:avLst/>
          </a:prstGeom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5783327"/>
            <a:ext cx="8229600" cy="6766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dirty="0" smtClean="0"/>
              <a:t>In the picture there is a deciduous forest in winter.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OAK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9794"/>
            <a:ext cx="4393579" cy="6766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smtClean="0"/>
              <a:t>Oak is a deciduous tree. And it is native to Northern Hemisphere.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Oak wood is great strength and hardness.</a:t>
            </a:r>
            <a:endParaRPr lang="en-GB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4810709"/>
            <a:ext cx="4619947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mtClean="0"/>
              <a:t>Its friut is a nut called acorn.</a:t>
            </a:r>
            <a:endParaRPr lang="en-GB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12776"/>
            <a:ext cx="3528392" cy="477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94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/>
              <a:t>OAK as a symbol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4978896" cy="6766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smtClean="0"/>
              <a:t>The oak is a symbol of </a:t>
            </a:r>
            <a:r>
              <a:rPr lang="en-GB" dirty="0" err="1" smtClean="0"/>
              <a:t>strenght</a:t>
            </a:r>
            <a:r>
              <a:rPr lang="en-GB" dirty="0" smtClean="0"/>
              <a:t> and endurance. </a:t>
            </a:r>
            <a:endParaRPr lang="en-GB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4725144"/>
            <a:ext cx="8229600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mtClean="0"/>
              <a:t>Oak is a national tree of England, Estonia, France or Germany. For example oak branches are displayed on Euro.</a:t>
            </a:r>
            <a:endParaRPr lang="en-GB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543" y="1525068"/>
            <a:ext cx="3125121" cy="291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2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b="1" dirty="0" smtClean="0"/>
              <a:t>BEECH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56184"/>
            <a:ext cx="4393579" cy="6766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smtClean="0"/>
              <a:t>Beech is a deciduous tree.</a:t>
            </a:r>
          </a:p>
          <a:p>
            <a:pPr marL="0" indent="0" algn="ctr">
              <a:buNone/>
            </a:pPr>
            <a:r>
              <a:rPr lang="en-GB" dirty="0" smtClean="0"/>
              <a:t>Beech wood is hardness and excellent firewood.</a:t>
            </a:r>
            <a:endParaRPr lang="en-GB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3789040"/>
            <a:ext cx="4619947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mtClean="0"/>
              <a:t>The bark is smooth and light grey.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smtClean="0"/>
              <a:t>Its friut is a small nut called beechnut.</a:t>
            </a:r>
            <a:endParaRPr lang="en-GB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95979" y="1855736"/>
            <a:ext cx="4451429" cy="370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56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FFFF99"/>
          </a:solidFill>
        </p:spPr>
        <p:txBody>
          <a:bodyPr/>
          <a:lstStyle/>
          <a:p>
            <a:r>
              <a:rPr lang="cs-CZ" b="1" dirty="0" smtClean="0"/>
              <a:t>LINDEN TREE (TILIA)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56184"/>
            <a:ext cx="4393579" cy="6766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err="1" smtClean="0"/>
              <a:t>Tilia</a:t>
            </a:r>
            <a:r>
              <a:rPr lang="en-GB" dirty="0" smtClean="0"/>
              <a:t> is mostly large and deciduous tree.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23808" y="2780928"/>
            <a:ext cx="4619947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dirty="0" smtClean="0"/>
              <a:t>The leaves are heart-shaped.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dirty="0" smtClean="0"/>
              <a:t>Its fruit look like peas.</a:t>
            </a:r>
          </a:p>
          <a:p>
            <a:pPr marL="0" indent="0" algn="ctr">
              <a:buFont typeface="Arial" pitchFamily="34" charset="0"/>
              <a:buNone/>
            </a:pPr>
            <a:endParaRPr lang="en-GB" dirty="0" smtClean="0"/>
          </a:p>
          <a:p>
            <a:pPr marL="0" indent="0" algn="ctr">
              <a:buFont typeface="Arial" pitchFamily="34" charset="0"/>
              <a:buNone/>
            </a:pPr>
            <a:r>
              <a:rPr lang="en-GB" dirty="0" err="1" smtClean="0"/>
              <a:t>Tilia</a:t>
            </a:r>
            <a:r>
              <a:rPr lang="en-GB" dirty="0" smtClean="0"/>
              <a:t> is a Czech national tree.</a:t>
            </a:r>
            <a:endParaRPr lang="en-GB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146" y="1349794"/>
            <a:ext cx="3576263" cy="476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31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FFFF99"/>
          </a:solidFill>
        </p:spPr>
        <p:txBody>
          <a:bodyPr/>
          <a:lstStyle/>
          <a:p>
            <a:r>
              <a:rPr lang="cs-CZ" b="1" dirty="0" smtClean="0"/>
              <a:t>LINDEN (TILIA) - </a:t>
            </a:r>
            <a:r>
              <a:rPr lang="cs-CZ" b="1" dirty="0" err="1" smtClean="0"/>
              <a:t>uses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9794"/>
            <a:ext cx="8197164" cy="6766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err="1" smtClean="0"/>
              <a:t>Tilia</a:t>
            </a:r>
            <a:r>
              <a:rPr lang="en-GB" dirty="0" smtClean="0"/>
              <a:t> is a honey plants. The flowers  are used for herbal teas.</a:t>
            </a:r>
          </a:p>
          <a:p>
            <a:pPr marL="0" indent="0" algn="ctr">
              <a:buNone/>
            </a:pP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507683"/>
            <a:ext cx="4048844" cy="2692481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582354" y="5364057"/>
            <a:ext cx="79468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smtClean="0"/>
              <a:t>Wood of linden trees is soft and easily worked </a:t>
            </a:r>
            <a:endParaRPr lang="en-GB" sz="320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28" b="38394"/>
          <a:stretch/>
        </p:blipFill>
        <p:spPr>
          <a:xfrm>
            <a:off x="971600" y="2537997"/>
            <a:ext cx="2816070" cy="261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50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23528" y="5229200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8 -  </a:t>
            </a:r>
            <a:r>
              <a:rPr lang="cs-CZ" sz="1400" dirty="0" smtClean="0"/>
              <a:t>RIEMENSCHNEIDER, T. </a:t>
            </a:r>
            <a:r>
              <a:rPr lang="cs-CZ" sz="1400" dirty="0" err="1" smtClean="0"/>
              <a:t>Limewood</a:t>
            </a:r>
            <a:r>
              <a:rPr lang="cs-CZ" sz="1400" dirty="0" smtClean="0"/>
              <a:t> </a:t>
            </a:r>
            <a:r>
              <a:rPr lang="cs-CZ" sz="1400" dirty="0" err="1" smtClean="0"/>
              <a:t>Saint</a:t>
            </a:r>
            <a:r>
              <a:rPr lang="cs-CZ" sz="1400" dirty="0" smtClean="0"/>
              <a:t> </a:t>
            </a:r>
            <a:r>
              <a:rPr lang="cs-CZ" sz="1400" dirty="0" err="1" smtClean="0"/>
              <a:t>George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In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Wikimedia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Commons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[online]. Poslední změna  </a:t>
            </a:r>
            <a:r>
              <a:rPr lang="cs-CZ" sz="1400" dirty="0" smtClean="0"/>
              <a:t>4. 5. 2006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[cit. 5. 9. 2013]. Dostupný na WWW </a:t>
            </a:r>
            <a:r>
              <a:rPr lang="cs-CZ" sz="1400" dirty="0" smtClean="0"/>
              <a:t>http://en.wikipedia.org/wiki/Oak#mediaviewer/File:Quercus_robur.jpg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95536" y="2042265"/>
            <a:ext cx="82089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4 -  </a:t>
            </a:r>
            <a:r>
              <a:rPr lang="cs-CZ" sz="1400" dirty="0" err="1" smtClean="0"/>
              <a:t>Quercus</a:t>
            </a:r>
            <a:r>
              <a:rPr lang="cs-CZ" sz="1400" dirty="0" smtClean="0"/>
              <a:t> </a:t>
            </a:r>
            <a:r>
              <a:rPr lang="cs-CZ" sz="1400" dirty="0" err="1" smtClean="0"/>
              <a:t>robur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In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Wikimedia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Commons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[online]. Poslední změna </a:t>
            </a:r>
            <a:r>
              <a:rPr lang="cs-CZ" sz="1400" dirty="0" smtClean="0"/>
              <a:t>1. 1. 2007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[cit. 5. 9. 2013]. Dostupný na WWW </a:t>
            </a:r>
            <a:r>
              <a:rPr lang="cs-CZ" sz="1400" dirty="0" smtClean="0"/>
              <a:t>http://en.wikipedia.org/wiki/Linden_tree#mediaviewer/File:Riemenschneider_Hl_Georg.jpg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395536" y="6396335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395536" y="2834353"/>
            <a:ext cx="82089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5 -  </a:t>
            </a:r>
            <a:r>
              <a:rPr lang="cs-CZ" sz="1400" dirty="0" err="1" smtClean="0"/>
              <a:t>Coat</a:t>
            </a:r>
            <a:r>
              <a:rPr lang="cs-CZ" sz="1400" dirty="0" smtClean="0"/>
              <a:t> </a:t>
            </a:r>
            <a:r>
              <a:rPr lang="cs-CZ" sz="1400" dirty="0" err="1" smtClean="0"/>
              <a:t>of</a:t>
            </a:r>
            <a:r>
              <a:rPr lang="cs-CZ" sz="1400" dirty="0" smtClean="0"/>
              <a:t> </a:t>
            </a:r>
            <a:r>
              <a:rPr lang="cs-CZ" sz="1400" dirty="0" err="1" smtClean="0"/>
              <a:t>arms</a:t>
            </a:r>
            <a:r>
              <a:rPr lang="cs-CZ" sz="1400" dirty="0" smtClean="0"/>
              <a:t> </a:t>
            </a:r>
            <a:r>
              <a:rPr lang="cs-CZ" sz="1400" dirty="0" err="1" smtClean="0"/>
              <a:t>of</a:t>
            </a:r>
            <a:r>
              <a:rPr lang="cs-CZ" sz="1400" dirty="0" smtClean="0"/>
              <a:t> </a:t>
            </a:r>
            <a:r>
              <a:rPr lang="cs-CZ" sz="1400" dirty="0" err="1" smtClean="0"/>
              <a:t>Estonia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In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Wikimedia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Commons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[online]. Poslední změna </a:t>
            </a:r>
            <a:r>
              <a:rPr lang="cs-CZ" sz="1400" dirty="0" smtClean="0"/>
              <a:t>13. 5. 2010 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[cit. 5. 9. 2013]. Dostupný na WWW </a:t>
            </a:r>
            <a:r>
              <a:rPr lang="cs-CZ" sz="1400" dirty="0" smtClean="0"/>
              <a:t>http://en.wikipedia.org/wiki/Oak#mediaviewer/File:Coat_of_arms_of_Estonia.svg</a:t>
            </a: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395536" y="3554432"/>
            <a:ext cx="82089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6 -  </a:t>
            </a:r>
            <a:r>
              <a:rPr lang="cs-CZ" sz="1400" dirty="0" err="1" smtClean="0"/>
              <a:t>Europian</a:t>
            </a:r>
            <a:r>
              <a:rPr lang="cs-CZ" sz="1400" dirty="0" smtClean="0"/>
              <a:t> </a:t>
            </a:r>
            <a:r>
              <a:rPr lang="cs-CZ" sz="1400" dirty="0" err="1" smtClean="0"/>
              <a:t>Beech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In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Wikimedia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Commons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[online]. Poslední změna  </a:t>
            </a:r>
            <a:r>
              <a:rPr lang="cs-CZ" sz="1400" dirty="0" smtClean="0"/>
              <a:t>9. 12. 2012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[cit. 5. 9. 2013]. Dostupný na WWW </a:t>
            </a:r>
            <a:r>
              <a:rPr lang="cs-CZ" sz="1400" dirty="0" smtClean="0"/>
              <a:t>http://cs.wikipedia.org/wiki/Buk_%28rod%29#mediaviewer/Soubor:European_Beech.jpg</a:t>
            </a: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395536" y="4275093"/>
            <a:ext cx="82089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7 -  </a:t>
            </a:r>
            <a:r>
              <a:rPr lang="cs-CZ" sz="1400" dirty="0" err="1" smtClean="0"/>
              <a:t>Lia</a:t>
            </a:r>
            <a:r>
              <a:rPr lang="cs-CZ" sz="1400" dirty="0" smtClean="0"/>
              <a:t> lipka </a:t>
            </a:r>
            <a:r>
              <a:rPr lang="cs-CZ" sz="1400" dirty="0" err="1" smtClean="0"/>
              <a:t>horni</a:t>
            </a:r>
            <a:r>
              <a:rPr lang="cs-CZ" sz="1400" dirty="0" smtClean="0"/>
              <a:t> bradlo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In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Wikimedia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Commons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[online]. Poslední změna  </a:t>
            </a:r>
            <a:r>
              <a:rPr lang="cs-CZ" sz="1400" dirty="0" smtClean="0"/>
              <a:t>13. 10. 2006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[cit. 5. 9. 2013]. Dostupný na WWW </a:t>
            </a:r>
            <a:r>
              <a:rPr lang="cs-CZ" sz="1400" dirty="0" smtClean="0"/>
              <a:t>http://cs.wikipedia.org/wiki/L%C3%ADpa_malolist%C3%A1#mediaviewer/Soubor:Lipa_lipka_horni_bradlo.jpg</a:t>
            </a: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323528" y="1268760"/>
            <a:ext cx="82089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3 -  </a:t>
            </a:r>
            <a:r>
              <a:rPr lang="cs-CZ" sz="1400" dirty="0" smtClean="0"/>
              <a:t>THYSSEN, M.  </a:t>
            </a:r>
            <a:r>
              <a:rPr lang="cs-CZ" sz="1400" dirty="0" err="1" smtClean="0"/>
              <a:t>Deciduous</a:t>
            </a:r>
            <a:r>
              <a:rPr lang="cs-CZ" sz="1400" dirty="0" smtClean="0"/>
              <a:t> </a:t>
            </a:r>
            <a:r>
              <a:rPr lang="cs-CZ" sz="1400" dirty="0" err="1" smtClean="0"/>
              <a:t>forest</a:t>
            </a:r>
            <a:r>
              <a:rPr lang="cs-CZ" sz="1400" dirty="0" smtClean="0"/>
              <a:t> in </a:t>
            </a:r>
            <a:r>
              <a:rPr lang="cs-CZ" sz="1400" dirty="0" err="1" smtClean="0"/>
              <a:t>winter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In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Wikimedia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Commons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[online]. Poslední změna  </a:t>
            </a:r>
            <a:r>
              <a:rPr lang="cs-CZ" sz="1400" dirty="0" smtClean="0"/>
              <a:t>27.  1. 2006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[cit. 5. 9. 2013]. Dostupný na WWW </a:t>
            </a:r>
            <a:r>
              <a:rPr lang="cs-CZ" sz="1400" dirty="0" smtClean="0"/>
              <a:t>http://en.wikipedia.org/wiki/Deciduous#mediaviewer/File:Langaa_egeskov_rimfrost.jpg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39084</TotalTime>
  <Words>429</Words>
  <Application>Microsoft Office PowerPoint</Application>
  <PresentationFormat>Předvádění na obrazovce (4:3)</PresentationFormat>
  <Paragraphs>76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DUM - Digitální Učební Materiál </vt:lpstr>
      <vt:lpstr>DUM - Digitální Učební Materiál</vt:lpstr>
      <vt:lpstr>DECIDUOUS TREES</vt:lpstr>
      <vt:lpstr>OAK</vt:lpstr>
      <vt:lpstr>OAK as a symbol</vt:lpstr>
      <vt:lpstr>BEECH</vt:lpstr>
      <vt:lpstr>LINDEN TREE (TILIA)</vt:lpstr>
      <vt:lpstr>LINDEN (TILIA) - uses</vt:lpstr>
      <vt:lpstr>ZDROJE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</dc:title>
  <dc:creator>mbenedova</dc:creator>
  <cp:lastModifiedBy>pc</cp:lastModifiedBy>
  <cp:revision>35</cp:revision>
  <dcterms:created xsi:type="dcterms:W3CDTF">2013-04-09T12:40:26Z</dcterms:created>
  <dcterms:modified xsi:type="dcterms:W3CDTF">2014-08-06T14:28:45Z</dcterms:modified>
</cp:coreProperties>
</file>