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handoutMasterIdLst>
    <p:handoutMasterId r:id="rId17"/>
  </p:handoutMasterIdLst>
  <p:sldIdLst>
    <p:sldId id="268" r:id="rId2"/>
    <p:sldId id="273" r:id="rId3"/>
    <p:sldId id="272" r:id="rId4"/>
    <p:sldId id="258" r:id="rId5"/>
    <p:sldId id="261" r:id="rId6"/>
    <p:sldId id="263" r:id="rId7"/>
    <p:sldId id="256" r:id="rId8"/>
    <p:sldId id="265" r:id="rId9"/>
    <p:sldId id="266" r:id="rId10"/>
    <p:sldId id="260" r:id="rId11"/>
    <p:sldId id="267" r:id="rId12"/>
    <p:sldId id="259" r:id="rId13"/>
    <p:sldId id="270" r:id="rId14"/>
    <p:sldId id="269" r:id="rId15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24" autoAdjust="0"/>
  </p:normalViewPr>
  <p:slideViewPr>
    <p:cSldViewPr>
      <p:cViewPr>
        <p:scale>
          <a:sx n="100" d="100"/>
          <a:sy n="100" d="100"/>
        </p:scale>
        <p:origin x="-1038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>
              <a:defRPr sz="1300"/>
            </a:lvl1pPr>
          </a:lstStyle>
          <a:p>
            <a:pPr>
              <a:defRPr/>
            </a:pPr>
            <a:fld id="{453D5B0F-EFD4-49EA-8528-C15AF7EBB1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>
              <a:defRPr sz="1300"/>
            </a:lvl1pPr>
          </a:lstStyle>
          <a:p>
            <a:pPr>
              <a:defRPr/>
            </a:pPr>
            <a:fld id="{D2B89A79-3091-4948-B4B4-45AB040A2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249470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93504B86-3A21-424D-B109-54B47951290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E2347BE2-83AD-4678-914E-D55B677B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073863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rs-brno.cz/elektroinstalace/pojistky/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Tady bych dal příklad třeba dvou označených vodičů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dirty="0" smtClean="0"/>
              <a:t>Obrázek?? 3. zdroj -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kars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brno.cz</a:t>
            </a:r>
            <a:r>
              <a:rPr lang="cs-CZ" dirty="0" smtClean="0">
                <a:hlinkClick r:id="rId3"/>
              </a:rPr>
              <a:t>/elektroinstalace/pojistky/</a:t>
            </a:r>
            <a:r>
              <a:rPr lang="cs-CZ" dirty="0" smtClean="0"/>
              <a:t>   obr.4 zdroj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kars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brno.cz</a:t>
            </a:r>
            <a:r>
              <a:rPr lang="cs-CZ" dirty="0" smtClean="0">
                <a:hlinkClick r:id="rId3"/>
              </a:rPr>
              <a:t>/elektroinstalace/pojistky/</a:t>
            </a:r>
            <a:endParaRPr lang="cs-CZ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06B4-366C-49B8-B5B3-69711654D482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4475D-FEA5-4845-9F20-36CD60BC2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8A5B-F883-4DF5-A450-E8B6795C8461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F4D5F-EB6D-47F8-ABA3-810DB6783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C4F03-D1EB-43EE-8153-6228CA738A70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5789-DF09-4680-AB9E-8956370F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AF82-A9D3-499B-85C4-5BD7C8112772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1839-CC58-4BDA-8D9D-E39B3F175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47E61-0681-405C-B97E-7104E9177E66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C123A-E4B3-4A1B-8C1A-865D01BD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648B-CDFB-4FCA-AEA9-71BA9AFFE8EF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56754-1C22-4F99-941F-602DF045C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AA11-2A91-4CEC-A953-B57F946AD443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887C-3B9B-4597-9AAB-256C528C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9B40-EA50-43BC-AFEE-BEA38C5D3CB2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9D7CB-F70C-462F-A0F1-2283DB79F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6ED6B-F782-4541-988C-F53DFA6E08CA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7F122-7EE4-4951-9D55-35B245EB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5CEC-7C0C-4B1A-93C1-612958651C82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319F-C555-4F8B-92EF-561F442F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F2E2-F9E9-4269-9FDC-AFFD1CEA3DC7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6076-7C92-4AEB-9E03-64E03669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22CA7-F276-46DA-BD6D-6557B4330253}" type="datetime1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639135-3FA6-4F8F-A071-C4AAC71A8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0" r:id="rId4"/>
    <p:sldLayoutId id="2147483786" r:id="rId5"/>
    <p:sldLayoutId id="2147483781" r:id="rId6"/>
    <p:sldLayoutId id="2147483787" r:id="rId7"/>
    <p:sldLayoutId id="2147483788" r:id="rId8"/>
    <p:sldLayoutId id="2147483789" r:id="rId9"/>
    <p:sldLayoutId id="2147483782" r:id="rId10"/>
    <p:sldLayoutId id="2147483790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5" Type="http://schemas.openxmlformats.org/officeDocument/2006/relationships/image" Target="../media/image4.jpe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INSTALAČNÍ MATERIÁL PRO ELEKTROINSTALACE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VY_52_INOVACE_01_01_KEZU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73444138"/>
              </p:ext>
            </p:extLst>
          </p:nvPr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Instalační materiál pro elektroinstalace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VY_52_INOVACE_01_01_KEZU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15.10.2013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3. ročník SPŠEIT. Jedná se o výkladovou prezentaci  k problematice elektroinstalace, používání základních pojmů a značek. Studenti se seznámí s principem jističe, druhy </a:t>
                      </a:r>
                      <a:r>
                        <a:rPr lang="cs-CZ" sz="1200" b="0" i="0" u="none" strike="noStrike" baseline="0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inst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. materiálů, značkami  pro projektování instalací.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Vodiče, kabely, žíla, jističe, pojistky, krabice, </a:t>
                      </a:r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značení vodičů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Instalační materiál pro elektroinstalace</a:t>
            </a:r>
            <a:endParaRPr lang="cs-CZ" sz="2800" dirty="0"/>
          </a:p>
        </p:txBody>
      </p:sp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28604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INSTALAČNÍ MATERIÁL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291" name="Zástupný symbol pro obsah 4"/>
          <p:cNvSpPr>
            <a:spLocks noGrp="1"/>
          </p:cNvSpPr>
          <p:nvPr>
            <p:ph idx="1"/>
          </p:nvPr>
        </p:nvSpPr>
        <p:spPr>
          <a:xfrm>
            <a:off x="519113" y="1428750"/>
            <a:ext cx="7910512" cy="2720975"/>
          </a:xfrm>
        </p:spPr>
        <p:txBody>
          <a:bodyPr/>
          <a:lstStyle/>
          <a:p>
            <a:pPr algn="just" eaLnBrk="1" hangingPunct="1">
              <a:buFont typeface="Wingdings 2" pitchFamily="18" charset="2"/>
              <a:buNone/>
            </a:pPr>
            <a:r>
              <a:rPr lang="cs-CZ" sz="2000" smtClean="0"/>
              <a:t>Kabely a vodiče přenášejí elektrický proud od zdroje ke spotřebiči a propojují jednotlivé části el. zařízení. Pro některé druhy platí původní ČSN, pro jiné nové ČSN EN.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sz="2000" smtClean="0"/>
          </a:p>
          <a:p>
            <a:pPr algn="just" eaLnBrk="1" hangingPunct="1">
              <a:buFont typeface="Wingdings 2" pitchFamily="18" charset="2"/>
              <a:buNone/>
            </a:pPr>
            <a:r>
              <a:rPr lang="cs-CZ" sz="2000" smtClean="0"/>
              <a:t>Jádra – z Cu nebo Al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sz="2000" smtClean="0"/>
          </a:p>
          <a:p>
            <a:pPr algn="just" eaLnBrk="1" hangingPunct="1">
              <a:buFont typeface="Wingdings 2" pitchFamily="18" charset="2"/>
              <a:buNone/>
            </a:pPr>
            <a:r>
              <a:rPr lang="cs-CZ" sz="2000" smtClean="0"/>
              <a:t>Jmenovitý průřez – číselná hodnota blížící se geometrickému průřezu</a:t>
            </a: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Značení vodičů a kabelů</a:t>
            </a:r>
            <a:endParaRPr lang="cs-CZ" sz="2400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>
          <a:xfrm>
            <a:off x="590550" y="1546225"/>
            <a:ext cx="7981950" cy="452596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Dle staré ČSN 347401 čtyři písmena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1. písmeno:	A    s </a:t>
            </a:r>
            <a:r>
              <a:rPr lang="cs-CZ" sz="2000" dirty="0" err="1" smtClean="0"/>
              <a:t>Al</a:t>
            </a:r>
            <a:r>
              <a:rPr lang="cs-CZ" sz="2000" dirty="0" smtClean="0"/>
              <a:t> jádrem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			C    s </a:t>
            </a:r>
            <a:r>
              <a:rPr lang="cs-CZ" sz="2000" dirty="0" err="1" smtClean="0"/>
              <a:t>Cu</a:t>
            </a:r>
            <a:r>
              <a:rPr lang="cs-CZ" sz="2000" dirty="0" smtClean="0"/>
              <a:t> jádrem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2. písmeno:	materiál izolace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3. písmeno:	typy kabelů a vodičů stejných materiálů lišící se			vlastnostmi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4. písmeno:	materiál pláště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1800" dirty="0" smtClean="0"/>
              <a:t>Např.   CYH    lehká plochá šňůra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1800" dirty="0" smtClean="0"/>
              <a:t>            CYSY   střední šňůra s PVC pláštěm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z="2000" dirty="0" smtClean="0"/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28" y="500042"/>
            <a:ext cx="8199338" cy="68578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Tabulka převodu starého a nového značení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 l="2066" r="3726" b="1600"/>
          <a:stretch>
            <a:fillRect/>
          </a:stretch>
        </p:blipFill>
        <p:spPr bwMode="auto">
          <a:xfrm>
            <a:off x="1115616" y="1347788"/>
            <a:ext cx="7072313" cy="4673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347" name="TextovéPole 9"/>
          <p:cNvSpPr txBox="1">
            <a:spLocks noChangeArrowheads="1"/>
          </p:cNvSpPr>
          <p:nvPr/>
        </p:nvSpPr>
        <p:spPr bwMode="auto">
          <a:xfrm>
            <a:off x="1116013" y="6021388"/>
            <a:ext cx="525621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latin typeface="Franklin Gothic Book" pitchFamily="34" charset="0"/>
              </a:rPr>
              <a:t>Tab. 1 Převod starého a nového značení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citel\Desktop\barevné značení vodičů.jpg"/>
          <p:cNvPicPr>
            <a:picLocks noChangeAspect="1" noChangeArrowheads="1"/>
          </p:cNvPicPr>
          <p:nvPr/>
        </p:nvPicPr>
        <p:blipFill>
          <a:blip r:embed="rId2" cstate="print"/>
          <a:srcRect t="5295"/>
          <a:stretch>
            <a:fillRect/>
          </a:stretch>
        </p:blipFill>
        <p:spPr bwMode="auto">
          <a:xfrm>
            <a:off x="755650" y="1401763"/>
            <a:ext cx="7656513" cy="45593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322263" y="663575"/>
            <a:ext cx="8786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j-lt"/>
                <a:cs typeface="+mn-cs"/>
              </a:rPr>
              <a:t>TABULKA S BARVAMI VODIČŮ A ČESKÝM I ANGLICKÝM ZNAČENÍM</a:t>
            </a:r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371" name="TextovéPole 9"/>
          <p:cNvSpPr txBox="1">
            <a:spLocks noChangeArrowheads="1"/>
          </p:cNvSpPr>
          <p:nvPr/>
        </p:nvSpPr>
        <p:spPr bwMode="auto">
          <a:xfrm>
            <a:off x="768350" y="5961063"/>
            <a:ext cx="525621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latin typeface="Franklin Gothic Book" pitchFamily="34" charset="0"/>
              </a:rPr>
              <a:t>Tab. 2 Barvy vodičů, české a anglické značení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Úložný materiál pro vnitřní rozvod NN</a:t>
            </a:r>
            <a:endParaRPr lang="cs-CZ" sz="2400" dirty="0"/>
          </a:p>
        </p:txBody>
      </p:sp>
      <p:sp>
        <p:nvSpPr>
          <p:cNvPr id="16387" name="Zástupný symbol pro obsah 3"/>
          <p:cNvSpPr>
            <a:spLocks noGrp="1"/>
          </p:cNvSpPr>
          <p:nvPr>
            <p:ph idx="1"/>
          </p:nvPr>
        </p:nvSpPr>
        <p:spPr>
          <a:xfrm>
            <a:off x="590550" y="1339850"/>
            <a:ext cx="7696200" cy="20891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Chrání vnitřní rozvod před </a:t>
            </a:r>
            <a:r>
              <a:rPr lang="cs-CZ" sz="2000" smtClean="0"/>
              <a:t>mechanickým poškozením.</a:t>
            </a: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Trubky a lišty:	pro izolované vodiče, které se vtahují pomocí pérka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Krabice:		zpravidla kruhový nebo čtyřhranný tvar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</p:txBody>
      </p:sp>
      <p:pic>
        <p:nvPicPr>
          <p:cNvPr id="4101" name="Picture 5" descr="C:\Users\Ucitel\Documents\PROJEKT\3 rocnik\prezentace\krabice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94189" y="3861048"/>
            <a:ext cx="24542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389" name="TextovéPole 9"/>
          <p:cNvSpPr txBox="1">
            <a:spLocks noChangeArrowheads="1"/>
          </p:cNvSpPr>
          <p:nvPr/>
        </p:nvSpPr>
        <p:spPr bwMode="auto">
          <a:xfrm>
            <a:off x="571500" y="3545076"/>
            <a:ext cx="2928938" cy="232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u="sng" dirty="0">
                <a:latin typeface="Franklin Gothic Book" pitchFamily="34" charset="0"/>
              </a:rPr>
              <a:t>Dělení podle typu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Franklin Gothic Book" pitchFamily="34" charset="0"/>
              </a:rPr>
              <a:t> pro </a:t>
            </a:r>
            <a:r>
              <a:rPr lang="cs-CZ" sz="2000" dirty="0">
                <a:latin typeface="Franklin Gothic Book" pitchFamily="34" charset="0"/>
              </a:rPr>
              <a:t>vedení s plochými a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Franklin Gothic Book" pitchFamily="34" charset="0"/>
              </a:rPr>
              <a:t>  můstkovými vodiči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Franklin Gothic Book" pitchFamily="34" charset="0"/>
              </a:rPr>
              <a:t>- pro vedení v trubkách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Franklin Gothic Book" pitchFamily="34" charset="0"/>
              </a:rPr>
              <a:t>- pro kabely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Franklin Gothic Book" pitchFamily="34" charset="0"/>
              </a:rPr>
              <a:t>- pro lištová vedení</a:t>
            </a:r>
          </a:p>
        </p:txBody>
      </p:sp>
      <p:sp>
        <p:nvSpPr>
          <p:cNvPr id="16390" name="TextovéPole 10"/>
          <p:cNvSpPr txBox="1">
            <a:spLocks noChangeArrowheads="1"/>
          </p:cNvSpPr>
          <p:nvPr/>
        </p:nvSpPr>
        <p:spPr bwMode="auto">
          <a:xfrm>
            <a:off x="3587849" y="3545076"/>
            <a:ext cx="3000375" cy="2708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u="sng" dirty="0">
                <a:latin typeface="Franklin Gothic Book" pitchFamily="34" charset="0"/>
              </a:rPr>
              <a:t>Dělení podle funkce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Franklin Gothic Book" pitchFamily="34" charset="0"/>
              </a:rPr>
              <a:t>- odbočná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Franklin Gothic Book" pitchFamily="34" charset="0"/>
              </a:rPr>
              <a:t>- protahovací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Franklin Gothic Book" pitchFamily="34" charset="0"/>
              </a:rPr>
              <a:t>- přístrojová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Franklin Gothic Book" pitchFamily="34" charset="0"/>
              </a:rPr>
              <a:t>- univerzální</a:t>
            </a:r>
          </a:p>
          <a:p>
            <a:pPr>
              <a:spcAft>
                <a:spcPts val="600"/>
              </a:spcAft>
            </a:pPr>
            <a:endParaRPr lang="cs-CZ" sz="2000" dirty="0">
              <a:latin typeface="Franklin Gothic Book" pitchFamily="34" charset="0"/>
            </a:endParaRPr>
          </a:p>
          <a:p>
            <a:pPr>
              <a:spcAft>
                <a:spcPts val="600"/>
              </a:spcAft>
            </a:pPr>
            <a:endParaRPr lang="cs-CZ" sz="2000" dirty="0">
              <a:latin typeface="Franklin Gothic Book" pitchFamily="34" charset="0"/>
            </a:endParaRPr>
          </a:p>
        </p:txBody>
      </p:sp>
      <p:pic>
        <p:nvPicPr>
          <p:cNvPr id="16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1" name="Zahnutá šipka doprava 2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eva 2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398" name="TextovéPole 9"/>
          <p:cNvSpPr txBox="1">
            <a:spLocks noChangeArrowheads="1"/>
          </p:cNvSpPr>
          <p:nvPr/>
        </p:nvSpPr>
        <p:spPr bwMode="auto">
          <a:xfrm>
            <a:off x="6275139" y="5735886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1 Krabice průběžná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SPOJOVACÍ MATERIÁL</a:t>
            </a:r>
            <a:endParaRPr lang="cs-CZ" sz="2400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590550" y="1554163"/>
            <a:ext cx="8339138" cy="22320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Svorkovnice:		svorky na izolační podložce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Řadová svorkovnice:	svorkovnice připevněná na nosné liště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Dělitelná svorkovnice:	lámací na potřebný počet svorek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Krabicová rozvodka:	instalační krabice s pevně uloženou svorkovnicí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</p:txBody>
      </p:sp>
      <p:pic>
        <p:nvPicPr>
          <p:cNvPr id="5127" name="Picture 7" descr="C:\Users\Ucitel\Documents\PROJEKT\3 rocnik\prezentace\řadová svorkovn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90775" y="3857625"/>
            <a:ext cx="4610100" cy="990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413" name="TextovéPole 9"/>
          <p:cNvSpPr txBox="1">
            <a:spLocks noChangeArrowheads="1"/>
          </p:cNvSpPr>
          <p:nvPr/>
        </p:nvSpPr>
        <p:spPr bwMode="auto">
          <a:xfrm>
            <a:off x="2395538" y="4865688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latin typeface="Franklin Gothic Book" pitchFamily="34" charset="0"/>
              </a:rPr>
              <a:t>Obr. 2 Dělitelná svorkovnice</a:t>
            </a:r>
          </a:p>
        </p:txBody>
      </p:sp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8" name="Zahnutá šipka doprava 1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eva 1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670" y="428604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POJISTKY</a:t>
            </a:r>
            <a:endParaRPr lang="cs-CZ" sz="2400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528638" y="1428750"/>
            <a:ext cx="5829300" cy="2143125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600"/>
              </a:spcAft>
              <a:buFont typeface="Wingdings 2" pitchFamily="18" charset="2"/>
              <a:buNone/>
            </a:pPr>
            <a:r>
              <a:rPr lang="cs-CZ" sz="2000" smtClean="0"/>
              <a:t>Tavné pojistky: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Wingdings 2" pitchFamily="18" charset="2"/>
              <a:buNone/>
            </a:pPr>
            <a:r>
              <a:rPr lang="cs-CZ" sz="2000" smtClean="0"/>
              <a:t>- pro malá a nízká napětí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Wingdings 2" pitchFamily="18" charset="2"/>
              <a:buNone/>
            </a:pPr>
            <a:r>
              <a:rPr lang="cs-CZ" sz="2000" smtClean="0"/>
              <a:t>- slouží proti přetížením a zkratům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Wingdings 2" pitchFamily="18" charset="2"/>
              <a:buNone/>
            </a:pPr>
            <a:r>
              <a:rPr lang="cs-CZ" sz="2000" smtClean="0"/>
              <a:t>- roztaví se nebo vypaří tavný element vlivem tepla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Wingdings 2" pitchFamily="18" charset="2"/>
              <a:buNone/>
            </a:pPr>
            <a:r>
              <a:rPr lang="cs-CZ" sz="2000" smtClean="0"/>
              <a:t>   způsobeného průchodem proudu</a:t>
            </a: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spcBef>
                <a:spcPct val="0"/>
              </a:spcBef>
              <a:spcAft>
                <a:spcPts val="600"/>
              </a:spcAft>
              <a:buFont typeface="Wingdings 2" pitchFamily="18" charset="2"/>
              <a:buNone/>
            </a:pPr>
            <a:r>
              <a:rPr lang="cs-CZ" sz="2000" smtClean="0"/>
              <a:t>	</a:t>
            </a:r>
          </a:p>
        </p:txBody>
      </p:sp>
      <p:pic>
        <p:nvPicPr>
          <p:cNvPr id="6147" name="Picture 3" descr="C:\Users\Ucitel\Documents\PROJEKT\3 rocnik\prezentace\pojistkypojistky závitové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5588" y="1571625"/>
            <a:ext cx="1860550" cy="1692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437" name="TextovéPole 10"/>
          <p:cNvSpPr txBox="1">
            <a:spLocks noChangeArrowheads="1"/>
          </p:cNvSpPr>
          <p:nvPr/>
        </p:nvSpPr>
        <p:spPr bwMode="auto">
          <a:xfrm>
            <a:off x="6604000" y="5589588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latin typeface="Franklin Gothic Book" pitchFamily="34" charset="0"/>
              </a:rPr>
              <a:t>Obr. 4 Podélné nožové</a:t>
            </a:r>
          </a:p>
        </p:txBody>
      </p:sp>
      <p:sp>
        <p:nvSpPr>
          <p:cNvPr id="18438" name="TextovéPole 11"/>
          <p:cNvSpPr txBox="1">
            <a:spLocks noChangeArrowheads="1"/>
          </p:cNvSpPr>
          <p:nvPr/>
        </p:nvSpPr>
        <p:spPr bwMode="auto">
          <a:xfrm>
            <a:off x="6604000" y="3263900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latin typeface="Franklin Gothic Book" pitchFamily="34" charset="0"/>
              </a:rPr>
              <a:t>Obr. 3 Tavné pojistky</a:t>
            </a:r>
          </a:p>
        </p:txBody>
      </p:sp>
      <p:sp>
        <p:nvSpPr>
          <p:cNvPr id="18439" name="TextovéPole 12"/>
          <p:cNvSpPr txBox="1">
            <a:spLocks noChangeArrowheads="1"/>
          </p:cNvSpPr>
          <p:nvPr/>
        </p:nvSpPr>
        <p:spPr bwMode="auto">
          <a:xfrm>
            <a:off x="571500" y="3786188"/>
            <a:ext cx="6500813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>
                <a:latin typeface="Franklin Gothic Book" pitchFamily="34" charset="0"/>
              </a:rPr>
              <a:t>Závitové pojistky:	 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Franklin Gothic Book" pitchFamily="34" charset="0"/>
              </a:rPr>
              <a:t>- pro silnoproudý rozvod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Franklin Gothic Book" pitchFamily="34" charset="0"/>
              </a:rPr>
              <a:t> podélné</a:t>
            </a:r>
            <a:r>
              <a:rPr lang="cs-CZ" sz="2000" dirty="0">
                <a:latin typeface="Franklin Gothic Book" pitchFamily="34" charset="0"/>
              </a:rPr>
              <a:t>, vestavné, </a:t>
            </a:r>
            <a:r>
              <a:rPr lang="cs-CZ" sz="2000" dirty="0" err="1">
                <a:latin typeface="Franklin Gothic Book" pitchFamily="34" charset="0"/>
              </a:rPr>
              <a:t>vestavné</a:t>
            </a:r>
            <a:r>
              <a:rPr lang="cs-CZ" sz="2000" dirty="0">
                <a:latin typeface="Franklin Gothic Book" pitchFamily="34" charset="0"/>
              </a:rPr>
              <a:t> s krytem, na sběrnici,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latin typeface="Franklin Gothic Book" pitchFamily="34" charset="0"/>
              </a:rPr>
              <a:t>  izolátorové</a:t>
            </a:r>
          </a:p>
          <a:p>
            <a:pPr>
              <a:spcAft>
                <a:spcPts val="600"/>
              </a:spcAft>
            </a:pPr>
            <a:endParaRPr lang="cs-CZ" sz="2000" dirty="0">
              <a:latin typeface="Franklin Gothic Book" pitchFamily="34" charset="0"/>
            </a:endParaRPr>
          </a:p>
        </p:txBody>
      </p:sp>
      <p:pic>
        <p:nvPicPr>
          <p:cNvPr id="4098" name="Picture 2" descr="http://pics.hyperzbozi.cz/cdn/images/392/np-00c-63a-gg-pojistka-nozova-63a-gg---velikost-000-392706b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02413" y="3732213"/>
            <a:ext cx="1857375" cy="1857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5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10/14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JISTIČE</a:t>
            </a:r>
            <a:endParaRPr lang="cs-CZ" sz="2400" dirty="0"/>
          </a:p>
        </p:txBody>
      </p:sp>
      <p:sp>
        <p:nvSpPr>
          <p:cNvPr id="19459" name="Zástupný symbol pro obsah 3"/>
          <p:cNvSpPr>
            <a:spLocks noGrp="1"/>
          </p:cNvSpPr>
          <p:nvPr>
            <p:ph idx="1"/>
          </p:nvPr>
        </p:nvSpPr>
        <p:spPr>
          <a:xfrm>
            <a:off x="500063" y="1357313"/>
            <a:ext cx="7767637" cy="10715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Obsahují elektromagnetickou mžikovou spoušť na vypnutí při zkratech a tepelnou spoušť pro dlouhodobé přetížení.</a:t>
            </a:r>
          </a:p>
        </p:txBody>
      </p:sp>
      <p:pic>
        <p:nvPicPr>
          <p:cNvPr id="7170" name="Picture 2" descr="C:\Users\Ucitel\Documents\PROJEKT\3 rocnik\prezentace\jističe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2492375"/>
            <a:ext cx="2427287" cy="3240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442" name="Picture 2" descr="C:\Users\Ucitel\Documents\PROJEKT\3 rocnik\prezentace\jistic schema.jpg"/>
          <p:cNvPicPr>
            <a:picLocks noChangeAspect="1" noChangeArrowheads="1"/>
          </p:cNvPicPr>
          <p:nvPr/>
        </p:nvPicPr>
        <p:blipFill>
          <a:blip r:embed="rId4" cstate="print"/>
          <a:srcRect l="1347" t="1793" r="1297" b="7489"/>
          <a:stretch>
            <a:fillRect/>
          </a:stretch>
        </p:blipFill>
        <p:spPr bwMode="auto">
          <a:xfrm>
            <a:off x="3851275" y="2492375"/>
            <a:ext cx="4752975" cy="3240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5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851920" y="2924944"/>
            <a:ext cx="648072" cy="400110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/>
              <a:t>Pevný kontakt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580112" y="3573016"/>
            <a:ext cx="648072" cy="400110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/>
              <a:t>Zhášecí</a:t>
            </a:r>
          </a:p>
          <a:p>
            <a:pPr>
              <a:defRPr/>
            </a:pPr>
            <a:r>
              <a:rPr lang="cs-CZ" sz="1000" dirty="0"/>
              <a:t>komora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580112" y="4149080"/>
            <a:ext cx="792088" cy="400110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/>
              <a:t>Pohyblivý</a:t>
            </a:r>
          </a:p>
          <a:p>
            <a:pPr>
              <a:defRPr/>
            </a:pPr>
            <a:r>
              <a:rPr lang="cs-CZ" sz="1000" dirty="0"/>
              <a:t>kontakt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580112" y="4581128"/>
            <a:ext cx="792088" cy="400110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/>
              <a:t>Hoření oblouku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4973106"/>
            <a:ext cx="648072" cy="400110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/>
              <a:t>Pevný kontakt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860304" y="3717032"/>
            <a:ext cx="648000" cy="400110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/>
              <a:t>Hoření oblouku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851920" y="4869160"/>
            <a:ext cx="648072" cy="400110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/>
              <a:t>Zhášecí</a:t>
            </a:r>
          </a:p>
          <a:p>
            <a:pPr>
              <a:defRPr/>
            </a:pPr>
            <a:r>
              <a:rPr lang="cs-CZ" sz="1000" dirty="0"/>
              <a:t>komora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4221088"/>
            <a:ext cx="684000" cy="360000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/>
              <a:t>Spínací jednotka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344384" y="2956882"/>
            <a:ext cx="684000" cy="400110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/>
              <a:t>Zkratový proud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7524328" y="5157192"/>
            <a:ext cx="684000" cy="360000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/>
              <a:t>Spínací jednotka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8211156" y="3717032"/>
            <a:ext cx="414000" cy="246221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/>
              <a:t>Píst</a:t>
            </a:r>
          </a:p>
        </p:txBody>
      </p:sp>
      <p:sp>
        <p:nvSpPr>
          <p:cNvPr id="19502" name="TextovéPole 10"/>
          <p:cNvSpPr txBox="1">
            <a:spLocks noChangeArrowheads="1"/>
          </p:cNvSpPr>
          <p:nvPr/>
        </p:nvSpPr>
        <p:spPr bwMode="auto">
          <a:xfrm>
            <a:off x="3851275" y="5805488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6 Schéma jističe</a:t>
            </a:r>
            <a:endParaRPr lang="cs-CZ" sz="1200" i="1" dirty="0">
              <a:latin typeface="Franklin Gothic Book" pitchFamily="34" charset="0"/>
            </a:endParaRPr>
          </a:p>
        </p:txBody>
      </p:sp>
      <p:sp>
        <p:nvSpPr>
          <p:cNvPr id="19503" name="TextovéPole 10"/>
          <p:cNvSpPr txBox="1">
            <a:spLocks noChangeArrowheads="1"/>
          </p:cNvSpPr>
          <p:nvPr/>
        </p:nvSpPr>
        <p:spPr bwMode="auto">
          <a:xfrm>
            <a:off x="1042988" y="5805488"/>
            <a:ext cx="20002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5 Jistič</a:t>
            </a:r>
            <a:endParaRPr lang="cs-CZ" sz="1200" i="1" dirty="0">
              <a:latin typeface="Franklin Gothic Boo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11/14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35" name="Zahnutá šipka doprava 3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leva 3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57200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Seznam značek</a:t>
            </a:r>
            <a:endParaRPr lang="cs-CZ" sz="2400" dirty="0"/>
          </a:p>
        </p:txBody>
      </p:sp>
      <p:sp>
        <p:nvSpPr>
          <p:cNvPr id="19459" name="TextovéPole 4"/>
          <p:cNvSpPr txBox="1">
            <a:spLocks noChangeArrowheads="1"/>
          </p:cNvSpPr>
          <p:nvPr/>
        </p:nvSpPr>
        <p:spPr bwMode="auto">
          <a:xfrm>
            <a:off x="709613" y="1516063"/>
            <a:ext cx="2571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Vodiče</a:t>
            </a:r>
          </a:p>
        </p:txBody>
      </p:sp>
      <p:sp>
        <p:nvSpPr>
          <p:cNvPr id="19460" name="TextovéPole 5"/>
          <p:cNvSpPr txBox="1">
            <a:spLocks noChangeArrowheads="1"/>
          </p:cNvSpPr>
          <p:nvPr/>
        </p:nvSpPr>
        <p:spPr bwMode="auto">
          <a:xfrm>
            <a:off x="4787900" y="3808413"/>
            <a:ext cx="10572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Spínače</a:t>
            </a:r>
          </a:p>
        </p:txBody>
      </p:sp>
      <p:sp>
        <p:nvSpPr>
          <p:cNvPr id="19461" name="TextovéPole 6"/>
          <p:cNvSpPr txBox="1">
            <a:spLocks noChangeArrowheads="1"/>
          </p:cNvSpPr>
          <p:nvPr/>
        </p:nvSpPr>
        <p:spPr bwMode="auto">
          <a:xfrm>
            <a:off x="700088" y="3789363"/>
            <a:ext cx="2143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Zásuvky</a:t>
            </a:r>
          </a:p>
        </p:txBody>
      </p:sp>
      <p:pic>
        <p:nvPicPr>
          <p:cNvPr id="20486" name="Obrázek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563" y="2133600"/>
            <a:ext cx="1081087" cy="15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2544763"/>
            <a:ext cx="1081087" cy="17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Obrázek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563" y="3016250"/>
            <a:ext cx="1081087" cy="17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9" name="TextovéPole 10"/>
          <p:cNvSpPr txBox="1">
            <a:spLocks noChangeArrowheads="1"/>
          </p:cNvSpPr>
          <p:nvPr/>
        </p:nvSpPr>
        <p:spPr bwMode="auto">
          <a:xfrm>
            <a:off x="2008188" y="2008188"/>
            <a:ext cx="2786062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Přívod k rozvodnici</a:t>
            </a:r>
          </a:p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Světelný obvod</a:t>
            </a:r>
          </a:p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Zásuvkový obvod</a:t>
            </a:r>
          </a:p>
        </p:txBody>
      </p:sp>
      <p:pic>
        <p:nvPicPr>
          <p:cNvPr id="20490" name="Obrázek 14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87950" y="4456113"/>
            <a:ext cx="307975" cy="25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1" name="Obrázek 15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05400" y="4887913"/>
            <a:ext cx="430213" cy="28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2" name="TextovéPole 16"/>
          <p:cNvSpPr txBox="1">
            <a:spLocks noChangeArrowheads="1"/>
          </p:cNvSpPr>
          <p:nvPr/>
        </p:nvSpPr>
        <p:spPr bwMode="auto">
          <a:xfrm>
            <a:off x="6189663" y="4402138"/>
            <a:ext cx="2160587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Jednoduchý spínač</a:t>
            </a:r>
          </a:p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Dvojitý spínač</a:t>
            </a:r>
          </a:p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Dvojitý spínač IP 44</a:t>
            </a:r>
          </a:p>
        </p:txBody>
      </p:sp>
      <p:pic>
        <p:nvPicPr>
          <p:cNvPr id="20493" name="Obrázek 19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05400" y="5319713"/>
            <a:ext cx="45085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4" name="Obrázek 21"/>
          <p:cNvPicPr preferRelativeResize="0"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52513" y="4456113"/>
            <a:ext cx="341312" cy="25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5" name="Obrázek 2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52513" y="4941888"/>
            <a:ext cx="341312" cy="25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6" name="Obrázek 24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042988" y="5392738"/>
            <a:ext cx="325437" cy="25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7" name="Obrázek 25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052513" y="5848350"/>
            <a:ext cx="361950" cy="252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8" name="TextovéPole 26"/>
          <p:cNvSpPr txBox="1">
            <a:spLocks noChangeArrowheads="1"/>
          </p:cNvSpPr>
          <p:nvPr/>
        </p:nvSpPr>
        <p:spPr bwMode="auto">
          <a:xfrm>
            <a:off x="1993900" y="4386263"/>
            <a:ext cx="2449513" cy="177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Zásuvka IP 44</a:t>
            </a:r>
          </a:p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Jednopólová zásuvka</a:t>
            </a:r>
          </a:p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Dvoupólová zásuvka</a:t>
            </a:r>
          </a:p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Třífázová zásuvka</a:t>
            </a:r>
          </a:p>
        </p:txBody>
      </p:sp>
      <p:sp>
        <p:nvSpPr>
          <p:cNvPr id="19484" name="TextovéPole 32"/>
          <p:cNvSpPr txBox="1">
            <a:spLocks noChangeArrowheads="1"/>
          </p:cNvSpPr>
          <p:nvPr/>
        </p:nvSpPr>
        <p:spPr bwMode="auto">
          <a:xfrm>
            <a:off x="4779963" y="1516063"/>
            <a:ext cx="8524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Světla</a:t>
            </a:r>
          </a:p>
        </p:txBody>
      </p:sp>
      <p:pic>
        <p:nvPicPr>
          <p:cNvPr id="20500" name="Obrázek 3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859338" y="2058988"/>
            <a:ext cx="720725" cy="21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1" name="Obrázek 34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859338" y="2487613"/>
            <a:ext cx="7207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2" name="Obrázek 35"/>
          <p:cNvPicPr>
            <a:picLocks noChangeAspect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821238" y="2990850"/>
            <a:ext cx="72072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03" name="TextovéPole 36"/>
          <p:cNvSpPr txBox="1">
            <a:spLocks noChangeArrowheads="1"/>
          </p:cNvSpPr>
          <p:nvPr/>
        </p:nvSpPr>
        <p:spPr bwMode="auto">
          <a:xfrm>
            <a:off x="6170613" y="1993900"/>
            <a:ext cx="1679575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Svítidlo nástěnné</a:t>
            </a:r>
          </a:p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Svítidlo lustrové</a:t>
            </a:r>
          </a:p>
          <a:p>
            <a:pPr>
              <a:spcAft>
                <a:spcPts val="1800"/>
              </a:spcAft>
            </a:pPr>
            <a:r>
              <a:rPr lang="cs-CZ" sz="1600">
                <a:latin typeface="Franklin Gothic Book" pitchFamily="34" charset="0"/>
              </a:rPr>
              <a:t>Svítidlo zářivkové</a:t>
            </a:r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15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12/14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Použité zdroje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13/14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188" y="1368425"/>
            <a:ext cx="7705228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/>
            </a:pPr>
            <a:r>
              <a:rPr lang="cs-CZ" sz="1600" dirty="0">
                <a:latin typeface="+mn-lt"/>
              </a:rPr>
              <a:t>Obr. 1 </a:t>
            </a:r>
            <a:r>
              <a:rPr lang="cs-CZ" sz="1600" dirty="0" smtClean="0">
                <a:latin typeface="+mn-lt"/>
              </a:rPr>
              <a:t>	</a:t>
            </a:r>
            <a:r>
              <a:rPr lang="cs-CZ" sz="1600" dirty="0">
                <a:latin typeface="+mn-lt"/>
              </a:rPr>
              <a:t>http://</a:t>
            </a:r>
            <a:r>
              <a:rPr lang="cs-CZ" sz="1600" dirty="0" smtClean="0">
                <a:latin typeface="+mn-lt"/>
              </a:rPr>
              <a:t>elektrika.</a:t>
            </a:r>
            <a:r>
              <a:rPr lang="cs-CZ" sz="1600" dirty="0" err="1" smtClean="0">
                <a:latin typeface="+mn-lt"/>
              </a:rPr>
              <a:t>cz</a:t>
            </a:r>
            <a:r>
              <a:rPr lang="cs-CZ" sz="1600" dirty="0" smtClean="0">
                <a:latin typeface="+mn-lt"/>
              </a:rPr>
              <a:t>/</a:t>
            </a:r>
            <a:r>
              <a:rPr lang="cs-CZ" sz="1600" dirty="0" err="1" smtClean="0">
                <a:latin typeface="+mn-lt"/>
              </a:rPr>
              <a:t>reportaze</a:t>
            </a:r>
            <a:r>
              <a:rPr lang="cs-CZ" sz="1600" dirty="0" smtClean="0">
                <a:latin typeface="+mn-lt"/>
              </a:rPr>
              <a:t>/2008/</a:t>
            </a:r>
            <a:r>
              <a:rPr lang="cs-CZ" sz="1600" dirty="0" err="1" smtClean="0">
                <a:latin typeface="+mn-lt"/>
              </a:rPr>
              <a:t>megatest</a:t>
            </a:r>
            <a:r>
              <a:rPr lang="cs-CZ" sz="1600" dirty="0" smtClean="0">
                <a:latin typeface="+mn-lt"/>
              </a:rPr>
              <a:t>-</a:t>
            </a:r>
            <a:r>
              <a:rPr lang="cs-CZ" sz="1600" dirty="0" err="1" smtClean="0">
                <a:latin typeface="+mn-lt"/>
              </a:rPr>
              <a:t>abox</a:t>
            </a:r>
            <a:r>
              <a:rPr lang="cs-CZ" sz="1600" dirty="0" smtClean="0">
                <a:latin typeface="+mn-lt"/>
              </a:rPr>
              <a:t>-	</a:t>
            </a:r>
            <a:r>
              <a:rPr lang="cs-CZ" sz="1600" dirty="0" err="1" smtClean="0">
                <a:latin typeface="+mn-lt"/>
              </a:rPr>
              <a:t>spelsberg</a:t>
            </a:r>
            <a:r>
              <a:rPr lang="cs-CZ" sz="1600" dirty="0" smtClean="0">
                <a:latin typeface="+mn-lt"/>
              </a:rPr>
              <a:t>/</a:t>
            </a:r>
            <a:r>
              <a:rPr lang="cs-CZ" sz="1600" dirty="0" err="1" smtClean="0">
                <a:latin typeface="+mn-lt"/>
              </a:rPr>
              <a:t>abox</a:t>
            </a:r>
            <a:r>
              <a:rPr lang="cs-CZ" sz="1600" dirty="0" smtClean="0">
                <a:latin typeface="+mn-lt"/>
              </a:rPr>
              <a:t>_6v.jpg/</a:t>
            </a:r>
            <a:r>
              <a:rPr lang="cs-CZ" sz="1600" dirty="0" err="1" smtClean="0">
                <a:latin typeface="+mn-lt"/>
              </a:rPr>
              <a:t>view</a:t>
            </a:r>
            <a:endParaRPr lang="cs-CZ" sz="1600" dirty="0">
              <a:latin typeface="+mn-lt"/>
            </a:endParaRPr>
          </a:p>
          <a:p>
            <a:pPr>
              <a:spcAft>
                <a:spcPts val="1200"/>
              </a:spcAft>
              <a:defRPr/>
            </a:pPr>
            <a:r>
              <a:rPr lang="cs-CZ" sz="1600" dirty="0">
                <a:latin typeface="+mn-lt"/>
              </a:rPr>
              <a:t>Obr. 2 </a:t>
            </a:r>
            <a:r>
              <a:rPr lang="cs-CZ" sz="1600" dirty="0" smtClean="0">
                <a:latin typeface="+mn-lt"/>
              </a:rPr>
              <a:t>	</a:t>
            </a:r>
            <a:r>
              <a:rPr lang="cs-CZ" sz="1600" dirty="0">
                <a:latin typeface="+mn-lt"/>
              </a:rPr>
              <a:t>http://</a:t>
            </a:r>
            <a:r>
              <a:rPr lang="cs-CZ" sz="1600" dirty="0" smtClean="0">
                <a:latin typeface="+mn-lt"/>
              </a:rPr>
              <a:t>www.</a:t>
            </a:r>
            <a:r>
              <a:rPr lang="cs-CZ" sz="1600" dirty="0" err="1" smtClean="0">
                <a:latin typeface="+mn-lt"/>
              </a:rPr>
              <a:t>zekotrade.cz</a:t>
            </a:r>
            <a:r>
              <a:rPr lang="cs-CZ" sz="1600" dirty="0" smtClean="0">
                <a:latin typeface="+mn-lt"/>
              </a:rPr>
              <a:t>/</a:t>
            </a:r>
            <a:r>
              <a:rPr lang="cs-CZ" sz="1600" dirty="0" err="1" smtClean="0">
                <a:latin typeface="+mn-lt"/>
              </a:rPr>
              <a:t>prodluzovaci</a:t>
            </a:r>
            <a:r>
              <a:rPr lang="cs-CZ" sz="1600" dirty="0" smtClean="0">
                <a:latin typeface="+mn-lt"/>
              </a:rPr>
              <a:t>-</a:t>
            </a:r>
            <a:r>
              <a:rPr lang="cs-CZ" sz="1600" dirty="0" err="1" smtClean="0">
                <a:latin typeface="+mn-lt"/>
              </a:rPr>
              <a:t>privody</a:t>
            </a:r>
            <a:r>
              <a:rPr lang="cs-CZ" sz="1600" dirty="0" smtClean="0">
                <a:latin typeface="+mn-lt"/>
              </a:rPr>
              <a:t>/</a:t>
            </a:r>
            <a:r>
              <a:rPr lang="cs-CZ" sz="1600" dirty="0" err="1" smtClean="0">
                <a:latin typeface="+mn-lt"/>
              </a:rPr>
              <a:t>spojovaci</a:t>
            </a:r>
            <a:r>
              <a:rPr lang="cs-CZ" sz="1600" dirty="0" smtClean="0">
                <a:latin typeface="+mn-lt"/>
              </a:rPr>
              <a:t>-</a:t>
            </a:r>
            <a:r>
              <a:rPr lang="cs-CZ" sz="1600" dirty="0" err="1" smtClean="0">
                <a:latin typeface="+mn-lt"/>
              </a:rPr>
              <a:t>material</a:t>
            </a:r>
            <a:r>
              <a:rPr lang="cs-CZ" sz="1600" dirty="0" smtClean="0">
                <a:latin typeface="+mn-lt"/>
              </a:rPr>
              <a:t>-	</a:t>
            </a:r>
            <a:r>
              <a:rPr lang="cs-CZ" sz="1600" dirty="0" err="1" smtClean="0">
                <a:latin typeface="+mn-lt"/>
              </a:rPr>
              <a:t>elektro</a:t>
            </a:r>
            <a:r>
              <a:rPr lang="cs-CZ" sz="1600" dirty="0" smtClean="0">
                <a:latin typeface="+mn-lt"/>
              </a:rPr>
              <a:t>/svorkovnice-12x40mm-bila-10-ks</a:t>
            </a:r>
            <a:r>
              <a:rPr lang="cs-CZ" sz="1600" dirty="0">
                <a:latin typeface="+mn-lt"/>
              </a:rPr>
              <a:t>/</a:t>
            </a:r>
          </a:p>
          <a:p>
            <a:pPr>
              <a:spcAft>
                <a:spcPts val="1200"/>
              </a:spcAft>
              <a:defRPr/>
            </a:pPr>
            <a:r>
              <a:rPr lang="cs-CZ" sz="1600" dirty="0" smtClean="0">
                <a:latin typeface="+mn-lt"/>
              </a:rPr>
              <a:t>Obr</a:t>
            </a:r>
            <a:r>
              <a:rPr lang="cs-CZ" sz="1600" dirty="0">
                <a:latin typeface="+mn-lt"/>
              </a:rPr>
              <a:t>. 3 </a:t>
            </a:r>
            <a:r>
              <a:rPr lang="cs-CZ" sz="1600" dirty="0" smtClean="0">
                <a:latin typeface="+mn-lt"/>
              </a:rPr>
              <a:t>	</a:t>
            </a:r>
            <a:r>
              <a:rPr lang="cs-CZ" sz="1600" dirty="0">
                <a:latin typeface="+mn-lt"/>
              </a:rPr>
              <a:t>http://www.</a:t>
            </a:r>
            <a:r>
              <a:rPr lang="cs-CZ" sz="1600" dirty="0" err="1">
                <a:latin typeface="+mn-lt"/>
              </a:rPr>
              <a:t>kars</a:t>
            </a:r>
            <a:r>
              <a:rPr lang="cs-CZ" sz="1600" dirty="0">
                <a:latin typeface="+mn-lt"/>
              </a:rPr>
              <a:t>-</a:t>
            </a:r>
            <a:r>
              <a:rPr lang="cs-CZ" sz="1600" dirty="0" err="1">
                <a:latin typeface="+mn-lt"/>
              </a:rPr>
              <a:t>brno.cz</a:t>
            </a:r>
            <a:r>
              <a:rPr lang="cs-CZ" sz="1600" dirty="0">
                <a:latin typeface="+mn-lt"/>
              </a:rPr>
              <a:t>/elektroinstalace/pojistky/ </a:t>
            </a:r>
          </a:p>
          <a:p>
            <a:pPr>
              <a:spcAft>
                <a:spcPts val="1200"/>
              </a:spcAft>
              <a:defRPr/>
            </a:pPr>
            <a:r>
              <a:rPr lang="cs-CZ" sz="1600" dirty="0">
                <a:latin typeface="+mn-lt"/>
              </a:rPr>
              <a:t>Obr. 4 </a:t>
            </a:r>
            <a:r>
              <a:rPr lang="cs-CZ" sz="1600" dirty="0" smtClean="0">
                <a:latin typeface="+mn-lt"/>
              </a:rPr>
              <a:t>	</a:t>
            </a:r>
            <a:r>
              <a:rPr lang="cs-CZ" sz="1600" dirty="0">
                <a:latin typeface="+mn-lt"/>
              </a:rPr>
              <a:t>http://www.</a:t>
            </a:r>
            <a:r>
              <a:rPr lang="cs-CZ" sz="1600" dirty="0" err="1">
                <a:latin typeface="+mn-lt"/>
              </a:rPr>
              <a:t>kars</a:t>
            </a:r>
            <a:r>
              <a:rPr lang="cs-CZ" sz="1600" dirty="0">
                <a:latin typeface="+mn-lt"/>
              </a:rPr>
              <a:t>-</a:t>
            </a:r>
            <a:r>
              <a:rPr lang="cs-CZ" sz="1600" dirty="0" err="1">
                <a:latin typeface="+mn-lt"/>
              </a:rPr>
              <a:t>brno.cz</a:t>
            </a:r>
            <a:r>
              <a:rPr lang="cs-CZ" sz="1600" dirty="0">
                <a:latin typeface="+mn-lt"/>
              </a:rPr>
              <a:t>/elektroinstalace/pojistky/</a:t>
            </a:r>
          </a:p>
          <a:p>
            <a:pPr>
              <a:spcAft>
                <a:spcPts val="1200"/>
              </a:spcAft>
              <a:defRPr/>
            </a:pPr>
            <a:r>
              <a:rPr lang="cs-CZ" sz="1600" dirty="0" smtClean="0">
                <a:latin typeface="+mn-lt"/>
              </a:rPr>
              <a:t>Obr</a:t>
            </a:r>
            <a:r>
              <a:rPr lang="cs-CZ" sz="1600" dirty="0">
                <a:latin typeface="+mn-lt"/>
              </a:rPr>
              <a:t>. 5 </a:t>
            </a:r>
            <a:r>
              <a:rPr lang="cs-CZ" sz="1600" dirty="0" smtClean="0">
                <a:latin typeface="+mn-lt"/>
              </a:rPr>
              <a:t>	</a:t>
            </a:r>
            <a:r>
              <a:rPr lang="cs-CZ" sz="1600" dirty="0">
                <a:latin typeface="+mn-lt"/>
              </a:rPr>
              <a:t>http://kdf.mff.cuni.cz/~zilavy/kpe.php</a:t>
            </a:r>
          </a:p>
          <a:p>
            <a:pPr>
              <a:spcAft>
                <a:spcPts val="1200"/>
              </a:spcAft>
              <a:defRPr/>
            </a:pPr>
            <a:r>
              <a:rPr lang="cs-CZ" sz="1600" dirty="0">
                <a:latin typeface="+mn-lt"/>
              </a:rPr>
              <a:t>Obr. </a:t>
            </a:r>
            <a:r>
              <a:rPr lang="cs-CZ" sz="1600" dirty="0" smtClean="0">
                <a:latin typeface="+mn-lt"/>
              </a:rPr>
              <a:t>6	</a:t>
            </a:r>
            <a:r>
              <a:rPr lang="cs-CZ" sz="1600" dirty="0">
                <a:latin typeface="+mn-lt"/>
              </a:rPr>
              <a:t>http://elektrika.</a:t>
            </a:r>
            <a:r>
              <a:rPr lang="cs-CZ" sz="1600" dirty="0" err="1">
                <a:latin typeface="+mn-lt"/>
              </a:rPr>
              <a:t>cz</a:t>
            </a:r>
            <a:r>
              <a:rPr lang="cs-CZ" sz="1600" dirty="0">
                <a:latin typeface="+mn-lt"/>
              </a:rPr>
              <a:t>/data/</a:t>
            </a:r>
            <a:r>
              <a:rPr lang="cs-CZ" sz="1600" dirty="0" err="1">
                <a:latin typeface="+mn-lt"/>
              </a:rPr>
              <a:t>clanky</a:t>
            </a:r>
            <a:r>
              <a:rPr lang="cs-CZ" sz="1600" dirty="0">
                <a:latin typeface="+mn-lt"/>
              </a:rPr>
              <a:t>/</a:t>
            </a:r>
            <a:r>
              <a:rPr lang="cs-CZ" sz="1600" dirty="0" err="1">
                <a:latin typeface="+mn-lt"/>
              </a:rPr>
              <a:t>moznosti</a:t>
            </a:r>
            <a:r>
              <a:rPr lang="cs-CZ" sz="1600" dirty="0">
                <a:latin typeface="+mn-lt"/>
              </a:rPr>
              <a:t>-</a:t>
            </a:r>
            <a:r>
              <a:rPr lang="cs-CZ" sz="1600" dirty="0" err="1">
                <a:latin typeface="+mn-lt"/>
              </a:rPr>
              <a:t>vykonovych</a:t>
            </a:r>
            <a:r>
              <a:rPr lang="cs-CZ" sz="1600" dirty="0">
                <a:latin typeface="+mn-lt"/>
              </a:rPr>
              <a:t>-</a:t>
            </a:r>
            <a:r>
              <a:rPr lang="cs-CZ" sz="1600" dirty="0" err="1">
                <a:latin typeface="+mn-lt"/>
              </a:rPr>
              <a:t>jisticu</a:t>
            </a:r>
            <a:r>
              <a:rPr lang="cs-CZ" sz="1600" dirty="0">
                <a:latin typeface="+mn-lt"/>
              </a:rPr>
              <a:t>-pro-21-</a:t>
            </a:r>
            <a:r>
              <a:rPr lang="cs-CZ" sz="1600" dirty="0" err="1">
                <a:latin typeface="+mn-lt"/>
              </a:rPr>
              <a:t>stoleti</a:t>
            </a:r>
            <a:endParaRPr lang="cs-CZ" sz="1600" dirty="0">
              <a:latin typeface="+mn-lt"/>
            </a:endParaRPr>
          </a:p>
          <a:p>
            <a:pPr>
              <a:spcAft>
                <a:spcPts val="1200"/>
              </a:spcAft>
              <a:defRPr/>
            </a:pPr>
            <a:endParaRPr lang="cs-CZ" sz="1600" dirty="0">
              <a:latin typeface="+mn-lt"/>
            </a:endParaRPr>
          </a:p>
          <a:p>
            <a:pPr>
              <a:spcAft>
                <a:spcPts val="1200"/>
              </a:spcAft>
              <a:defRPr/>
            </a:pPr>
            <a:r>
              <a:rPr lang="cs-CZ" sz="1600" dirty="0">
                <a:latin typeface="+mn-lt"/>
              </a:rPr>
              <a:t>Tab. </a:t>
            </a:r>
            <a:r>
              <a:rPr lang="cs-CZ" sz="1600" dirty="0" smtClean="0">
                <a:latin typeface="+mn-lt"/>
              </a:rPr>
              <a:t>1 	BAXANT</a:t>
            </a:r>
            <a:r>
              <a:rPr lang="cs-CZ" sz="1600" dirty="0">
                <a:latin typeface="+mn-lt"/>
              </a:rPr>
              <a:t>, P. </a:t>
            </a:r>
            <a:r>
              <a:rPr lang="cs-CZ" sz="1600" i="1" dirty="0">
                <a:latin typeface="+mn-lt"/>
              </a:rPr>
              <a:t>Projektování v </a:t>
            </a:r>
            <a:r>
              <a:rPr lang="cs-CZ" sz="1600" i="1" dirty="0" err="1">
                <a:latin typeface="+mn-lt"/>
              </a:rPr>
              <a:t>elektroenergetice</a:t>
            </a:r>
            <a:r>
              <a:rPr lang="cs-CZ" sz="1600" i="1" dirty="0">
                <a:latin typeface="+mn-lt"/>
              </a:rPr>
              <a:t>. </a:t>
            </a:r>
            <a:r>
              <a:rPr lang="cs-CZ" sz="1600" dirty="0">
                <a:latin typeface="+mn-lt"/>
              </a:rPr>
              <a:t>2002. s. 1 ( s.)</a:t>
            </a:r>
            <a:r>
              <a:rPr lang="cs-CZ" sz="1600" dirty="0" smtClean="0">
                <a:latin typeface="+mn-lt"/>
              </a:rPr>
              <a:t> </a:t>
            </a:r>
            <a:endParaRPr lang="cs-CZ" sz="1600" dirty="0">
              <a:latin typeface="+mn-lt"/>
            </a:endParaRPr>
          </a:p>
          <a:p>
            <a:pPr>
              <a:spcAft>
                <a:spcPts val="1200"/>
              </a:spcAft>
              <a:defRPr/>
            </a:pPr>
            <a:r>
              <a:rPr lang="cs-CZ" sz="1600" dirty="0">
                <a:latin typeface="+mn-lt"/>
              </a:rPr>
              <a:t>Tab. 2  </a:t>
            </a:r>
            <a:r>
              <a:rPr lang="cs-CZ" sz="1600" dirty="0" smtClean="0">
                <a:latin typeface="+mn-lt"/>
              </a:rPr>
              <a:t>	</a:t>
            </a:r>
            <a:r>
              <a:rPr lang="cs-CZ" sz="1600" dirty="0">
                <a:latin typeface="+mn-lt"/>
              </a:rPr>
              <a:t>http://rcmodely.cevaro.sk/index.php?id=495&amp;n=jak-na-barvy-vodicu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4125</TotalTime>
  <Words>536</Words>
  <Application>Microsoft Office PowerPoint</Application>
  <PresentationFormat>Předvádění na obrazovce (4:3)</PresentationFormat>
  <Paragraphs>174</Paragraphs>
  <Slides>14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Instalační materiál pro elektroinstalace</vt:lpstr>
      <vt:lpstr>INSTALAČNÍ MATERIÁL</vt:lpstr>
      <vt:lpstr>Značení vodičů a kabelů</vt:lpstr>
      <vt:lpstr>Tabulka převodu starého a nového značení</vt:lpstr>
      <vt:lpstr>Snímek 7</vt:lpstr>
      <vt:lpstr>Úložný materiál pro vnitřní rozvod NN</vt:lpstr>
      <vt:lpstr>SPOJOVACÍ MATERIÁL</vt:lpstr>
      <vt:lpstr>POJISTKY</vt:lpstr>
      <vt:lpstr>JISTIČE</vt:lpstr>
      <vt:lpstr>Seznam značek</vt:lpstr>
      <vt:lpstr>Použité zdroje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129</cp:revision>
  <dcterms:created xsi:type="dcterms:W3CDTF">2013-07-31T15:29:43Z</dcterms:created>
  <dcterms:modified xsi:type="dcterms:W3CDTF">2014-05-18T13:43:06Z</dcterms:modified>
</cp:coreProperties>
</file>