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71" r:id="rId2"/>
    <p:sldId id="275" r:id="rId3"/>
    <p:sldId id="272" r:id="rId4"/>
    <p:sldId id="257" r:id="rId5"/>
    <p:sldId id="261" r:id="rId6"/>
    <p:sldId id="264" r:id="rId7"/>
    <p:sldId id="262" r:id="rId8"/>
    <p:sldId id="263" r:id="rId9"/>
    <p:sldId id="265" r:id="rId10"/>
    <p:sldId id="266" r:id="rId11"/>
    <p:sldId id="267" r:id="rId12"/>
    <p:sldId id="268" r:id="rId13"/>
    <p:sldId id="270" r:id="rId14"/>
    <p:sldId id="274" r:id="rId15"/>
  </p:sldIdLst>
  <p:sldSz cx="9144000" cy="6858000" type="screen4x3"/>
  <p:notesSz cx="7102475" cy="102314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020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572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1572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5524C0B-28ED-44D9-9783-997AD936601B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6763"/>
            <a:ext cx="5114925" cy="383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10248" y="4859933"/>
            <a:ext cx="5681980" cy="4604147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18090"/>
            <a:ext cx="3077739" cy="511572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3092" y="9718090"/>
            <a:ext cx="3077739" cy="511572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B7ADC42-02D6-49DA-96A0-BE495C61A0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173303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utbr.cz/www_base/zav_prace_soubor_verejne.php?file_id=9181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utbr.cz/www_base/zav_prace_soubor_verejne.php?file_id=9181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utbr.cz/www_base/zav_prace_soubor_verejne.php?file_id=9181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elektrika.cz/data/clanky/reseni-pospojeni-kovove-baterie-v-pripade-plastoveho-potrubi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Doplnit tabulku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tabulka zdroj – </a:t>
            </a:r>
            <a:r>
              <a:rPr lang="cs-CZ" dirty="0" err="1" smtClean="0"/>
              <a:t>čsn</a:t>
            </a:r>
            <a:r>
              <a:rPr lang="cs-CZ" dirty="0" smtClean="0"/>
              <a:t>  33 2130   obě tabulky</a:t>
            </a:r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554A430-6A6F-41E4-8F34-7090508AA3A5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Obr. 1 instalační zóny v bytě          zdroj  </a:t>
            </a:r>
            <a:r>
              <a:rPr lang="cs-CZ" dirty="0" err="1" smtClean="0"/>
              <a:t>čsn</a:t>
            </a:r>
            <a:r>
              <a:rPr lang="cs-CZ" dirty="0" smtClean="0"/>
              <a:t> 33 2130</a:t>
            </a:r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DFB1F72-C011-4B43-9CAE-1BAD226B6629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Obr 2 instalační </a:t>
            </a:r>
            <a:r>
              <a:rPr lang="cs-CZ" dirty="0" err="1" smtClean="0"/>
              <a:t>zony</a:t>
            </a:r>
            <a:r>
              <a:rPr lang="cs-CZ" dirty="0" smtClean="0"/>
              <a:t> v bytě   zdroj </a:t>
            </a:r>
            <a:r>
              <a:rPr lang="cs-CZ" dirty="0" err="1" smtClean="0"/>
              <a:t>čsn</a:t>
            </a:r>
            <a:r>
              <a:rPr lang="cs-CZ" dirty="0" smtClean="0"/>
              <a:t> 33 2130 a je to i zdroj textu</a:t>
            </a:r>
          </a:p>
        </p:txBody>
      </p:sp>
      <p:sp>
        <p:nvSpPr>
          <p:cNvPr id="2765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2651739-3F1B-4D0D-AAF3-AE832D899B2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Zdroj </a:t>
            </a: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vutbr.cz</a:t>
            </a:r>
            <a:r>
              <a:rPr lang="cs-CZ" dirty="0" smtClean="0">
                <a:hlinkClick r:id="rId3"/>
              </a:rPr>
              <a:t>/www_base/</a:t>
            </a:r>
            <a:r>
              <a:rPr lang="cs-CZ" dirty="0" err="1" smtClean="0">
                <a:hlinkClick r:id="rId3"/>
              </a:rPr>
              <a:t>zav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prace</a:t>
            </a:r>
            <a:r>
              <a:rPr lang="cs-CZ" dirty="0" smtClean="0">
                <a:hlinkClick r:id="rId3"/>
              </a:rPr>
              <a:t>_soubor_</a:t>
            </a:r>
            <a:r>
              <a:rPr lang="cs-CZ" dirty="0" err="1" smtClean="0">
                <a:hlinkClick r:id="rId3"/>
              </a:rPr>
              <a:t>verejne.php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file</a:t>
            </a:r>
            <a:r>
              <a:rPr lang="cs-CZ" dirty="0" smtClean="0">
                <a:hlinkClick r:id="rId3"/>
              </a:rPr>
              <a:t>_id=9181</a:t>
            </a:r>
            <a:endParaRPr lang="cs-CZ" dirty="0" smtClean="0"/>
          </a:p>
        </p:txBody>
      </p:sp>
      <p:sp>
        <p:nvSpPr>
          <p:cNvPr id="2867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AFF7160-C5C8-49A0-A89E-6E6B31E2662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>
                <a:hlinkClick r:id="rId3"/>
              </a:rPr>
              <a:t>Z</a:t>
            </a:r>
            <a:r>
              <a:rPr lang="cs-CZ" dirty="0" smtClean="0"/>
              <a:t>droj</a:t>
            </a:r>
          </a:p>
          <a:p>
            <a:pPr>
              <a:spcBef>
                <a:spcPct val="0"/>
              </a:spcBef>
            </a:pP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vutbr.cz</a:t>
            </a:r>
            <a:r>
              <a:rPr lang="cs-CZ" dirty="0" smtClean="0">
                <a:hlinkClick r:id="rId3"/>
              </a:rPr>
              <a:t>/www_base/</a:t>
            </a:r>
            <a:r>
              <a:rPr lang="cs-CZ" dirty="0" err="1" smtClean="0">
                <a:hlinkClick r:id="rId3"/>
              </a:rPr>
              <a:t>zav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prace</a:t>
            </a:r>
            <a:r>
              <a:rPr lang="cs-CZ" dirty="0" smtClean="0">
                <a:hlinkClick r:id="rId3"/>
              </a:rPr>
              <a:t>_soubor_</a:t>
            </a:r>
            <a:r>
              <a:rPr lang="cs-CZ" dirty="0" err="1" smtClean="0">
                <a:hlinkClick r:id="rId3"/>
              </a:rPr>
              <a:t>verejne.php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file</a:t>
            </a:r>
            <a:r>
              <a:rPr lang="cs-CZ" dirty="0" smtClean="0">
                <a:hlinkClick r:id="rId3"/>
              </a:rPr>
              <a:t>_id=9181</a:t>
            </a:r>
            <a:endParaRPr lang="cs-CZ" dirty="0" smtClean="0"/>
          </a:p>
        </p:txBody>
      </p:sp>
      <p:sp>
        <p:nvSpPr>
          <p:cNvPr id="297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C32071-3DA9-49FA-B08E-F4585C4180D4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Obr koupelnové zóny  zdroj </a:t>
            </a: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vutbr.cz</a:t>
            </a:r>
            <a:r>
              <a:rPr lang="cs-CZ" dirty="0" smtClean="0">
                <a:hlinkClick r:id="rId3"/>
              </a:rPr>
              <a:t>/www_base/</a:t>
            </a:r>
            <a:r>
              <a:rPr lang="cs-CZ" dirty="0" err="1" smtClean="0">
                <a:hlinkClick r:id="rId3"/>
              </a:rPr>
              <a:t>zav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prace</a:t>
            </a:r>
            <a:r>
              <a:rPr lang="cs-CZ" dirty="0" smtClean="0">
                <a:hlinkClick r:id="rId3"/>
              </a:rPr>
              <a:t>_soubor_</a:t>
            </a:r>
            <a:r>
              <a:rPr lang="cs-CZ" dirty="0" err="1" smtClean="0">
                <a:hlinkClick r:id="rId3"/>
              </a:rPr>
              <a:t>verejne.php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file</a:t>
            </a:r>
            <a:r>
              <a:rPr lang="cs-CZ" dirty="0" smtClean="0">
                <a:hlinkClick r:id="rId3"/>
              </a:rPr>
              <a:t>_id=9181</a:t>
            </a:r>
            <a:endParaRPr lang="cs-CZ" dirty="0" smtClean="0"/>
          </a:p>
        </p:txBody>
      </p:sp>
      <p:sp>
        <p:nvSpPr>
          <p:cNvPr id="307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BC61E8C-E066-4B63-8BF0-28D0959564E7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Obr pospojování vodovodní baterie obojí   zdroj </a:t>
            </a:r>
            <a:r>
              <a:rPr lang="cs-CZ" dirty="0" smtClean="0">
                <a:hlinkClick r:id="rId3"/>
              </a:rPr>
              <a:t>http://elektrika.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/data/</a:t>
            </a:r>
            <a:r>
              <a:rPr lang="cs-CZ" dirty="0" err="1" smtClean="0">
                <a:hlinkClick r:id="rId3"/>
              </a:rPr>
              <a:t>clanky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reseni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pospojeni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kovove</a:t>
            </a:r>
            <a:r>
              <a:rPr lang="cs-CZ" dirty="0" smtClean="0">
                <a:hlinkClick r:id="rId3"/>
              </a:rPr>
              <a:t>-baterie-v-</a:t>
            </a:r>
            <a:r>
              <a:rPr lang="cs-CZ" dirty="0" err="1" smtClean="0">
                <a:hlinkClick r:id="rId3"/>
              </a:rPr>
              <a:t>pripade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plastoveho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potrubi</a:t>
            </a:r>
            <a:endParaRPr lang="cs-CZ" dirty="0" smtClean="0"/>
          </a:p>
        </p:txBody>
      </p:sp>
      <p:sp>
        <p:nvSpPr>
          <p:cNvPr id="317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AC46DFB-37DB-444F-9F04-40CC1C1EFAC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57F4F-B09A-453A-A4BA-AC3A7B3D9DFD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7E5887-A7B3-49C4-BE76-C9D9DBE054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2FD12-A5B3-48CD-8017-BA7FE94AE76C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52DCA-75BD-4148-8FB4-E6ADE12C5B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53E19-F177-43AB-B369-C9FF428A4034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D55AB-8117-487C-88DE-8E03AAB130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A0B66-5E84-4D85-B9E8-6B93D9138D8B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72680-9031-4E9B-B060-A39F4E51F1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42612-291B-4701-A538-B59B612179A7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6D6E33-1A08-407C-83C1-EF613CE148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BB01F-59FA-43CC-9E94-6AEB6B9E2A5C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7D713-F7FF-4790-9375-646949EF1E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B3596-C66C-4798-84BE-A4B4C2EA6BD6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3B599-ED43-49D4-B0E4-92FD172EA1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2B8EB-E61A-4D3B-95A9-9040FA9D279A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FC75-2798-4F0D-B8CF-2A3063C8C7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572A2-E69C-4C06-A526-35E6D080DDC3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E2C08-D044-4AEB-9809-4C27041C64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5A8D4-0F85-4128-A14C-DC38B0DDE4F7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AC622-3E15-4092-8B79-1173E9551F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998C0-5796-4505-955E-E44D7FE7DD86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C6268-9A3A-4AA5-BB58-A82427A254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E7A082-58F3-4E46-A685-FD546E1A0B6A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DEC60A-C4D3-4BF7-9CEA-F72B1FDC36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2" r:id="rId4"/>
    <p:sldLayoutId id="2147483698" r:id="rId5"/>
    <p:sldLayoutId id="2147483693" r:id="rId6"/>
    <p:sldLayoutId id="2147483699" r:id="rId7"/>
    <p:sldLayoutId id="2147483700" r:id="rId8"/>
    <p:sldLayoutId id="2147483701" r:id="rId9"/>
    <p:sldLayoutId id="2147483694" r:id="rId10"/>
    <p:sldLayoutId id="214748370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ovéPole 6"/>
          <p:cNvSpPr txBox="1">
            <a:spLocks noChangeArrowheads="1"/>
          </p:cNvSpPr>
          <p:nvPr/>
        </p:nvSpPr>
        <p:spPr bwMode="auto">
          <a:xfrm>
            <a:off x="1258888" y="3716338"/>
            <a:ext cx="7345362" cy="28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dirty="0">
                <a:latin typeface="Franklin Gothic Book" pitchFamily="34" charset="0"/>
              </a:rPr>
              <a:t>NÁZEV PROJEKTU:	</a:t>
            </a:r>
            <a:r>
              <a:rPr lang="cs-CZ" sz="1600" dirty="0">
                <a:latin typeface="Franklin Gothic Book" pitchFamily="34" charset="0"/>
              </a:rPr>
              <a:t>INVESTICE DO VZDĚLÁNÍ NESOU NEJVYŠŠÍ ÚROK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ČÍSLO PROJEKTU:	</a:t>
            </a:r>
            <a:r>
              <a:rPr lang="cs-CZ" sz="1600" dirty="0">
                <a:latin typeface="Franklin Gothic Book" pitchFamily="34" charset="0"/>
              </a:rPr>
              <a:t> CZ.1.07/1.5.00/34.0521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                  AUTOR</a:t>
            </a:r>
            <a:r>
              <a:rPr lang="cs-CZ" sz="1600" dirty="0">
                <a:latin typeface="Franklin Gothic Book" pitchFamily="34" charset="0"/>
              </a:rPr>
              <a:t>:	ING. ZUZANA KERNDLOVÁ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</a:t>
            </a:r>
            <a:r>
              <a:rPr lang="cs-CZ" sz="1600" b="1" dirty="0">
                <a:latin typeface="Franklin Gothic Book" pitchFamily="34" charset="0"/>
              </a:rPr>
              <a:t>TEMATICKÁ SADA</a:t>
            </a:r>
            <a:r>
              <a:rPr lang="cs-CZ" sz="1600" dirty="0">
                <a:latin typeface="Franklin Gothic Book" pitchFamily="34" charset="0"/>
              </a:rPr>
              <a:t>:	ELEKTROENERGETIKA PRO ŽÁKY 3. ROČNÍKŮ STŘEDNÍ ŠKOLY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                    </a:t>
            </a:r>
            <a:r>
              <a:rPr lang="cs-CZ" sz="1600" b="1" dirty="0">
                <a:latin typeface="Franklin Gothic Book" pitchFamily="34" charset="0"/>
              </a:rPr>
              <a:t>TÉMA</a:t>
            </a:r>
            <a:r>
              <a:rPr lang="cs-CZ" sz="1600" dirty="0">
                <a:latin typeface="Franklin Gothic Book" pitchFamily="34" charset="0"/>
              </a:rPr>
              <a:t>:	INSTALAČNÍ </a:t>
            </a:r>
            <a:r>
              <a:rPr lang="cs-CZ" sz="1600" dirty="0" smtClean="0">
                <a:latin typeface="Franklin Gothic Book" pitchFamily="34" charset="0"/>
              </a:rPr>
              <a:t>ZÓNY</a:t>
            </a:r>
            <a:endParaRPr lang="cs-CZ" sz="1600" dirty="0">
              <a:latin typeface="Franklin Gothic Book" pitchFamily="34" charset="0"/>
            </a:endParaRP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b="1" dirty="0">
                <a:latin typeface="Franklin Gothic Book" pitchFamily="34" charset="0"/>
              </a:rPr>
              <a:t>ČÍSLO MATERIÁLU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dirty="0" smtClean="0">
                <a:latin typeface="Franklin Gothic Book" pitchFamily="34" charset="0"/>
              </a:rPr>
              <a:t>VY_52_INOVACE_01_03_KEZU</a:t>
            </a:r>
            <a:endParaRPr lang="cs-CZ" sz="1600" dirty="0">
              <a:latin typeface="Franklin Gothic Book" pitchFamily="34" charset="0"/>
            </a:endParaRPr>
          </a:p>
        </p:txBody>
      </p:sp>
      <p:pic>
        <p:nvPicPr>
          <p:cNvPr id="5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732" y="764704"/>
            <a:ext cx="7602537" cy="16557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344" y="260350"/>
            <a:ext cx="7199313" cy="1568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5" name="Přímá spojovací čára 24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971600" y="2060848"/>
          <a:ext cx="7200799" cy="4176461"/>
        </p:xfrm>
        <a:graphic>
          <a:graphicData uri="http://schemas.openxmlformats.org/drawingml/2006/table">
            <a:tbl>
              <a:tblPr/>
              <a:tblGrid>
                <a:gridCol w="1656184"/>
                <a:gridCol w="144016"/>
                <a:gridCol w="5400599"/>
              </a:tblGrid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Název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Investice do vzdělání nesou nejvyšší úrok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CZ.1.07/1.5.00/34.0521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a název šablony: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V/2 - Inovace a zkvalitnění směřující k rozvoji odborných kompetencí žáků středních škol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 sady: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Elektroenergetika pro žáky 3. ročníků střední školy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Instalační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zóny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VY_52_INOVACE_01_03_KEZU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Druh učebního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Prezentace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Předmět: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Elektroenergetika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Ročník: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Třída: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Z3K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Autor: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Ing. Zuzana Kerndlová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vytvoření: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 8. 2013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ověření: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16. 10. 2013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Ověřil: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Autor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4227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Anotace: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Materiál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je určen pro 3. ročníky SPŠEIT. Jedná se o výkladovou prezentaci k problematice elektroinstalace v bytových prostorách. Od jednotlivých stupňů elektrizace až k detailním předpisům o jednotlivých instalačních zónách.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Klíčová slova: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 dirty="0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Stupně elektrizace, instalační zóny, pospojování vodičů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718185" y="6402388"/>
            <a:ext cx="3707631" cy="339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600" b="1" dirty="0" smtClean="0">
                <a:latin typeface="+mn-lt"/>
              </a:rPr>
              <a:t>Investice do vzdělání nesou nejvyšší úrok</a:t>
            </a:r>
            <a:endParaRPr lang="cs-CZ" sz="16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924944"/>
            <a:ext cx="7750696" cy="504056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800" dirty="0" smtClean="0"/>
              <a:t>Instalační zóny</a:t>
            </a:r>
            <a:endParaRPr lang="cs-CZ" sz="2800" dirty="0"/>
          </a:p>
        </p:txBody>
      </p:sp>
      <p:sp>
        <p:nvSpPr>
          <p:cNvPr id="5" name="TextovéPole 5"/>
          <p:cNvSpPr txBox="1">
            <a:spLocks noChangeArrowheads="1"/>
          </p:cNvSpPr>
          <p:nvPr/>
        </p:nvSpPr>
        <p:spPr bwMode="auto">
          <a:xfrm>
            <a:off x="5511279" y="5589240"/>
            <a:ext cx="3635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ING. ZUZANA KERNDLOVÁ</a:t>
            </a:r>
          </a:p>
        </p:txBody>
      </p:sp>
      <p:sp>
        <p:nvSpPr>
          <p:cNvPr id="6" name="TextovéPole 6"/>
          <p:cNvSpPr txBox="1">
            <a:spLocks noChangeArrowheads="1"/>
          </p:cNvSpPr>
          <p:nvPr/>
        </p:nvSpPr>
        <p:spPr bwMode="auto">
          <a:xfrm>
            <a:off x="5508104" y="6022628"/>
            <a:ext cx="1428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BRNO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Pravidla pro elektroinstalace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4/14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Zahnutá šipka doprava 7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eva 8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1274" name="TextovéPole 9"/>
          <p:cNvSpPr txBox="1">
            <a:spLocks noChangeArrowheads="1"/>
          </p:cNvSpPr>
          <p:nvPr/>
        </p:nvSpPr>
        <p:spPr bwMode="auto">
          <a:xfrm>
            <a:off x="611560" y="2276872"/>
            <a:ext cx="7572375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 Stupně elektrizace ČSN 33 </a:t>
            </a:r>
            <a:r>
              <a:rPr lang="cs-CZ" dirty="0" smtClean="0">
                <a:latin typeface="Franklin Gothic Book" pitchFamily="34" charset="0"/>
              </a:rPr>
              <a:t>2130</a:t>
            </a:r>
          </a:p>
          <a:p>
            <a:endParaRPr lang="cs-CZ" dirty="0">
              <a:latin typeface="Franklin Gothic Book" pitchFamily="34" charset="0"/>
            </a:endParaRPr>
          </a:p>
          <a:p>
            <a:pPr marL="342900" indent="-342900">
              <a:buFont typeface="+mj-lt"/>
              <a:buAutoNum type="alphaUcPeriod"/>
            </a:pPr>
            <a:r>
              <a:rPr lang="cs-CZ" dirty="0" smtClean="0">
                <a:latin typeface="Franklin Gothic Book" pitchFamily="34" charset="0"/>
              </a:rPr>
              <a:t>byty</a:t>
            </a:r>
            <a:r>
              <a:rPr lang="cs-CZ" dirty="0">
                <a:latin typeface="Franklin Gothic Book" pitchFamily="34" charset="0"/>
              </a:rPr>
              <a:t>, ve kterých se elektřina používá k osvětlení a pro domácí el. </a:t>
            </a:r>
            <a:r>
              <a:rPr lang="cs-CZ" dirty="0" smtClean="0">
                <a:latin typeface="Franklin Gothic Book" pitchFamily="34" charset="0"/>
              </a:rPr>
              <a:t>spotřebiče na </a:t>
            </a:r>
            <a:r>
              <a:rPr lang="cs-CZ" dirty="0">
                <a:latin typeface="Franklin Gothic Book" pitchFamily="34" charset="0"/>
              </a:rPr>
              <a:t>zásuvky nebo pevné připojení, příkon nesmí překročit 3,5kVA</a:t>
            </a:r>
          </a:p>
          <a:p>
            <a:pPr marL="342900" indent="-342900">
              <a:buFont typeface="+mj-lt"/>
              <a:buAutoNum type="alphaUcPeriod"/>
            </a:pPr>
            <a:r>
              <a:rPr lang="cs-CZ" dirty="0" smtClean="0">
                <a:latin typeface="Franklin Gothic Book" pitchFamily="34" charset="0"/>
              </a:rPr>
              <a:t>byty </a:t>
            </a:r>
            <a:r>
              <a:rPr lang="cs-CZ" dirty="0">
                <a:latin typeface="Franklin Gothic Book" pitchFamily="34" charset="0"/>
              </a:rPr>
              <a:t>stupně A  </a:t>
            </a:r>
            <a:r>
              <a:rPr lang="cs-CZ" dirty="0" err="1">
                <a:latin typeface="Franklin Gothic Book" pitchFamily="34" charset="0"/>
              </a:rPr>
              <a:t>a</a:t>
            </a:r>
            <a:r>
              <a:rPr lang="cs-CZ" dirty="0">
                <a:latin typeface="Franklin Gothic Book" pitchFamily="34" charset="0"/>
              </a:rPr>
              <a:t> k vaření se používají spotřebiče o příkonu nad 3,5 </a:t>
            </a:r>
            <a:r>
              <a:rPr lang="cs-CZ" dirty="0" err="1">
                <a:latin typeface="Franklin Gothic Book" pitchFamily="34" charset="0"/>
              </a:rPr>
              <a:t>kVA</a:t>
            </a:r>
            <a:endParaRPr lang="cs-CZ" dirty="0">
              <a:latin typeface="Franklin Gothic Book" pitchFamily="34" charset="0"/>
            </a:endParaRPr>
          </a:p>
          <a:p>
            <a:pPr marL="342900" indent="-342900">
              <a:buFont typeface="+mj-lt"/>
              <a:buAutoNum type="alphaUcPeriod"/>
            </a:pPr>
            <a:r>
              <a:rPr lang="cs-CZ" dirty="0" smtClean="0">
                <a:latin typeface="Franklin Gothic Book" pitchFamily="34" charset="0"/>
              </a:rPr>
              <a:t>navíc </a:t>
            </a:r>
            <a:r>
              <a:rPr lang="cs-CZ" dirty="0">
                <a:latin typeface="Franklin Gothic Book" pitchFamily="34" charset="0"/>
              </a:rPr>
              <a:t>se používá elektrické vytápění</a:t>
            </a:r>
          </a:p>
        </p:txBody>
      </p:sp>
      <p:sp>
        <p:nvSpPr>
          <p:cNvPr id="11275" name="TextovéPole 10"/>
          <p:cNvSpPr txBox="1">
            <a:spLocks noChangeArrowheads="1"/>
          </p:cNvSpPr>
          <p:nvPr/>
        </p:nvSpPr>
        <p:spPr bwMode="auto">
          <a:xfrm>
            <a:off x="539552" y="1556792"/>
            <a:ext cx="1714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>
                <a:latin typeface="Franklin Gothic Book" pitchFamily="34" charset="0"/>
              </a:rPr>
              <a:t>Elektrizace bytů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Stanovení výpočtového zatížení a výpočtového proudu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5/14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Zahnutá šipka doprava 7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eva 8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2298" name="TextovéPole 9"/>
          <p:cNvSpPr txBox="1">
            <a:spLocks noChangeArrowheads="1"/>
          </p:cNvSpPr>
          <p:nvPr/>
        </p:nvSpPr>
        <p:spPr bwMode="auto">
          <a:xfrm>
            <a:off x="539552" y="1556792"/>
            <a:ext cx="80724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s-CZ" dirty="0">
                <a:latin typeface="Franklin Gothic Book" pitchFamily="34" charset="0"/>
              </a:rPr>
              <a:t>Výpočtové zatížení hlavního domovního vedení se určí jako součet maximálních soudobých </a:t>
            </a:r>
            <a:r>
              <a:rPr lang="cs-CZ" dirty="0" smtClean="0">
                <a:latin typeface="Franklin Gothic Book" pitchFamily="34" charset="0"/>
              </a:rPr>
              <a:t>zatížení ( </a:t>
            </a:r>
            <a:r>
              <a:rPr lang="cs-CZ" dirty="0">
                <a:latin typeface="Franklin Gothic Book" pitchFamily="34" charset="0"/>
              </a:rPr>
              <a:t>příkonů )  jednotlivých bytů </a:t>
            </a:r>
            <a:r>
              <a:rPr lang="cs-CZ" dirty="0" err="1">
                <a:latin typeface="Franklin Gothic Book" pitchFamily="34" charset="0"/>
              </a:rPr>
              <a:t>P</a:t>
            </a:r>
            <a:r>
              <a:rPr lang="cs-CZ" baseline="-25000" dirty="0" err="1">
                <a:latin typeface="Franklin Gothic Book" pitchFamily="34" charset="0"/>
              </a:rPr>
              <a:t>bi</a:t>
            </a:r>
            <a:r>
              <a:rPr lang="cs-CZ" baseline="-25000" dirty="0">
                <a:latin typeface="Franklin Gothic Book" pitchFamily="34" charset="0"/>
              </a:rPr>
              <a:t> </a:t>
            </a:r>
            <a:r>
              <a:rPr lang="cs-CZ" baseline="-25000" dirty="0" smtClean="0">
                <a:latin typeface="Franklin Gothic Book" pitchFamily="34" charset="0"/>
              </a:rPr>
              <a:t>, </a:t>
            </a:r>
            <a:r>
              <a:rPr lang="cs-CZ" dirty="0">
                <a:latin typeface="Franklin Gothic Book" pitchFamily="34" charset="0"/>
              </a:rPr>
              <a:t>který je násobený soudobostí pro počet </a:t>
            </a:r>
            <a:r>
              <a:rPr lang="cs-CZ" dirty="0" smtClean="0">
                <a:latin typeface="Franklin Gothic Book" pitchFamily="34" charset="0"/>
              </a:rPr>
              <a:t>bytů.</a:t>
            </a:r>
            <a:endParaRPr lang="cs-CZ" dirty="0">
              <a:latin typeface="Franklin Gothic Book" pitchFamily="34" charset="0"/>
            </a:endParaRPr>
          </a:p>
        </p:txBody>
      </p:sp>
      <p:sp>
        <p:nvSpPr>
          <p:cNvPr id="12299" name="TextovéPole 11"/>
          <p:cNvSpPr txBox="1">
            <a:spLocks noChangeArrowheads="1"/>
          </p:cNvSpPr>
          <p:nvPr/>
        </p:nvSpPr>
        <p:spPr bwMode="auto">
          <a:xfrm>
            <a:off x="2123728" y="3789040"/>
            <a:ext cx="53752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n  je počet bytů připojených na hlavní domovní vedení</a:t>
            </a:r>
          </a:p>
          <a:p>
            <a:r>
              <a:rPr lang="cs-CZ" dirty="0" err="1">
                <a:latin typeface="Franklin Gothic Book" pitchFamily="34" charset="0"/>
              </a:rPr>
              <a:t>β</a:t>
            </a:r>
            <a:r>
              <a:rPr lang="cs-CZ" baseline="-25000" dirty="0" err="1">
                <a:latin typeface="Franklin Gothic Book" pitchFamily="34" charset="0"/>
              </a:rPr>
              <a:t>n</a:t>
            </a:r>
            <a:r>
              <a:rPr lang="cs-CZ" baseline="-25000" dirty="0">
                <a:latin typeface="Franklin Gothic Book" pitchFamily="34" charset="0"/>
              </a:rPr>
              <a:t>    </a:t>
            </a:r>
            <a:r>
              <a:rPr lang="cs-CZ" dirty="0">
                <a:latin typeface="Franklin Gothic Book" pitchFamily="34" charset="0"/>
              </a:rPr>
              <a:t>soudobost pro n bytů</a:t>
            </a:r>
          </a:p>
          <a:p>
            <a:endParaRPr lang="cs-CZ" dirty="0">
              <a:latin typeface="Franklin Gothic Book" pitchFamily="34" charset="0"/>
            </a:endParaRPr>
          </a:p>
        </p:txBody>
      </p:sp>
      <p:sp>
        <p:nvSpPr>
          <p:cNvPr id="12300" name="TextovéPole 12"/>
          <p:cNvSpPr txBox="1">
            <a:spLocks noChangeArrowheads="1"/>
          </p:cNvSpPr>
          <p:nvPr/>
        </p:nvSpPr>
        <p:spPr bwMode="auto">
          <a:xfrm>
            <a:off x="664146" y="4797152"/>
            <a:ext cx="403828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Soudobost </a:t>
            </a:r>
            <a:r>
              <a:rPr lang="el-GR" dirty="0">
                <a:latin typeface="Franklin Gothic Book" pitchFamily="34" charset="0"/>
              </a:rPr>
              <a:t>β</a:t>
            </a:r>
            <a:r>
              <a:rPr lang="cs-CZ" dirty="0">
                <a:latin typeface="Franklin Gothic Book" pitchFamily="34" charset="0"/>
              </a:rPr>
              <a:t> si vyhledáme v </a:t>
            </a:r>
            <a:r>
              <a:rPr lang="cs-CZ" dirty="0" smtClean="0">
                <a:latin typeface="Franklin Gothic Book" pitchFamily="34" charset="0"/>
              </a:rPr>
              <a:t>tabulkách. </a:t>
            </a:r>
            <a:endParaRPr lang="cs-CZ" dirty="0">
              <a:latin typeface="Franklin Gothic Book" pitchFamily="34" charset="0"/>
            </a:endParaRPr>
          </a:p>
        </p:txBody>
      </p:sp>
      <p:sp>
        <p:nvSpPr>
          <p:cNvPr id="1230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pic>
        <p:nvPicPr>
          <p:cNvPr id="12302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2996952"/>
            <a:ext cx="159067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Typ vodičů, jejich jištění a počet zásuvkových vývodů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6/14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Zahnutá šipka doprava 7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eva 8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1" name="Obrázek 10" descr="průřezy vodičů tabulka.jpg"/>
          <p:cNvPicPr>
            <a:picLocks noChangeAspect="1"/>
          </p:cNvPicPr>
          <p:nvPr/>
        </p:nvPicPr>
        <p:blipFill>
          <a:blip r:embed="rId4" cstate="print"/>
          <a:srcRect l="3354" t="12056" r="3369" b="12185"/>
          <a:stretch>
            <a:fillRect/>
          </a:stretch>
        </p:blipFill>
        <p:spPr>
          <a:xfrm>
            <a:off x="1547664" y="1719263"/>
            <a:ext cx="5591175" cy="2424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323" name="Obrázek 11" descr="počet zásuvkových obvodů.jpg"/>
          <p:cNvPicPr>
            <a:picLocks noChangeAspect="1"/>
          </p:cNvPicPr>
          <p:nvPr/>
        </p:nvPicPr>
        <p:blipFill>
          <a:blip r:embed="rId5" cstate="print"/>
          <a:srcRect l="12961" t="43102" r="3501" b="4198"/>
          <a:stretch>
            <a:fillRect/>
          </a:stretch>
        </p:blipFill>
        <p:spPr bwMode="auto">
          <a:xfrm>
            <a:off x="1547664" y="4797152"/>
            <a:ext cx="6086475" cy="1295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324" name="TextovéPole 12"/>
          <p:cNvSpPr txBox="1">
            <a:spLocks noChangeArrowheads="1"/>
          </p:cNvSpPr>
          <p:nvPr/>
        </p:nvSpPr>
        <p:spPr bwMode="auto">
          <a:xfrm>
            <a:off x="467544" y="4427820"/>
            <a:ext cx="37444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Minimální počet zásuvkových vývodů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67544" y="1340768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Průřezy vodičů v bytech a jejich jištění</a:t>
            </a:r>
            <a:endParaRPr lang="cs-CZ" dirty="0">
              <a:latin typeface="+mn-lt"/>
            </a:endParaRPr>
          </a:p>
        </p:txBody>
      </p:sp>
      <p:sp>
        <p:nvSpPr>
          <p:cNvPr id="17" name="TextovéPole 9"/>
          <p:cNvSpPr txBox="1">
            <a:spLocks noChangeArrowheads="1"/>
          </p:cNvSpPr>
          <p:nvPr/>
        </p:nvSpPr>
        <p:spPr bwMode="auto">
          <a:xfrm>
            <a:off x="1547664" y="4149080"/>
            <a:ext cx="566754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200" i="1" dirty="0">
                <a:latin typeface="+mn-lt"/>
              </a:rPr>
              <a:t>Tab. </a:t>
            </a:r>
            <a:r>
              <a:rPr lang="cs-CZ" sz="1200" i="1" smtClean="0">
                <a:latin typeface="+mn-lt"/>
              </a:rPr>
              <a:t>1 Průřezy </a:t>
            </a:r>
            <a:r>
              <a:rPr lang="cs-CZ" sz="1200" i="1" dirty="0" smtClean="0">
                <a:latin typeface="+mn-lt"/>
              </a:rPr>
              <a:t>vodičů používaných při bytových instalacích (Zdroj: ČSN  33 2130)</a:t>
            </a:r>
            <a:endParaRPr lang="cs-CZ" sz="1200" i="1" dirty="0">
              <a:latin typeface="+mn-lt"/>
            </a:endParaRPr>
          </a:p>
        </p:txBody>
      </p:sp>
      <p:sp>
        <p:nvSpPr>
          <p:cNvPr id="18" name="TextovéPole 9"/>
          <p:cNvSpPr txBox="1">
            <a:spLocks noChangeArrowheads="1"/>
          </p:cNvSpPr>
          <p:nvPr/>
        </p:nvSpPr>
        <p:spPr bwMode="auto">
          <a:xfrm>
            <a:off x="1547664" y="6093296"/>
            <a:ext cx="63819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200" i="1" dirty="0">
                <a:latin typeface="+mn-lt"/>
              </a:rPr>
              <a:t>Tab. </a:t>
            </a:r>
            <a:r>
              <a:rPr lang="cs-CZ" sz="1200" i="1" dirty="0" smtClean="0">
                <a:latin typeface="+mn-lt"/>
              </a:rPr>
              <a:t>2  Minimální  počet zásuvkových obvodů v jednotlivých místnostech (Zdroj: ČSN  33 2130)</a:t>
            </a:r>
          </a:p>
          <a:p>
            <a:endParaRPr lang="cs-CZ" sz="12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uložení vodičů ČSN 33 2130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7/14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Zahnutá šipka doprava 7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eva 8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0" name="Obrázek 9" descr="uložení vodičů 33 2130.PNG"/>
          <p:cNvPicPr>
            <a:picLocks noChangeAspect="1"/>
          </p:cNvPicPr>
          <p:nvPr/>
        </p:nvPicPr>
        <p:blipFill>
          <a:blip r:embed="rId4" cstate="print"/>
          <a:srcRect l="-566"/>
          <a:stretch>
            <a:fillRect/>
          </a:stretch>
        </p:blipFill>
        <p:spPr>
          <a:xfrm>
            <a:off x="792416" y="1214430"/>
            <a:ext cx="7524000" cy="4670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ovéPole 9"/>
          <p:cNvSpPr txBox="1">
            <a:spLocks noChangeArrowheads="1"/>
          </p:cNvSpPr>
          <p:nvPr/>
        </p:nvSpPr>
        <p:spPr bwMode="auto">
          <a:xfrm>
            <a:off x="827584" y="5877272"/>
            <a:ext cx="525621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i="1" dirty="0" smtClean="0">
                <a:latin typeface="+mn-lt"/>
              </a:rPr>
              <a:t>Obr. 1  instalační zóny v bytě  (Zdroj: ČSN 33 2130) </a:t>
            </a:r>
            <a:endParaRPr lang="cs-CZ" sz="12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uložení vodičů ČSN 33 2130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8/14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Zahnutá šipka doprava 7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eva 8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0" name="Obrázek 9" descr="čsn 31 2130.PNG"/>
          <p:cNvPicPr>
            <a:picLocks noChangeAspect="1"/>
          </p:cNvPicPr>
          <p:nvPr/>
        </p:nvPicPr>
        <p:blipFill>
          <a:blip r:embed="rId4" cstate="print"/>
          <a:srcRect l="3272" r="2181" b="6961"/>
          <a:stretch>
            <a:fillRect/>
          </a:stretch>
        </p:blipFill>
        <p:spPr>
          <a:xfrm>
            <a:off x="2555776" y="2924944"/>
            <a:ext cx="6241737" cy="3367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Obrázek 11" descr="popis instalačních zó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1196752"/>
            <a:ext cx="5616000" cy="20057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ovéPole 9"/>
          <p:cNvSpPr txBox="1">
            <a:spLocks noChangeArrowheads="1"/>
          </p:cNvSpPr>
          <p:nvPr/>
        </p:nvSpPr>
        <p:spPr bwMode="auto">
          <a:xfrm>
            <a:off x="2627784" y="5949280"/>
            <a:ext cx="525621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i="1" dirty="0" smtClean="0">
                <a:latin typeface="+mn-lt"/>
              </a:rPr>
              <a:t>Obr. 2  instalační zóny v bytě  (Zdroj: ČSN 33 2130) </a:t>
            </a:r>
            <a:endParaRPr lang="cs-CZ" sz="12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Elektrické rozvody v koupelnách  </a:t>
            </a:r>
            <a:r>
              <a:rPr lang="cs-CZ" sz="2400" dirty="0" err="1" smtClean="0"/>
              <a:t>čsn</a:t>
            </a:r>
            <a:r>
              <a:rPr lang="cs-CZ" sz="2400" dirty="0" smtClean="0"/>
              <a:t> 33 2000-7-701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9/14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Zahnutá šipka doprava 7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eva 8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6394" name="TextovéPole 9"/>
          <p:cNvSpPr txBox="1">
            <a:spLocks noChangeArrowheads="1"/>
          </p:cNvSpPr>
          <p:nvPr/>
        </p:nvSpPr>
        <p:spPr bwMode="auto">
          <a:xfrm>
            <a:off x="532917" y="1285875"/>
            <a:ext cx="7920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Zóny – jsou vyměřeny s ohledem na stěny, dveře</a:t>
            </a:r>
            <a:r>
              <a:rPr lang="cs-CZ" dirty="0" smtClean="0">
                <a:latin typeface="Franklin Gothic Book" pitchFamily="34" charset="0"/>
              </a:rPr>
              <a:t>, pevné </a:t>
            </a:r>
            <a:r>
              <a:rPr lang="cs-CZ" dirty="0">
                <a:latin typeface="Franklin Gothic Book" pitchFamily="34" charset="0"/>
              </a:rPr>
              <a:t>příčky, stropy a výklenky</a:t>
            </a:r>
          </a:p>
        </p:txBody>
      </p:sp>
      <p:sp>
        <p:nvSpPr>
          <p:cNvPr id="16395" name="TextovéPole 10"/>
          <p:cNvSpPr txBox="1">
            <a:spLocks noChangeArrowheads="1"/>
          </p:cNvSpPr>
          <p:nvPr/>
        </p:nvSpPr>
        <p:spPr bwMode="auto">
          <a:xfrm>
            <a:off x="538248" y="1928813"/>
            <a:ext cx="7920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s-CZ" b="1" dirty="0">
                <a:latin typeface="Franklin Gothic Book" pitchFamily="34" charset="0"/>
              </a:rPr>
              <a:t>Zóna 0</a:t>
            </a:r>
            <a:r>
              <a:rPr lang="cs-CZ" dirty="0">
                <a:latin typeface="Franklin Gothic Book" pitchFamily="34" charset="0"/>
              </a:rPr>
              <a:t>  - vnitřní prostor koupací nebo sprchové vany</a:t>
            </a:r>
            <a:r>
              <a:rPr lang="cs-CZ" dirty="0" smtClean="0">
                <a:latin typeface="Franklin Gothic Book" pitchFamily="34" charset="0"/>
              </a:rPr>
              <a:t>. V </a:t>
            </a:r>
            <a:r>
              <a:rPr lang="cs-CZ" dirty="0">
                <a:latin typeface="Franklin Gothic Book" pitchFamily="34" charset="0"/>
              </a:rPr>
              <a:t>prostoru se sprchou bez vany je vymezena podlahou a rovinou o výšce 0,05 m nad </a:t>
            </a:r>
            <a:r>
              <a:rPr lang="cs-CZ" dirty="0" smtClean="0">
                <a:latin typeface="Franklin Gothic Book" pitchFamily="34" charset="0"/>
              </a:rPr>
              <a:t>podlahou.</a:t>
            </a:r>
            <a:endParaRPr lang="cs-CZ" dirty="0">
              <a:latin typeface="Franklin Gothic Book" pitchFamily="34" charset="0"/>
            </a:endParaRPr>
          </a:p>
        </p:txBody>
      </p:sp>
      <p:sp>
        <p:nvSpPr>
          <p:cNvPr id="16396" name="TextovéPole 11"/>
          <p:cNvSpPr txBox="1">
            <a:spLocks noChangeArrowheads="1"/>
          </p:cNvSpPr>
          <p:nvPr/>
        </p:nvSpPr>
        <p:spPr bwMode="auto">
          <a:xfrm>
            <a:off x="539551" y="2643188"/>
            <a:ext cx="7920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s-CZ" b="1" dirty="0">
                <a:latin typeface="Franklin Gothic Book" pitchFamily="34" charset="0"/>
              </a:rPr>
              <a:t>Zóna 1</a:t>
            </a:r>
            <a:r>
              <a:rPr lang="cs-CZ" dirty="0">
                <a:latin typeface="Franklin Gothic Book" pitchFamily="34" charset="0"/>
              </a:rPr>
              <a:t>  - ohraničena horní rovinou zóny 0 a vodorovnou rovinou 2,25 m nad                podlahou, svislou plochou obalující koupací nebo sprchovou vanu a zahrnuje prostor nad koupací nebo sprchovou </a:t>
            </a:r>
            <a:r>
              <a:rPr lang="cs-CZ" dirty="0" smtClean="0">
                <a:latin typeface="Franklin Gothic Book" pitchFamily="34" charset="0"/>
              </a:rPr>
              <a:t>vanou.</a:t>
            </a:r>
            <a:endParaRPr lang="cs-CZ" dirty="0">
              <a:latin typeface="Franklin Gothic Book" pitchFamily="34" charset="0"/>
            </a:endParaRPr>
          </a:p>
        </p:txBody>
      </p:sp>
      <p:sp>
        <p:nvSpPr>
          <p:cNvPr id="16397" name="TextovéPole 13"/>
          <p:cNvSpPr txBox="1">
            <a:spLocks noChangeArrowheads="1"/>
          </p:cNvSpPr>
          <p:nvPr/>
        </p:nvSpPr>
        <p:spPr bwMode="auto">
          <a:xfrm>
            <a:off x="531239" y="3571875"/>
            <a:ext cx="7920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s-CZ" b="1" dirty="0">
                <a:latin typeface="Franklin Gothic Book" pitchFamily="34" charset="0"/>
              </a:rPr>
              <a:t>Zóna 2</a:t>
            </a:r>
            <a:r>
              <a:rPr lang="cs-CZ" dirty="0">
                <a:latin typeface="Franklin Gothic Book" pitchFamily="34" charset="0"/>
              </a:rPr>
              <a:t>  -  ohraničena svislou plochou na vnější straně zóny 1 a rovnoběžnou svislou plochou vzdálenou 0,3 m vně od zóny 1, podlahou a vodorovnou rovinou ve výšce 2,25 m nad </a:t>
            </a:r>
            <a:r>
              <a:rPr lang="cs-CZ" dirty="0" smtClean="0">
                <a:latin typeface="Franklin Gothic Book" pitchFamily="34" charset="0"/>
              </a:rPr>
              <a:t>podlahou.</a:t>
            </a:r>
            <a:endParaRPr lang="cs-CZ" dirty="0">
              <a:latin typeface="Franklin Gothic Book" pitchFamily="34" charset="0"/>
            </a:endParaRPr>
          </a:p>
        </p:txBody>
      </p:sp>
      <p:sp>
        <p:nvSpPr>
          <p:cNvPr id="16398" name="TextovéPole 14"/>
          <p:cNvSpPr txBox="1">
            <a:spLocks noChangeArrowheads="1"/>
          </p:cNvSpPr>
          <p:nvPr/>
        </p:nvSpPr>
        <p:spPr bwMode="auto">
          <a:xfrm>
            <a:off x="531238" y="4643438"/>
            <a:ext cx="7920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s-CZ" b="1" dirty="0">
                <a:latin typeface="Franklin Gothic Book" pitchFamily="34" charset="0"/>
              </a:rPr>
              <a:t>Zóna 3</a:t>
            </a:r>
            <a:r>
              <a:rPr lang="cs-CZ" dirty="0">
                <a:latin typeface="Franklin Gothic Book" pitchFamily="34" charset="0"/>
              </a:rPr>
              <a:t> -  je ohraničena svislou plochou na vnější straně zóny 2  a rovnoběžnou svislou plochou vzdálenou 2,4 m vně od zóny 2, podlahou a vodorovnou rovinou ve výšce 2,25 m  nad </a:t>
            </a:r>
            <a:r>
              <a:rPr lang="cs-CZ" dirty="0" smtClean="0">
                <a:latin typeface="Franklin Gothic Book" pitchFamily="34" charset="0"/>
              </a:rPr>
              <a:t>podlahou.</a:t>
            </a:r>
            <a:endParaRPr lang="cs-CZ" dirty="0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Výběr elektrických zařízení pro jednotlivé zóny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10/14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Zahnutá šipka doprava 7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eva 8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418" name="TextovéPole 9"/>
          <p:cNvSpPr txBox="1">
            <a:spLocks noChangeArrowheads="1"/>
          </p:cNvSpPr>
          <p:nvPr/>
        </p:nvSpPr>
        <p:spPr bwMode="auto">
          <a:xfrm>
            <a:off x="714375" y="1643063"/>
            <a:ext cx="7920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s-CZ" b="1" dirty="0">
                <a:latin typeface="Franklin Gothic Book" pitchFamily="34" charset="0"/>
              </a:rPr>
              <a:t>Zóna 0</a:t>
            </a:r>
            <a:r>
              <a:rPr lang="cs-CZ" dirty="0">
                <a:latin typeface="Franklin Gothic Book" pitchFamily="34" charset="0"/>
              </a:rPr>
              <a:t> – stupeň ochrany minimálně IPX7 nebo 44, nesmí se instalovat spínače nebo </a:t>
            </a:r>
            <a:r>
              <a:rPr lang="cs-CZ" dirty="0" smtClean="0">
                <a:latin typeface="Franklin Gothic Book" pitchFamily="34" charset="0"/>
              </a:rPr>
              <a:t>příslušenství.</a:t>
            </a:r>
            <a:endParaRPr lang="cs-CZ" dirty="0">
              <a:latin typeface="Franklin Gothic Book" pitchFamily="34" charset="0"/>
            </a:endParaRPr>
          </a:p>
        </p:txBody>
      </p:sp>
      <p:sp>
        <p:nvSpPr>
          <p:cNvPr id="17419" name="TextovéPole 10"/>
          <p:cNvSpPr txBox="1">
            <a:spLocks noChangeArrowheads="1"/>
          </p:cNvSpPr>
          <p:nvPr/>
        </p:nvSpPr>
        <p:spPr bwMode="auto">
          <a:xfrm>
            <a:off x="714375" y="2714625"/>
            <a:ext cx="7920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s-CZ" b="1" dirty="0">
                <a:latin typeface="Franklin Gothic Book" pitchFamily="34" charset="0"/>
              </a:rPr>
              <a:t>Zóna 1</a:t>
            </a:r>
            <a:r>
              <a:rPr lang="cs-CZ" dirty="0">
                <a:latin typeface="Franklin Gothic Book" pitchFamily="34" charset="0"/>
              </a:rPr>
              <a:t> – stupeň ochrany IPX4 nebo A, mohou zde být pouze rozvody nezbytné pro napájení pevných el. zařízení umístěných v zónách 0 a 1, napájecí obvod musí být vybaven doplňkovou ochranou proudovým chráničem do 30 </a:t>
            </a:r>
            <a:r>
              <a:rPr lang="cs-CZ" dirty="0" smtClean="0">
                <a:latin typeface="Franklin Gothic Book" pitchFamily="34" charset="0"/>
              </a:rPr>
              <a:t>mA.</a:t>
            </a:r>
            <a:endParaRPr lang="cs-CZ" dirty="0">
              <a:latin typeface="Franklin Gothic Book" pitchFamily="34" charset="0"/>
            </a:endParaRPr>
          </a:p>
        </p:txBody>
      </p:sp>
      <p:sp>
        <p:nvSpPr>
          <p:cNvPr id="17420" name="TextovéPole 11"/>
          <p:cNvSpPr txBox="1">
            <a:spLocks noChangeArrowheads="1"/>
          </p:cNvSpPr>
          <p:nvPr/>
        </p:nvSpPr>
        <p:spPr bwMode="auto">
          <a:xfrm>
            <a:off x="714375" y="3929063"/>
            <a:ext cx="7920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cs-CZ" b="1" dirty="0">
                <a:latin typeface="Franklin Gothic Book" pitchFamily="34" charset="0"/>
              </a:rPr>
              <a:t>Zóna 2</a:t>
            </a:r>
            <a:r>
              <a:rPr lang="cs-CZ" dirty="0">
                <a:latin typeface="Franklin Gothic Book" pitchFamily="34" charset="0"/>
              </a:rPr>
              <a:t> – stupeň ochrany IPX4, mohou zde být instalována el. zařízení dovolená v zóně 1, svítidla</a:t>
            </a:r>
            <a:r>
              <a:rPr lang="cs-CZ" dirty="0" smtClean="0">
                <a:latin typeface="Franklin Gothic Book" pitchFamily="34" charset="0"/>
              </a:rPr>
              <a:t>, ventilátory</a:t>
            </a:r>
            <a:r>
              <a:rPr lang="cs-CZ" dirty="0">
                <a:latin typeface="Franklin Gothic Book" pitchFamily="34" charset="0"/>
              </a:rPr>
              <a:t>, otopná zařízení a jednotky pro vířivé vany za předpokladu, že jejich napájecí obvody budou vybaveny proudovým chráničem s proudem do 30 </a:t>
            </a:r>
            <a:r>
              <a:rPr lang="cs-CZ" dirty="0" smtClean="0">
                <a:latin typeface="Franklin Gothic Book" pitchFamily="34" charset="0"/>
              </a:rPr>
              <a:t>mA.</a:t>
            </a:r>
            <a:endParaRPr lang="cs-CZ" dirty="0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Výkresy jednotlivých koupelnových zón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4427538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pic>
        <p:nvPicPr>
          <p:cNvPr id="5" name="Picture 2" descr="C:\Users\Ucitel\Documents\PROJEKT\Logo spseit.PNG"/>
          <p:cNvPicPr>
            <a:picLocks noChangeAspect="1" noChangeArrowheads="1"/>
          </p:cNvPicPr>
          <p:nvPr/>
        </p:nvPicPr>
        <p:blipFill>
          <a:blip r:embed="rId4" cstate="print"/>
          <a:srcRect l="1506" t="3866"/>
          <a:stretch>
            <a:fillRect/>
          </a:stretch>
        </p:blipFill>
        <p:spPr bwMode="auto">
          <a:xfrm>
            <a:off x="2301875" y="6427788"/>
            <a:ext cx="757238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42" name="Obrázek 9" descr="koupelny zony obr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724025"/>
            <a:ext cx="8280000" cy="34387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ovéPole 9"/>
          <p:cNvSpPr txBox="1">
            <a:spLocks noChangeArrowheads="1"/>
          </p:cNvSpPr>
          <p:nvPr/>
        </p:nvSpPr>
        <p:spPr bwMode="auto">
          <a:xfrm>
            <a:off x="395536" y="5157192"/>
            <a:ext cx="828092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200" i="1" dirty="0" smtClean="0">
                <a:latin typeface="Franklin Gothic Book" pitchFamily="34" charset="0"/>
              </a:rPr>
              <a:t>Obr. 3 Koupelnové zóny</a:t>
            </a:r>
          </a:p>
          <a:p>
            <a:endParaRPr lang="cs-CZ" sz="1200" i="1" dirty="0" smtClean="0">
              <a:latin typeface="Franklin Gothic Book" pitchFamily="34" charset="0"/>
            </a:endParaRPr>
          </a:p>
          <a:p>
            <a:r>
              <a:rPr lang="cs-CZ" sz="1200" i="1" dirty="0" smtClean="0">
                <a:latin typeface="Franklin Gothic Book" pitchFamily="34" charset="0"/>
              </a:rPr>
              <a:t>(Zdroj: POKORNÝ, M. Elektroinstalace rodinného domu. Brno: Vysoké učení technické v Brně, Fakulta elektrotechniky a komunikačních technologií, 2008. 82 s. Vedoucí bakalářské práce Ing. Jan Macháček.) </a:t>
            </a:r>
            <a:endParaRPr lang="cs-CZ" sz="1200" i="1" dirty="0">
              <a:latin typeface="Franklin Gothic Boo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11/14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3" name="Zahnutá šipka doprava 12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eva 13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Výkresy jednotlivých koupelnových zón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Obrázek 9" descr="výkres koupelny.jpg"/>
          <p:cNvPicPr>
            <a:picLocks noChangeAspect="1"/>
          </p:cNvPicPr>
          <p:nvPr/>
        </p:nvPicPr>
        <p:blipFill>
          <a:blip r:embed="rId4" cstate="print"/>
          <a:srcRect l="4079" r="2266"/>
          <a:stretch>
            <a:fillRect/>
          </a:stretch>
        </p:blipFill>
        <p:spPr>
          <a:xfrm>
            <a:off x="396456" y="1714488"/>
            <a:ext cx="8280000" cy="3689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ovéPole 9"/>
          <p:cNvSpPr txBox="1">
            <a:spLocks noChangeArrowheads="1"/>
          </p:cNvSpPr>
          <p:nvPr/>
        </p:nvSpPr>
        <p:spPr bwMode="auto">
          <a:xfrm>
            <a:off x="395536" y="5409407"/>
            <a:ext cx="828092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200" i="1" dirty="0" smtClean="0">
                <a:latin typeface="Franklin Gothic Book" pitchFamily="34" charset="0"/>
              </a:rPr>
              <a:t>Obr. 4 Koupelnové zóny</a:t>
            </a:r>
          </a:p>
          <a:p>
            <a:endParaRPr lang="cs-CZ" sz="1200" i="1" dirty="0" smtClean="0">
              <a:latin typeface="Franklin Gothic Book" pitchFamily="34" charset="0"/>
            </a:endParaRPr>
          </a:p>
          <a:p>
            <a:r>
              <a:rPr lang="cs-CZ" sz="1200" i="1" dirty="0" smtClean="0">
                <a:latin typeface="Franklin Gothic Book" pitchFamily="34" charset="0"/>
              </a:rPr>
              <a:t>(Zdroj: POKORNÝ, M. Elektroinstalace rodinného domu. Brno: Vysoké učení technické v Brně, Fakulta elektrotechniky a komunikačních technologií, 2008. 82 s. Vedoucí bakalářské práce Ing. Jan Macháček.) </a:t>
            </a:r>
          </a:p>
          <a:p>
            <a:r>
              <a:rPr lang="cs-CZ" sz="1200" i="1" dirty="0" smtClean="0">
                <a:latin typeface="Franklin Gothic Book" pitchFamily="34" charset="0"/>
              </a:rPr>
              <a:t> </a:t>
            </a:r>
            <a:endParaRPr lang="cs-CZ" sz="1200" i="1" dirty="0">
              <a:latin typeface="Franklin Gothic Boo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12/14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3" name="Zahnutá šipka doprava 12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Zahnutá šipka doleva 13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Doplňující pospojování</a:t>
            </a:r>
            <a:endParaRPr lang="cs-CZ" sz="2400" dirty="0"/>
          </a:p>
        </p:txBody>
      </p:sp>
      <p:pic>
        <p:nvPicPr>
          <p:cNvPr id="3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0" name="TextovéPole 9"/>
          <p:cNvSpPr txBox="1">
            <a:spLocks noChangeArrowheads="1"/>
          </p:cNvSpPr>
          <p:nvPr/>
        </p:nvSpPr>
        <p:spPr bwMode="auto">
          <a:xfrm>
            <a:off x="395536" y="1225203"/>
            <a:ext cx="7920000" cy="292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Aft>
                <a:spcPts val="1200"/>
              </a:spcAft>
            </a:pPr>
            <a:r>
              <a:rPr lang="cs-CZ" dirty="0">
                <a:latin typeface="Franklin Gothic Book" pitchFamily="34" charset="0"/>
              </a:rPr>
              <a:t>Doplňující pospojování musí spojit</a:t>
            </a:r>
            <a:r>
              <a:rPr lang="cs-CZ" b="1" dirty="0">
                <a:latin typeface="Franklin Gothic Book" pitchFamily="34" charset="0"/>
              </a:rPr>
              <a:t> všechny </a:t>
            </a:r>
            <a:r>
              <a:rPr lang="cs-CZ" dirty="0">
                <a:latin typeface="Franklin Gothic Book" pitchFamily="34" charset="0"/>
              </a:rPr>
              <a:t> neživé části upevněných zařízení v </a:t>
            </a:r>
            <a:r>
              <a:rPr lang="cs-CZ" dirty="0" smtClean="0">
                <a:latin typeface="Franklin Gothic Book" pitchFamily="34" charset="0"/>
              </a:rPr>
              <a:t>zónách 0</a:t>
            </a:r>
            <a:r>
              <a:rPr lang="cs-CZ" dirty="0">
                <a:latin typeface="Franklin Gothic Book" pitchFamily="34" charset="0"/>
              </a:rPr>
              <a:t>, 1, 2 a 3 a ochranné vodiče zásuvek s následujícími cizími vodivými částmi v zónách 0, 1, 2 a </a:t>
            </a:r>
            <a:r>
              <a:rPr lang="cs-CZ" dirty="0" smtClean="0">
                <a:latin typeface="Franklin Gothic Book" pitchFamily="34" charset="0"/>
              </a:rPr>
              <a:t>3: </a:t>
            </a:r>
          </a:p>
          <a:p>
            <a:pPr algn="just">
              <a:spcAft>
                <a:spcPts val="1200"/>
              </a:spcAft>
              <a:buFontTx/>
              <a:buChar char="-"/>
            </a:pPr>
            <a:r>
              <a:rPr lang="cs-CZ" dirty="0" smtClean="0">
                <a:latin typeface="Franklin Gothic Book" pitchFamily="34" charset="0"/>
              </a:rPr>
              <a:t>s </a:t>
            </a:r>
            <a:r>
              <a:rPr lang="cs-CZ" dirty="0">
                <a:latin typeface="Franklin Gothic Book" pitchFamily="34" charset="0"/>
              </a:rPr>
              <a:t>kovovými trubkami napájejícími zařizovací předměty a s kovovými </a:t>
            </a:r>
            <a:r>
              <a:rPr lang="cs-CZ" dirty="0" smtClean="0">
                <a:latin typeface="Franklin Gothic Book" pitchFamily="34" charset="0"/>
              </a:rPr>
              <a:t>trubkami odpadů</a:t>
            </a:r>
          </a:p>
          <a:p>
            <a:pPr algn="just">
              <a:spcAft>
                <a:spcPts val="1200"/>
              </a:spcAft>
            </a:pPr>
            <a:r>
              <a:rPr lang="cs-CZ" dirty="0" smtClean="0">
                <a:latin typeface="Franklin Gothic Book" pitchFamily="34" charset="0"/>
              </a:rPr>
              <a:t>- s </a:t>
            </a:r>
            <a:r>
              <a:rPr lang="cs-CZ" dirty="0">
                <a:latin typeface="Franklin Gothic Book" pitchFamily="34" charset="0"/>
              </a:rPr>
              <a:t>kovovými trubkami systémů ústředního vytápění a úpravy vzduchu</a:t>
            </a:r>
          </a:p>
          <a:p>
            <a:pPr algn="just">
              <a:spcAft>
                <a:spcPts val="1200"/>
              </a:spcAft>
            </a:pPr>
            <a:r>
              <a:rPr lang="cs-CZ" dirty="0" smtClean="0">
                <a:latin typeface="Franklin Gothic Book" pitchFamily="34" charset="0"/>
              </a:rPr>
              <a:t>- s </a:t>
            </a:r>
            <a:r>
              <a:rPr lang="cs-CZ" dirty="0">
                <a:latin typeface="Franklin Gothic Book" pitchFamily="34" charset="0"/>
              </a:rPr>
              <a:t>přístupnými kovovými stavebními prvky</a:t>
            </a:r>
          </a:p>
          <a:p>
            <a:pPr algn="just">
              <a:spcAft>
                <a:spcPts val="1200"/>
              </a:spcAft>
            </a:pPr>
            <a:r>
              <a:rPr lang="cs-CZ" dirty="0" smtClean="0">
                <a:latin typeface="Franklin Gothic Book" pitchFamily="34" charset="0"/>
              </a:rPr>
              <a:t>- s </a:t>
            </a:r>
            <a:r>
              <a:rPr lang="cs-CZ" dirty="0">
                <a:latin typeface="Franklin Gothic Book" pitchFamily="34" charset="0"/>
              </a:rPr>
              <a:t>ostatními vodivými předměty, které jsou náchylné k přivedení potenciálu</a:t>
            </a:r>
          </a:p>
        </p:txBody>
      </p:sp>
      <p:pic>
        <p:nvPicPr>
          <p:cNvPr id="11" name="Obrázek 10" descr="pospojování vodovodní bater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768" y="4221088"/>
            <a:ext cx="1368000" cy="136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Obrázek 11" descr="pospojování vodovodni baterie 1.jpg"/>
          <p:cNvPicPr>
            <a:picLocks noChangeAspect="1"/>
          </p:cNvPicPr>
          <p:nvPr/>
        </p:nvPicPr>
        <p:blipFill>
          <a:blip r:embed="rId5" cstate="print"/>
          <a:srcRect l="854" t="1521" r="653" b="3388"/>
          <a:stretch>
            <a:fillRect/>
          </a:stretch>
        </p:blipFill>
        <p:spPr>
          <a:xfrm>
            <a:off x="2267744" y="4221087"/>
            <a:ext cx="6314688" cy="136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ovéPole 9"/>
          <p:cNvSpPr txBox="1">
            <a:spLocks noChangeArrowheads="1"/>
          </p:cNvSpPr>
          <p:nvPr/>
        </p:nvSpPr>
        <p:spPr bwMode="auto">
          <a:xfrm>
            <a:off x="611560" y="5589240"/>
            <a:ext cx="820891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200" i="1" dirty="0" smtClean="0">
                <a:latin typeface="Franklin Gothic Book" pitchFamily="34" charset="0"/>
              </a:rPr>
              <a:t>Obr. 5 Řešení pospojování kovové baterie v případě plastového potrubí , (Zdroj: www.elektrika.</a:t>
            </a:r>
            <a:r>
              <a:rPr lang="cs-CZ" sz="1200" i="1" dirty="0" err="1" smtClean="0">
                <a:latin typeface="Franklin Gothic Book" pitchFamily="34" charset="0"/>
              </a:rPr>
              <a:t>cz</a:t>
            </a:r>
            <a:r>
              <a:rPr lang="cs-CZ" sz="1200" i="1" dirty="0" smtClean="0">
                <a:latin typeface="Franklin Gothic Book" pitchFamily="34" charset="0"/>
              </a:rPr>
              <a:t>)</a:t>
            </a:r>
            <a:endParaRPr lang="cs-CZ" sz="1200" i="1" dirty="0">
              <a:latin typeface="Franklin Gothic Boo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13/14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50304" y="4725144"/>
            <a:ext cx="8458200" cy="122237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DĚKUJI ZA POZORNOST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5517232"/>
            <a:ext cx="295232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Ing. Zuzana </a:t>
            </a:r>
            <a:r>
              <a:rPr lang="cs-CZ" sz="1600" dirty="0" err="1" smtClean="0">
                <a:latin typeface="+mn-lt"/>
              </a:rPr>
              <a:t>Kerndlová</a:t>
            </a:r>
            <a:endParaRPr lang="cs-CZ" sz="1600" dirty="0" smtClean="0">
              <a:latin typeface="+mn-lt"/>
            </a:endParaRPr>
          </a:p>
          <a:p>
            <a:pPr>
              <a:spcAft>
                <a:spcPts val="600"/>
              </a:spcAft>
            </a:pP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zuzana.kerndlova</a:t>
            </a: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@</a:t>
            </a: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sspbrno.cz</a:t>
            </a:r>
            <a:endParaRPr lang="cs-CZ" sz="16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2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811717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334</TotalTime>
  <Words>933</Words>
  <Application>Microsoft Office PowerPoint</Application>
  <PresentationFormat>Předvádění na obrazovce (4:3)</PresentationFormat>
  <Paragraphs>130</Paragraphs>
  <Slides>14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Snímek 1</vt:lpstr>
      <vt:lpstr>Snímek 2</vt:lpstr>
      <vt:lpstr>Instalační zóny</vt:lpstr>
      <vt:lpstr>Pravidla pro elektroinstalace</vt:lpstr>
      <vt:lpstr>Stanovení výpočtového zatížení a výpočtového proudu</vt:lpstr>
      <vt:lpstr>Typ vodičů, jejich jištění a počet zásuvkových vývodů</vt:lpstr>
      <vt:lpstr>uložení vodičů ČSN 33 2130</vt:lpstr>
      <vt:lpstr>uložení vodičů ČSN 33 2130</vt:lpstr>
      <vt:lpstr>Elektrické rozvody v koupelnách  čsn 33 2000-7-701</vt:lpstr>
      <vt:lpstr>Výběr elektrických zařízení pro jednotlivé zóny</vt:lpstr>
      <vt:lpstr>Výkresy jednotlivých koupelnových zón</vt:lpstr>
      <vt:lpstr>Výkresy jednotlivých koupelnových zón</vt:lpstr>
      <vt:lpstr>Doplňující pospojování</vt:lpstr>
      <vt:lpstr>DĚKUJI ZA POZORNOST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Rubi</cp:lastModifiedBy>
  <cp:revision>55</cp:revision>
  <dcterms:created xsi:type="dcterms:W3CDTF">2013-07-31T15:31:29Z</dcterms:created>
  <dcterms:modified xsi:type="dcterms:W3CDTF">2014-05-18T13:43:13Z</dcterms:modified>
</cp:coreProperties>
</file>