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notesMasterIdLst>
    <p:notesMasterId r:id="rId21"/>
  </p:notesMasterIdLst>
  <p:sldIdLst>
    <p:sldId id="276" r:id="rId2"/>
    <p:sldId id="282" r:id="rId3"/>
    <p:sldId id="279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81" r:id="rId20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24" autoAdjust="0"/>
  </p:normalViewPr>
  <p:slideViewPr>
    <p:cSldViewPr>
      <p:cViewPr>
        <p:scale>
          <a:sx n="100" d="100"/>
          <a:sy n="100" d="100"/>
        </p:scale>
        <p:origin x="-1038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770C4CC2-8E11-4727-9A6D-245C4F0FF3C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1F64667F-604C-4ADF-A824-4E1ECD18D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POPSAT OBRÁZEK  je to můj obrázek, název je v nadpisu  </a:t>
            </a:r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3FE75F-F53A-4CBD-BC3E-BC519BBDAF10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Popsat obrazek,   GRAFICKE RASENI VEDEN9 NAPAJENEHO Z JEDNE STRANY</a:t>
            </a:r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D9B04FB-07D4-4774-B499-5C69EFD4A48F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Nadpis – postup grafického řešení</a:t>
            </a:r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B22A573-38A7-40D9-A96C-3411C82BB8BA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Postup grafického řešení</a:t>
            </a:r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FE2E5AE-4B4A-4EC2-AD07-1A891FDC65A4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Postup grafického řešení</a:t>
            </a: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1C1EF6A-95CC-4A1D-9FE2-616E95EAFDB4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Postup grafického řešení</a:t>
            </a:r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4566F85-93EB-4BDC-88F6-61F5AE202475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Postup grafického řešení</a:t>
            </a:r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A48B287-181B-43AD-8062-E866F59D8635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Postup grafického řešení</a:t>
            </a:r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AC576E9-8BE9-4CBB-94D7-744164BBBABD}" type="slidenum">
              <a:rPr lang="cs-CZ" smtClean="0"/>
              <a:pPr/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Postup grafického řešení</a:t>
            </a:r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845E841-B7B0-4103-87B6-C2F001F57274}" type="slidenum">
              <a:rPr lang="cs-CZ" smtClean="0"/>
              <a:pPr/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Grafické řešení – výsledný ubytek napětí</a:t>
            </a:r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8396993-DDD4-42B9-99D6-3DDF6009D840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D61B6-EED7-4ED9-B542-1687119A2CD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89489-1D2B-4D9B-B268-241A50EAA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CDD54-71C5-48D1-BCFF-B2AA4235A17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0B28E-E91F-4DA4-B03E-A26287515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1F20B-34CA-458B-9F08-026F8F71EFA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3BB9C-AD00-468C-9B2B-C0A599690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86A6B-6FAD-44B7-8950-8DB2A28C72A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8C11-5C48-413E-846F-5D1AD06EE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B1AFD-4BF0-49A3-9E41-E7929A0AB88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556A99-6E08-4433-94AD-AC1509FE9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15189-6F8E-4CB4-BFC3-1B9BDB402BD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29CFA-E786-47EB-8896-EC2188D3D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229F-ADF8-44E7-9EC4-EEB7472C8BB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0CE30-CCDB-4C14-B143-64EDBD34E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0B9AA-6FB6-465C-98FB-1B7B08E21BE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B8258-38FA-4E20-8F76-F3D81241E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BC15B-E19C-4D7E-92C8-EEB7411CA0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25C98-D62C-46E3-8CB7-0E69110D8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95C9C-E567-4577-B69E-CEC863873E6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3A4B3-E741-4DF5-B0D9-14A2D9E55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ACE5E-36B6-405E-853A-BAAF4A52356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70A9F-5729-4B98-9250-9F9BCE610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75FB4C1-4299-4DF3-9493-38B9CAD419FC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3807126-8BB7-4265-868E-FF86742F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54" r:id="rId4"/>
    <p:sldLayoutId id="2147483760" r:id="rId5"/>
    <p:sldLayoutId id="2147483755" r:id="rId6"/>
    <p:sldLayoutId id="2147483761" r:id="rId7"/>
    <p:sldLayoutId id="2147483762" r:id="rId8"/>
    <p:sldLayoutId id="2147483763" r:id="rId9"/>
    <p:sldLayoutId id="2147483756" r:id="rId10"/>
    <p:sldLayoutId id="21474837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VEDENÍ NN NAPÁJENÉ Z JEDNÉ STRANY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</a:t>
            </a:r>
            <a:r>
              <a:rPr lang="cs-CZ" sz="1600">
                <a:latin typeface="Franklin Gothic Book" pitchFamily="34" charset="0"/>
              </a:rPr>
              <a:t>	</a:t>
            </a:r>
            <a:r>
              <a:rPr lang="cs-CZ" sz="1600" smtClean="0">
                <a:latin typeface="Franklin Gothic Book" pitchFamily="34" charset="0"/>
              </a:rPr>
              <a:t>VY_52_INOVACE_01_06_KEZU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napájené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z jedné strany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VY_52_INOVACE_01_06_KEZU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19.11..2013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studenty 3. ročníku SPŠEIT. Jedná se o výkladovou prezentaci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včetně grafického řešení s jednotlivými postupnými kroky.Cílem je seznámit se se způsobem řešení nejen početní metodou.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úbytek napětí, pólová vzdálenost, měřítka veličin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NN NAPÁJENÉ Z JEDNÉ STRANY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Vedení </a:t>
            </a:r>
            <a:r>
              <a:rPr lang="cs-CZ" sz="2400" dirty="0" err="1" smtClean="0"/>
              <a:t>nn</a:t>
            </a:r>
            <a:r>
              <a:rPr lang="cs-CZ" sz="2400" dirty="0" smtClean="0"/>
              <a:t> napájené z jedné strany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002588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dirty="0" smtClean="0"/>
              <a:t>Konstanty vedení  - činný odpor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                         - indukčnost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                         - kapacita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                         - svod</a:t>
            </a:r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U vedení  </a:t>
            </a:r>
            <a:r>
              <a:rPr lang="cs-CZ" sz="2000" dirty="0" err="1" smtClean="0"/>
              <a:t>nn</a:t>
            </a:r>
            <a:r>
              <a:rPr lang="cs-CZ" sz="2000" dirty="0" smtClean="0"/>
              <a:t> uvažujeme POUZE činný odpor a indukčnost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Určení jednotlivých veličin</a:t>
            </a:r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14375" y="1919288"/>
            <a:ext cx="1790700" cy="285750"/>
          </a:xfrm>
          <a:noFill/>
        </p:spPr>
      </p:pic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755650" y="3779838"/>
            <a:ext cx="467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Kapacitu a svod u </a:t>
            </a:r>
            <a:r>
              <a:rPr lang="cs-CZ" dirty="0" smtClean="0"/>
              <a:t>vedení </a:t>
            </a:r>
            <a:r>
              <a:rPr lang="cs-CZ" dirty="0" err="1"/>
              <a:t>nn</a:t>
            </a:r>
            <a:r>
              <a:rPr lang="cs-CZ"/>
              <a:t> </a:t>
            </a:r>
            <a:r>
              <a:rPr lang="cs-CZ" smtClean="0"/>
              <a:t>zanedbáváme.</a:t>
            </a:r>
            <a:endParaRPr lang="cs-CZ" dirty="0"/>
          </a:p>
        </p:txBody>
      </p:sp>
      <p:sp>
        <p:nvSpPr>
          <p:cNvPr id="12294" name="TextovéPole 7"/>
          <p:cNvSpPr txBox="1">
            <a:spLocks noChangeArrowheads="1"/>
          </p:cNvSpPr>
          <p:nvPr/>
        </p:nvSpPr>
        <p:spPr bwMode="auto">
          <a:xfrm>
            <a:off x="2555875" y="1844675"/>
            <a:ext cx="280006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 err="1" smtClean="0">
                <a:latin typeface="+mn-lt"/>
              </a:rPr>
              <a:t>R</a:t>
            </a:r>
            <a:r>
              <a:rPr lang="cs-CZ" sz="2000" baseline="-25000" dirty="0" err="1" smtClean="0">
                <a:latin typeface="+mn-lt"/>
              </a:rPr>
              <a:t>k</a:t>
            </a:r>
            <a:r>
              <a:rPr lang="cs-CZ" sz="2000" dirty="0" smtClean="0">
                <a:latin typeface="+mn-lt"/>
              </a:rPr>
              <a:t>  </a:t>
            </a:r>
            <a:r>
              <a:rPr lang="cs-CZ" sz="2000" dirty="0">
                <a:latin typeface="+mn-lt"/>
              </a:rPr>
              <a:t>uvedeno v tabulkách</a:t>
            </a:r>
          </a:p>
          <a:p>
            <a:pPr>
              <a:defRPr/>
            </a:pPr>
            <a:endParaRPr lang="cs-CZ" sz="2000" dirty="0">
              <a:latin typeface="+mn-lt"/>
            </a:endParaRPr>
          </a:p>
          <a:p>
            <a:pPr>
              <a:defRPr/>
            </a:pPr>
            <a:endParaRPr lang="cs-CZ" sz="2000" dirty="0">
              <a:latin typeface="+mn-lt"/>
            </a:endParaRPr>
          </a:p>
          <a:p>
            <a:pPr>
              <a:defRPr/>
            </a:pPr>
            <a:r>
              <a:rPr lang="cs-CZ" sz="2000" dirty="0" smtClean="0">
                <a:latin typeface="+mn-lt"/>
              </a:rPr>
              <a:t>X </a:t>
            </a:r>
            <a:r>
              <a:rPr lang="cs-CZ" sz="2000" baseline="-25000" dirty="0" smtClean="0">
                <a:latin typeface="+mn-lt"/>
              </a:rPr>
              <a:t>L </a:t>
            </a:r>
            <a:r>
              <a:rPr lang="cs-CZ" sz="2000" dirty="0" smtClean="0">
                <a:latin typeface="+mn-lt"/>
              </a:rPr>
              <a:t>uvedeno </a:t>
            </a:r>
            <a:r>
              <a:rPr lang="cs-CZ" sz="2000" dirty="0">
                <a:latin typeface="+mn-lt"/>
              </a:rPr>
              <a:t>v tabulkách</a:t>
            </a:r>
          </a:p>
          <a:p>
            <a:pPr>
              <a:defRPr/>
            </a:pPr>
            <a:endParaRPr lang="cs-CZ" sz="2000" dirty="0">
              <a:latin typeface="+mn-lt"/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5/19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3422" y="2857496"/>
            <a:ext cx="1524000" cy="304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schéma vedení napájeného z jedné strany</a:t>
            </a:r>
          </a:p>
        </p:txBody>
      </p:sp>
      <p:pic>
        <p:nvPicPr>
          <p:cNvPr id="13315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6013" y="1773238"/>
            <a:ext cx="6931025" cy="1731962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6/19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323" name="TextovéPole 9"/>
          <p:cNvSpPr txBox="1">
            <a:spLocks noChangeArrowheads="1"/>
          </p:cNvSpPr>
          <p:nvPr/>
        </p:nvSpPr>
        <p:spPr bwMode="auto">
          <a:xfrm>
            <a:off x="1116012" y="3500439"/>
            <a:ext cx="69123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Schéma vedení </a:t>
            </a:r>
            <a:r>
              <a:rPr lang="cs-CZ" sz="1200" i="1" dirty="0" err="1" smtClean="0">
                <a:latin typeface="Franklin Gothic Book" pitchFamily="34" charset="0"/>
              </a:rPr>
              <a:t>nn</a:t>
            </a:r>
            <a:r>
              <a:rPr lang="cs-CZ" sz="1200" i="1" dirty="0" smtClean="0">
                <a:latin typeface="Franklin Gothic Book" pitchFamily="34" charset="0"/>
              </a:rPr>
              <a:t> napájeného z jedné strany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Výpočet úbytků napětí</a:t>
            </a:r>
          </a:p>
        </p:txBody>
      </p:sp>
      <p:pic>
        <p:nvPicPr>
          <p:cNvPr id="1433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550" y="1557338"/>
            <a:ext cx="3332163" cy="1784350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40" name="Picture 3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971550" y="3573463"/>
            <a:ext cx="6391275" cy="2200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7/19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8" name="TextovéPole 9"/>
          <p:cNvSpPr txBox="1">
            <a:spLocks noChangeArrowheads="1"/>
          </p:cNvSpPr>
          <p:nvPr/>
        </p:nvSpPr>
        <p:spPr bwMode="auto">
          <a:xfrm>
            <a:off x="971550" y="5805488"/>
            <a:ext cx="453655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2 Jednotlivé úbytky napětí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704975"/>
            <a:ext cx="5534025" cy="43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352675"/>
            <a:ext cx="3171825" cy="1209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3792538"/>
            <a:ext cx="2486025" cy="1724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Výpočet úbytků napětí</a:t>
            </a:r>
            <a:endParaRPr lang="cs-CZ" sz="2400" dirty="0"/>
          </a:p>
        </p:txBody>
      </p:sp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8/19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9/19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</a:t>
            </a:r>
            <a:endParaRPr lang="cs-CZ" sz="2400" dirty="0"/>
          </a:p>
        </p:txBody>
      </p:sp>
      <p:sp>
        <p:nvSpPr>
          <p:cNvPr id="16394" name="TextovéPole 9"/>
          <p:cNvSpPr txBox="1">
            <a:spLocks noChangeArrowheads="1"/>
          </p:cNvSpPr>
          <p:nvPr/>
        </p:nvSpPr>
        <p:spPr bwMode="auto">
          <a:xfrm>
            <a:off x="611188" y="5445125"/>
            <a:ext cx="792125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3 Grafické řešení vedení napájeného z jedné strany</a:t>
            </a:r>
            <a:endParaRPr lang="cs-CZ" sz="1200" i="1" dirty="0">
              <a:latin typeface="Franklin Gothic Book" pitchFamily="34" charset="0"/>
            </a:endParaRPr>
          </a:p>
        </p:txBody>
      </p:sp>
      <p:pic>
        <p:nvPicPr>
          <p:cNvPr id="16387" name="Picture 3" descr="D:\mamka\PROJEKT\3 rocnik\prezentace\postup0.png"/>
          <p:cNvPicPr>
            <a:picLocks noChangeAspect="1" noChangeArrowheads="1"/>
          </p:cNvPicPr>
          <p:nvPr/>
        </p:nvPicPr>
        <p:blipFill>
          <a:blip r:embed="rId4" cstate="print"/>
          <a:srcRect l="16400" t="12697" r="16331" b="18384"/>
          <a:stretch>
            <a:fillRect/>
          </a:stretch>
        </p:blipFill>
        <p:spPr bwMode="auto">
          <a:xfrm>
            <a:off x="611188" y="1487488"/>
            <a:ext cx="7920037" cy="3886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539750" y="5516563"/>
            <a:ext cx="8102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Na vodorovnou osu naneseme v měřítku vzdálenosti jednotlivých odběrů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10/19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17412" name="Picture 4" descr="D:\mamka\PROJEKT\3 rocnik\prezentace\postup1.png"/>
          <p:cNvPicPr>
            <a:picLocks noChangeAspect="1" noChangeArrowheads="1"/>
          </p:cNvPicPr>
          <p:nvPr/>
        </p:nvPicPr>
        <p:blipFill>
          <a:blip r:embed="rId4" cstate="print"/>
          <a:srcRect l="16679" t="10499" r="16302" b="20582"/>
          <a:stretch>
            <a:fillRect/>
          </a:stretch>
        </p:blipFill>
        <p:spPr bwMode="auto">
          <a:xfrm>
            <a:off x="611188" y="1473200"/>
            <a:ext cx="7920037" cy="3900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539750" y="5589588"/>
            <a:ext cx="71389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Na svislou osu naneseme velikosti jednotlivých odběrů v měřítku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11/19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18436" name="Picture 4" descr="D:\mamka\PROJEKT\3 rocnik\prezentace\postup2.png"/>
          <p:cNvPicPr>
            <a:picLocks noChangeAspect="1" noChangeArrowheads="1"/>
          </p:cNvPicPr>
          <p:nvPr/>
        </p:nvPicPr>
        <p:blipFill>
          <a:blip r:embed="rId4" cstate="print"/>
          <a:srcRect l="15016" t="11392" r="16442" b="17568"/>
          <a:stretch>
            <a:fillRect/>
          </a:stretch>
        </p:blipFill>
        <p:spPr bwMode="auto">
          <a:xfrm>
            <a:off x="612775" y="1514475"/>
            <a:ext cx="7920038" cy="3930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684213" y="5549900"/>
            <a:ext cx="27543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Zvolíme projekční bod </a:t>
            </a:r>
            <a:r>
              <a:rPr lang="cs-CZ" sz="2000" b="1" dirty="0">
                <a:latin typeface="+mn-lt"/>
              </a:rPr>
              <a:t>P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19460" name="Picture 4" descr="D:\mamka\PROJEKT\3 rocnik\prezentace\postup3.png"/>
          <p:cNvPicPr>
            <a:picLocks noChangeAspect="1" noChangeArrowheads="1"/>
          </p:cNvPicPr>
          <p:nvPr/>
        </p:nvPicPr>
        <p:blipFill>
          <a:blip r:embed="rId4" cstate="print"/>
          <a:srcRect l="16729" t="13197" r="16510" b="20005"/>
          <a:stretch>
            <a:fillRect/>
          </a:stretch>
        </p:blipFill>
        <p:spPr bwMode="auto">
          <a:xfrm>
            <a:off x="684213" y="1516063"/>
            <a:ext cx="7920037" cy="3795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684213" y="5373688"/>
            <a:ext cx="64674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Zvolíme počáteční bod v libovolné vzdálenosti od počátku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20484" name="Picture 4" descr="D:\mamka\PROJEKT\3 rocnik\prezentace\postup33.png"/>
          <p:cNvPicPr>
            <a:picLocks noChangeAspect="1" noChangeArrowheads="1"/>
          </p:cNvPicPr>
          <p:nvPr/>
        </p:nvPicPr>
        <p:blipFill>
          <a:blip r:embed="rId4" cstate="print"/>
          <a:srcRect l="16788" t="14696" r="16241" b="19566"/>
          <a:stretch>
            <a:fillRect/>
          </a:stretch>
        </p:blipFill>
        <p:spPr bwMode="auto">
          <a:xfrm>
            <a:off x="684213" y="1557338"/>
            <a:ext cx="7920037" cy="3722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608013" y="5221288"/>
            <a:ext cx="79248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cs-CZ" sz="2000" dirty="0">
                <a:latin typeface="+mn-lt"/>
              </a:rPr>
              <a:t>Spojíme projekční bod s tímto zvoleným bodem a od počátečního bodu </a:t>
            </a:r>
            <a:r>
              <a:rPr lang="cs-CZ" sz="2000" b="1" dirty="0">
                <a:latin typeface="+mn-lt"/>
              </a:rPr>
              <a:t>a</a:t>
            </a:r>
            <a:r>
              <a:rPr lang="cs-CZ" sz="2000" dirty="0">
                <a:latin typeface="+mn-lt"/>
              </a:rPr>
              <a:t> vedeme rovnoběžku s touto spojnicí. Získáme bod </a:t>
            </a:r>
            <a:r>
              <a:rPr lang="cs-CZ" sz="2000" b="1" dirty="0" err="1">
                <a:latin typeface="+mn-lt"/>
              </a:rPr>
              <a:t>b</a:t>
            </a:r>
            <a:r>
              <a:rPr lang="cs-CZ" sz="2000" dirty="0">
                <a:latin typeface="+mn-lt"/>
              </a:rPr>
              <a:t>. Vzdálenost  bodu </a:t>
            </a:r>
            <a:r>
              <a:rPr lang="cs-CZ" sz="2000" b="1" dirty="0">
                <a:latin typeface="+mn-lt"/>
              </a:rPr>
              <a:t>b</a:t>
            </a:r>
            <a:r>
              <a:rPr lang="cs-CZ" sz="2000" dirty="0">
                <a:latin typeface="+mn-lt"/>
              </a:rPr>
              <a:t> od vodorovné osy určuje velikost úbytku napětí v prvním úseku vedení.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21508" name="Picture 4" descr="D:\mamka\PROJEKT\3 rocnik\prezentace\postup4.png"/>
          <p:cNvPicPr>
            <a:picLocks noChangeAspect="1" noChangeArrowheads="1"/>
          </p:cNvPicPr>
          <p:nvPr/>
        </p:nvPicPr>
        <p:blipFill>
          <a:blip r:embed="rId3" cstate="print"/>
          <a:srcRect l="17236" t="14571" r="16253" b="20751"/>
          <a:stretch>
            <a:fillRect/>
          </a:stretch>
        </p:blipFill>
        <p:spPr bwMode="auto">
          <a:xfrm>
            <a:off x="611188" y="1412875"/>
            <a:ext cx="7920037" cy="3687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14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4" name="Zahnutá šipka doprava 13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eva 14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673100" y="5332413"/>
            <a:ext cx="55546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Pokračujeme od koncových hodnot všech odběrů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22532" name="Picture 4" descr="D:\mamka\PROJEKT\3 rocnik\prezentace\postup5.png"/>
          <p:cNvPicPr>
            <a:picLocks noChangeAspect="1" noChangeArrowheads="1"/>
          </p:cNvPicPr>
          <p:nvPr/>
        </p:nvPicPr>
        <p:blipFill>
          <a:blip r:embed="rId4" cstate="print"/>
          <a:srcRect l="17243" t="14262" r="16246" b="20000"/>
          <a:stretch>
            <a:fillRect/>
          </a:stretch>
        </p:blipFill>
        <p:spPr bwMode="auto">
          <a:xfrm>
            <a:off x="684213" y="1484313"/>
            <a:ext cx="7920037" cy="3748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23555" name="Picture 3" descr="D:\mamka\PROJEKT\3 rocnik\prezentace\postup6.png"/>
          <p:cNvPicPr>
            <a:picLocks noChangeAspect="1" noChangeArrowheads="1"/>
          </p:cNvPicPr>
          <p:nvPr/>
        </p:nvPicPr>
        <p:blipFill>
          <a:blip r:embed="rId4" cstate="print"/>
          <a:srcRect l="16905" t="13830" r="16077" b="19371"/>
          <a:stretch>
            <a:fillRect/>
          </a:stretch>
        </p:blipFill>
        <p:spPr bwMode="auto">
          <a:xfrm>
            <a:off x="684213" y="1484313"/>
            <a:ext cx="7920037" cy="3779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24579" name="Picture 3" descr="D:\mamka\PROJEKT\3 rocnik\prezentace\postup7.png"/>
          <p:cNvPicPr>
            <a:picLocks noChangeAspect="1" noChangeArrowheads="1"/>
          </p:cNvPicPr>
          <p:nvPr/>
        </p:nvPicPr>
        <p:blipFill>
          <a:blip r:embed="rId4" cstate="print"/>
          <a:srcRect l="16645" t="14142" r="16337" b="19059"/>
          <a:stretch>
            <a:fillRect/>
          </a:stretch>
        </p:blipFill>
        <p:spPr bwMode="auto">
          <a:xfrm>
            <a:off x="684213" y="1484313"/>
            <a:ext cx="7920037" cy="3779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674688" y="5300663"/>
            <a:ext cx="79200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cs-CZ" sz="2000" dirty="0">
                <a:latin typeface="+mn-lt"/>
              </a:rPr>
              <a:t>Vzdálenost koncového bodu </a:t>
            </a:r>
            <a:r>
              <a:rPr lang="cs-CZ" sz="2000" b="1" dirty="0">
                <a:latin typeface="+mn-lt"/>
              </a:rPr>
              <a:t>e</a:t>
            </a:r>
            <a:r>
              <a:rPr lang="cs-CZ" sz="2000" dirty="0">
                <a:latin typeface="+mn-lt"/>
              </a:rPr>
              <a:t> a vodorovné osy určuje velikost celkového úbytku napětí ve vedení </a:t>
            </a:r>
            <a:r>
              <a:rPr lang="el-GR" sz="1400" b="1" dirty="0">
                <a:latin typeface="+mn-lt"/>
              </a:rPr>
              <a:t>Δ</a:t>
            </a:r>
            <a:r>
              <a:rPr lang="cs-CZ" sz="2000" b="1" dirty="0">
                <a:latin typeface="+mn-lt"/>
              </a:rPr>
              <a:t>U</a:t>
            </a:r>
            <a:r>
              <a:rPr lang="cs-CZ" sz="2000" dirty="0">
                <a:latin typeface="+mn-lt"/>
              </a:rPr>
              <a:t>. Jeho skutečnou velikost ve V určíme ze zvolených měřítek.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Grafické řešení - postup</a:t>
            </a:r>
            <a:endParaRPr lang="cs-CZ" sz="2400" dirty="0"/>
          </a:p>
        </p:txBody>
      </p:sp>
      <p:pic>
        <p:nvPicPr>
          <p:cNvPr id="25604" name="Picture 4" descr="D:\mamka\PROJEKT\3 rocnik\prezentace\postup8.png"/>
          <p:cNvPicPr>
            <a:picLocks noChangeAspect="1" noChangeArrowheads="1"/>
          </p:cNvPicPr>
          <p:nvPr/>
        </p:nvPicPr>
        <p:blipFill>
          <a:blip r:embed="rId4" cstate="print"/>
          <a:srcRect l="17298" t="14095" r="16191" b="19509"/>
          <a:stretch>
            <a:fillRect/>
          </a:stretch>
        </p:blipFill>
        <p:spPr bwMode="auto">
          <a:xfrm>
            <a:off x="684213" y="1484313"/>
            <a:ext cx="7920037" cy="37861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1570</TotalTime>
  <Words>528</Words>
  <Application>Microsoft Office PowerPoint</Application>
  <PresentationFormat>Předvádění na obrazovce (4:3)</PresentationFormat>
  <Paragraphs>134</Paragraphs>
  <Slides>19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Snímek 1</vt:lpstr>
      <vt:lpstr>Snímek 2</vt:lpstr>
      <vt:lpstr>VEDENÍ NN NAPÁJENÉ Z JEDNÉ STRANY</vt:lpstr>
      <vt:lpstr>Vedení nn napájené z jedné strany</vt:lpstr>
      <vt:lpstr>Určení jednotlivých veličin</vt:lpstr>
      <vt:lpstr>schéma vedení napájeného z jedné strany</vt:lpstr>
      <vt:lpstr>Výpočet úbytků napětí</vt:lpstr>
      <vt:lpstr>Výpočet úbytků napětí</vt:lpstr>
      <vt:lpstr>Grafické řešení</vt:lpstr>
      <vt:lpstr>Grafické řešení - postup</vt:lpstr>
      <vt:lpstr>Grafické řešení - postup</vt:lpstr>
      <vt:lpstr>Grafické řešení - postup</vt:lpstr>
      <vt:lpstr>Grafické řešení - postup</vt:lpstr>
      <vt:lpstr>Grafické řešení - postup</vt:lpstr>
      <vt:lpstr>Grafické řešení - postup</vt:lpstr>
      <vt:lpstr>Grafické řešení - postup</vt:lpstr>
      <vt:lpstr>Grafické řešení - postup</vt:lpstr>
      <vt:lpstr>Grafické řešení - postup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117</cp:revision>
  <dcterms:created xsi:type="dcterms:W3CDTF">2013-07-31T15:32:03Z</dcterms:created>
  <dcterms:modified xsi:type="dcterms:W3CDTF">2014-05-18T13:43:10Z</dcterms:modified>
</cp:coreProperties>
</file>