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13"/>
  </p:notesMasterIdLst>
  <p:sldIdLst>
    <p:sldId id="276" r:id="rId2"/>
    <p:sldId id="282" r:id="rId3"/>
    <p:sldId id="279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81" r:id="rId12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4" autoAdjust="0"/>
  </p:normalViewPr>
  <p:slideViewPr>
    <p:cSldViewPr>
      <p:cViewPr>
        <p:scale>
          <a:sx n="100" d="100"/>
          <a:sy n="100" d="100"/>
        </p:scale>
        <p:origin x="-1050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770C4CC2-8E11-4727-9A6D-245C4F0FF3C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1F64667F-604C-4ADF-A824-4E1ECD18D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0130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D9B04FB-07D4-4774-B499-5C69EFD4A48F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B22A573-38A7-40D9-A96C-3411C82BB8BA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D61B6-EED7-4ED9-B542-1687119A2CD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89489-1D2B-4D9B-B268-241A50EAA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CDD54-71C5-48D1-BCFF-B2AA4235A1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0B28E-E91F-4DA4-B03E-A26287515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1F20B-34CA-458B-9F08-026F8F71EFA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3BB9C-AD00-468C-9B2B-C0A599690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6A6B-6FAD-44B7-8950-8DB2A28C72A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8C11-5C48-413E-846F-5D1AD06EE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B1AFD-4BF0-49A3-9E41-E7929A0AB88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56A99-6E08-4433-94AD-AC1509FE9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15189-6F8E-4CB4-BFC3-1B9BDB402BD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29CFA-E786-47EB-8896-EC2188D3D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229F-ADF8-44E7-9EC4-EEB7472C8BB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0CE30-CCDB-4C14-B143-64EDBD34E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B9AA-6FB6-465C-98FB-1B7B08E21BE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B8258-38FA-4E20-8F76-F3D81241E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BC15B-E19C-4D7E-92C8-EEB7411CA0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25C98-D62C-46E3-8CB7-0E69110D8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95C9C-E567-4577-B69E-CEC863873E6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3A4B3-E741-4DF5-B0D9-14A2D9E55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ACE5E-36B6-405E-853A-BAAF4A52356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70A9F-5729-4B98-9250-9F9BCE610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75FB4C1-4299-4DF3-9493-38B9CAD419FC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3807126-8BB7-4265-868E-FF86742F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4" r:id="rId4"/>
    <p:sldLayoutId id="2147483760" r:id="rId5"/>
    <p:sldLayoutId id="2147483755" r:id="rId6"/>
    <p:sldLayoutId id="2147483761" r:id="rId7"/>
    <p:sldLayoutId id="2147483762" r:id="rId8"/>
    <p:sldLayoutId id="2147483763" r:id="rId9"/>
    <p:sldLayoutId id="2147483756" r:id="rId10"/>
    <p:sldLayoutId id="21474837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VEDENÍ NN – ROVNOMĚRNÝ ODBĚR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VY_52_INOVACE_01_08_KEZU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-  rovnoměrný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odběr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VY_52_INOVACE_01_08_KEZU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3.12.2013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3. ročníku SPŠEIT. Jedná se o výkladovou prezentaci vedení </a:t>
                      </a:r>
                      <a:r>
                        <a:rPr lang="cs-CZ" sz="1200" b="0" i="0" u="none" strike="noStrike" baseline="0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používaného při osvětlení ulic a všude tam, kde se opakuje odběr stejných parametrů.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Vedení </a:t>
                      </a:r>
                      <a:r>
                        <a:rPr lang="cs-CZ" sz="1200" b="0" i="0" u="none" strike="noStrike" dirty="0" err="1" smtClean="0">
                          <a:solidFill>
                            <a:srgbClr val="000000"/>
                          </a:solidFill>
                          <a:latin typeface="Calibri"/>
                        </a:rPr>
                        <a:t>nn</a:t>
                      </a:r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, rovnoměrný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odběr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VEDENÍ NN – pravidelný odběr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Vedení </a:t>
            </a:r>
            <a:r>
              <a:rPr lang="cs-CZ" sz="2400" dirty="0" err="1" smtClean="0"/>
              <a:t>nn</a:t>
            </a:r>
            <a:r>
              <a:rPr lang="cs-CZ" sz="2400" dirty="0" smtClean="0"/>
              <a:t> napájené z jedné strany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002588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dirty="0" smtClean="0"/>
              <a:t>Konstanty vedení  - činný odpor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indukčnost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kapacita</a:t>
            </a:r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                         - svod</a:t>
            </a:r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U vedení  </a:t>
            </a:r>
            <a:r>
              <a:rPr lang="cs-CZ" sz="2000" dirty="0" err="1" smtClean="0"/>
              <a:t>nn</a:t>
            </a:r>
            <a:r>
              <a:rPr lang="cs-CZ" sz="2000" dirty="0" smtClean="0"/>
              <a:t> uvažujeme POUZE činný odpor a indukčnost.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Určení jednotlivých veličin</a:t>
            </a:r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14375" y="1919288"/>
            <a:ext cx="1790700" cy="285750"/>
          </a:xfrm>
          <a:noFill/>
        </p:spPr>
      </p:pic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755650" y="3779838"/>
            <a:ext cx="467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Kapacitu a svod u </a:t>
            </a:r>
            <a:r>
              <a:rPr lang="cs-CZ" dirty="0" smtClean="0"/>
              <a:t>vedení </a:t>
            </a:r>
            <a:r>
              <a:rPr lang="cs-CZ" dirty="0" err="1"/>
              <a:t>nn</a:t>
            </a:r>
            <a:r>
              <a:rPr lang="cs-CZ"/>
              <a:t> </a:t>
            </a:r>
            <a:r>
              <a:rPr lang="cs-CZ" smtClean="0"/>
              <a:t>zanedbáváme.</a:t>
            </a:r>
            <a:endParaRPr lang="cs-CZ" dirty="0"/>
          </a:p>
        </p:txBody>
      </p:sp>
      <p:sp>
        <p:nvSpPr>
          <p:cNvPr id="12294" name="TextovéPole 7"/>
          <p:cNvSpPr txBox="1">
            <a:spLocks noChangeArrowheads="1"/>
          </p:cNvSpPr>
          <p:nvPr/>
        </p:nvSpPr>
        <p:spPr bwMode="auto">
          <a:xfrm>
            <a:off x="2555875" y="1844675"/>
            <a:ext cx="280006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 err="1" smtClean="0">
                <a:latin typeface="+mn-lt"/>
              </a:rPr>
              <a:t>R</a:t>
            </a:r>
            <a:r>
              <a:rPr lang="cs-CZ" sz="2000" baseline="-25000" dirty="0" err="1" smtClean="0">
                <a:latin typeface="+mn-lt"/>
              </a:rPr>
              <a:t>k</a:t>
            </a:r>
            <a:r>
              <a:rPr lang="cs-CZ" sz="2000" dirty="0" smtClean="0">
                <a:latin typeface="+mn-lt"/>
              </a:rPr>
              <a:t>  </a:t>
            </a:r>
            <a:r>
              <a:rPr lang="cs-CZ" sz="2000" dirty="0">
                <a:latin typeface="+mn-lt"/>
              </a:rPr>
              <a:t>uvedeno v tabulkách</a:t>
            </a:r>
          </a:p>
          <a:p>
            <a:pPr>
              <a:defRPr/>
            </a:pPr>
            <a:endParaRPr lang="cs-CZ" sz="2000" dirty="0">
              <a:latin typeface="+mn-lt"/>
            </a:endParaRPr>
          </a:p>
          <a:p>
            <a:pPr>
              <a:defRPr/>
            </a:pPr>
            <a:endParaRPr lang="cs-CZ" sz="2000" dirty="0">
              <a:latin typeface="+mn-lt"/>
            </a:endParaRPr>
          </a:p>
          <a:p>
            <a:pPr>
              <a:defRPr/>
            </a:pPr>
            <a:r>
              <a:rPr lang="cs-CZ" sz="2000" dirty="0" smtClean="0">
                <a:latin typeface="+mn-lt"/>
              </a:rPr>
              <a:t>X </a:t>
            </a:r>
            <a:r>
              <a:rPr lang="cs-CZ" sz="2000" baseline="-25000" dirty="0" smtClean="0">
                <a:latin typeface="+mn-lt"/>
              </a:rPr>
              <a:t>L </a:t>
            </a:r>
            <a:r>
              <a:rPr lang="cs-CZ" sz="2000" dirty="0" smtClean="0">
                <a:latin typeface="+mn-lt"/>
              </a:rPr>
              <a:t>uvedeno </a:t>
            </a:r>
            <a:r>
              <a:rPr lang="cs-CZ" sz="2000" dirty="0">
                <a:latin typeface="+mn-lt"/>
              </a:rPr>
              <a:t>v tabulkách</a:t>
            </a:r>
          </a:p>
          <a:p>
            <a:pPr>
              <a:defRPr/>
            </a:pPr>
            <a:endParaRPr lang="cs-CZ" sz="2000" dirty="0">
              <a:latin typeface="+mn-lt"/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5/11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3422" y="2857496"/>
            <a:ext cx="1524000" cy="304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Rovnoměrný odběr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80" y="1857364"/>
            <a:ext cx="377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Vedení, které je rovnoměrně zatížené</a:t>
            </a:r>
            <a:endParaRPr lang="cs-CZ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2500306"/>
            <a:ext cx="5239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Příklad – veřejné osvětlení, drobný odběr v obcích,.. </a:t>
            </a:r>
            <a:endParaRPr lang="cs-CZ" dirty="0">
              <a:latin typeface="+mn-lt"/>
            </a:endParaRPr>
          </a:p>
        </p:txBody>
      </p:sp>
      <p:pic>
        <p:nvPicPr>
          <p:cNvPr id="14" name="Obrázek 13" descr="LED_VEREJNE_OSVETLENI_SILNICE_LED_LAMPA_TOP_KONSTRUKT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24431" y="3071810"/>
            <a:ext cx="3990907" cy="2536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4211960" y="5715016"/>
            <a:ext cx="2886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1 Veřejné osvětlení</a:t>
            </a:r>
          </a:p>
          <a:p>
            <a:r>
              <a:rPr lang="cs-CZ" sz="1200" i="1" dirty="0" smtClean="0">
                <a:latin typeface="+mn-lt"/>
              </a:rPr>
              <a:t>Zdroj: http://www.</a:t>
            </a:r>
            <a:r>
              <a:rPr lang="cs-CZ" sz="1200" i="1" dirty="0" err="1" smtClean="0">
                <a:latin typeface="+mn-lt"/>
              </a:rPr>
              <a:t>topkonstrukt.cz</a:t>
            </a:r>
            <a:r>
              <a:rPr lang="cs-CZ" sz="1200" i="1" dirty="0" smtClean="0">
                <a:latin typeface="+mn-lt"/>
              </a:rPr>
              <a:t>/dotace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Typy rovnoměrného zatížení</a:t>
            </a: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772816"/>
            <a:ext cx="40062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 2 Vedení  rovnoměrným odběrem - skutečnost</a:t>
            </a:r>
            <a:endParaRPr lang="cs-CZ" sz="1400" i="1" dirty="0">
              <a:latin typeface="+mn-lt"/>
            </a:endParaRPr>
          </a:p>
        </p:txBody>
      </p:sp>
      <p:pic>
        <p:nvPicPr>
          <p:cNvPr id="17" name="Obrázek 16" descr="skutecnost rovnomerny odb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3394" y="1428736"/>
            <a:ext cx="4089879" cy="205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4551428" y="3857628"/>
            <a:ext cx="45926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Obr.3 Vedení s rovnoměrným odběrem – náhradní schéma</a:t>
            </a:r>
            <a:endParaRPr lang="cs-CZ" sz="1400" i="1" dirty="0">
              <a:latin typeface="+mn-lt"/>
            </a:endParaRPr>
          </a:p>
        </p:txBody>
      </p:sp>
      <p:pic>
        <p:nvPicPr>
          <p:cNvPr id="19" name="Obrázek 18" descr="vedení s rovnoměrným zatížení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0099" y="3643314"/>
            <a:ext cx="4089893" cy="2052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Výpočet vedení – vstupní podmínky</a:t>
            </a:r>
            <a:endParaRPr lang="cs-CZ" sz="2400" dirty="0"/>
          </a:p>
        </p:txBody>
      </p:sp>
      <p:pic>
        <p:nvPicPr>
          <p:cNvPr id="6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8/11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eva 1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1571612"/>
            <a:ext cx="256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Vedení má stejný průřez.</a:t>
            </a:r>
            <a:endParaRPr lang="cs-CZ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10" y="2285992"/>
            <a:ext cx="8072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Při výpočtu úbytku napětí nahrazujeme odběry celkovým zatížením, které působí v polovině délky vedení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4348" y="3357562"/>
            <a:ext cx="4930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Získáme tedy vedení s jedním odběrem na konci.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9/11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Vztahy pro výpočet úbytku napětí při proudové zátěži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500174"/>
            <a:ext cx="3084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Jednofázové střídavé vedení </a:t>
            </a:r>
            <a:endParaRPr lang="cs-CZ" dirty="0">
              <a:latin typeface="+mn-lt"/>
            </a:endParaRPr>
          </a:p>
        </p:txBody>
      </p:sp>
      <p:pic>
        <p:nvPicPr>
          <p:cNvPr id="12" name="Obrázek 11" descr="jednofázove stridave veden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1472" y="1785926"/>
            <a:ext cx="4829849" cy="67636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42910" y="2714620"/>
            <a:ext cx="2586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Třífázové střídavé vedení</a:t>
            </a:r>
            <a:endParaRPr lang="cs-CZ" dirty="0">
              <a:latin typeface="+mn-lt"/>
            </a:endParaRPr>
          </a:p>
        </p:txBody>
      </p:sp>
      <p:pic>
        <p:nvPicPr>
          <p:cNvPr id="14" name="Obrázek 13" descr="třífazove stridave vedeni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4348" y="3286124"/>
            <a:ext cx="4696481" cy="1190791"/>
          </a:xfrm>
          <a:prstGeom prst="rect">
            <a:avLst/>
          </a:prstGeom>
        </p:spPr>
      </p:pic>
      <p:pic>
        <p:nvPicPr>
          <p:cNvPr id="15" name="Obrázek 14" descr="vedení zatížené rovnoměrně.jpg"/>
          <p:cNvPicPr>
            <a:picLocks noChangeAspect="1"/>
          </p:cNvPicPr>
          <p:nvPr/>
        </p:nvPicPr>
        <p:blipFill>
          <a:blip r:embed="rId6" cstate="print"/>
          <a:srcRect l="9133" t="3467" r="15657" b="30340"/>
          <a:stretch>
            <a:fillRect/>
          </a:stretch>
        </p:blipFill>
        <p:spPr>
          <a:xfrm>
            <a:off x="714345" y="4714882"/>
            <a:ext cx="3423916" cy="15119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714876" y="5357826"/>
            <a:ext cx="28703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latin typeface="+mn-lt"/>
              </a:rPr>
              <a:t>Obr. 4  Vedení rovnoměrně zatížené</a:t>
            </a:r>
            <a:endParaRPr lang="cs-CZ" sz="14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10/11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Vztahy pro výpočet úbytku napětí při výkonové zátěži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1571612"/>
            <a:ext cx="2922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Jednofázové střídavé vedení</a:t>
            </a:r>
            <a:endParaRPr lang="cs-CZ" dirty="0">
              <a:latin typeface="+mn-lt"/>
            </a:endParaRPr>
          </a:p>
        </p:txBody>
      </p:sp>
      <p:pic>
        <p:nvPicPr>
          <p:cNvPr id="13" name="Obrázek 12" descr="jednofazove stridave vedeni vykonova zatez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57224" y="2071678"/>
            <a:ext cx="6192115" cy="53347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857224" y="3000372"/>
            <a:ext cx="2586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Třífázové střídavé vedení</a:t>
            </a:r>
            <a:endParaRPr lang="cs-CZ" dirty="0">
              <a:latin typeface="+mn-lt"/>
            </a:endParaRPr>
          </a:p>
        </p:txBody>
      </p:sp>
      <p:pic>
        <p:nvPicPr>
          <p:cNvPr id="15" name="Obrázek 14" descr="trifazove vedeni vykonova zatez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8662" y="3500438"/>
            <a:ext cx="2657846" cy="11717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1721</TotalTime>
  <Words>360</Words>
  <Application>Microsoft Office PowerPoint</Application>
  <PresentationFormat>Předvádění na obrazovce (4:3)</PresentationFormat>
  <Paragraphs>97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VEDENÍ NN – pravidelný odběr</vt:lpstr>
      <vt:lpstr>Vedení nn napájené z jedné strany</vt:lpstr>
      <vt:lpstr>Určení jednotlivých veličin</vt:lpstr>
      <vt:lpstr>Rovnoměrný odběr</vt:lpstr>
      <vt:lpstr>Typy rovnoměrného zatížení</vt:lpstr>
      <vt:lpstr>Výpočet vedení – vstupní podmínky</vt:lpstr>
      <vt:lpstr>Vztahy pro výpočet úbytku napětí při proudové zátěži</vt:lpstr>
      <vt:lpstr>Vztahy pro výpočet úbytku napětí při výkonové zátěži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137</cp:revision>
  <dcterms:created xsi:type="dcterms:W3CDTF">2013-07-31T15:32:03Z</dcterms:created>
  <dcterms:modified xsi:type="dcterms:W3CDTF">2014-05-18T13:43:08Z</dcterms:modified>
</cp:coreProperties>
</file>