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notesMasterIdLst>
    <p:notesMasterId r:id="rId11"/>
  </p:notesMasterIdLst>
  <p:sldIdLst>
    <p:sldId id="270" r:id="rId2"/>
    <p:sldId id="276" r:id="rId3"/>
    <p:sldId id="271" r:id="rId4"/>
    <p:sldId id="257" r:id="rId5"/>
    <p:sldId id="266" r:id="rId6"/>
    <p:sldId id="267" r:id="rId7"/>
    <p:sldId id="269" r:id="rId8"/>
    <p:sldId id="268" r:id="rId9"/>
    <p:sldId id="275" r:id="rId10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20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pPr>
              <a:defRPr/>
            </a:pPr>
            <a:fld id="{29C8C2FD-FBE5-4255-8F77-543F5ABFE1BA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3775" y="766763"/>
            <a:ext cx="5114925" cy="383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3"/>
            <a:ext cx="5681980" cy="4604147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2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pPr>
              <a:defRPr/>
            </a:pPr>
            <a:fld id="{C7000094-E09D-4A23-AB75-497524F85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21687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Opravit ty červené čáry, nešlo mi to</a:t>
            </a: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834E7AA-2D45-4FF4-A8D3-CF86643AEA2E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AC291-DCA6-4E72-8779-D9E1089F9670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FC30B1-E6EB-489B-9B19-E6227E2AF6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EA6C39-2FD1-4EB7-B238-495D1E40DDDA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05D4F9-2C02-4F58-9EF1-B4329AB6B7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D3769-5CEA-4324-8755-ACEB25C1723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729FD-3AB0-4050-830F-DBB40E6B46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C5647-7EA9-4E43-8B4F-5952530B719B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EA975-DCDF-4242-B43E-C05A8477EC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FC932F-6081-4BAF-AED8-3DAD160F9260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10CF1-E5C5-4255-B5F1-B48327BC5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E1CC3-F04B-4558-ADB2-C89D95B2F4C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13518-1168-4776-83FA-A71E6479F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87687-B447-4615-B341-482F8CCF34D0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3F7D8-87C0-42CF-A01B-DA97EBE1F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8A1B5-FD78-49E9-B417-B65B236CD6D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002C0-2EAD-43E9-911C-3E5FB37038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C8FE7-3E7D-4072-B10A-A57B1592E829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E20CB-0495-41DF-B8C0-7CED2D201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B2D76-A5EB-4266-BF14-62F5E2B0830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439DE-DACF-4855-ADAC-8982E8AAFC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3F9E7-9E04-4851-AD05-7812D6E01F9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C8B43-65DC-4F56-9B82-FB8695A3B3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20392EA-78AC-4204-9166-8B7BC258025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887B704-4914-43DC-9F22-2902D9BBCF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25" r:id="rId4"/>
    <p:sldLayoutId id="2147483831" r:id="rId5"/>
    <p:sldLayoutId id="2147483826" r:id="rId6"/>
    <p:sldLayoutId id="2147483832" r:id="rId7"/>
    <p:sldLayoutId id="2147483833" r:id="rId8"/>
    <p:sldLayoutId id="2147483834" r:id="rId9"/>
    <p:sldLayoutId id="2147483827" r:id="rId10"/>
    <p:sldLayoutId id="214748383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VEDENÍ NN NAPÁJENÉ ZE DVOU </a:t>
            </a:r>
            <a:r>
              <a:rPr lang="cs-CZ" sz="1600" dirty="0" smtClean="0">
                <a:latin typeface="Franklin Gothic Book" pitchFamily="34" charset="0"/>
              </a:rPr>
              <a:t>STRAN GRAFICKY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VY_52_INOVACE_01_11_KEZU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Vedení </a:t>
                      </a:r>
                      <a:r>
                        <a:rPr lang="cs-CZ" sz="12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nn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napájené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ze dvou stran - graficky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VY_52_INOVACE_01_11_KEZU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29. 8. 2013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12.12.2013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3. ročníky SPŠEIT. Jedná se o výkladovou prezentaci k problematice vedení </a:t>
                      </a:r>
                      <a:r>
                        <a:rPr lang="cs-CZ" sz="1200" b="0" i="0" u="none" strike="noStrike" baseline="0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nn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napájeného ze dvou stran. Cílem je seznámit studenty s grafickým řešením pomocí rozkresleného postupu.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Místo největšího úbytku napětí, projekční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pól, vyrovnávací proud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8820472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VEDENÍ NN NAPÁJENÉ ZE DVOU STRAN graficky</a:t>
            </a:r>
            <a:endParaRPr lang="cs-CZ" sz="2800" dirty="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6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775" y="2111375"/>
            <a:ext cx="7920038" cy="1822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267" name="TextovéPole 9"/>
          <p:cNvSpPr txBox="1">
            <a:spLocks noChangeArrowheads="1"/>
          </p:cNvSpPr>
          <p:nvPr/>
        </p:nvSpPr>
        <p:spPr bwMode="auto">
          <a:xfrm>
            <a:off x="642938" y="4737199"/>
            <a:ext cx="7673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Několik napájecích bodů použito z důvodu spolehlivosti sítě.</a:t>
            </a:r>
          </a:p>
          <a:p>
            <a:pPr>
              <a:defRPr/>
            </a:pPr>
            <a:r>
              <a:rPr lang="cs-CZ" sz="2000" dirty="0">
                <a:latin typeface="+mn-lt"/>
              </a:rPr>
              <a:t>Největší úbytek napětí je v bodě, kde je součet momentů největší.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         Vedení </a:t>
            </a:r>
            <a:r>
              <a:rPr lang="cs-CZ" sz="2400" dirty="0" err="1" smtClean="0"/>
              <a:t>nn</a:t>
            </a:r>
            <a:r>
              <a:rPr lang="cs-CZ" sz="2400" dirty="0" smtClean="0"/>
              <a:t> </a:t>
            </a:r>
            <a:r>
              <a:rPr lang="cs-CZ" sz="2400" dirty="0" err="1" smtClean="0"/>
              <a:t>napÁjenÉ</a:t>
            </a:r>
            <a:r>
              <a:rPr lang="cs-CZ" sz="2400" dirty="0" smtClean="0"/>
              <a:t> ze dvou stran</a:t>
            </a:r>
            <a:endParaRPr lang="cs-CZ" sz="2400" dirty="0"/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4/9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0" name="Zahnutá šipka doprava 9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eva 10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9"/>
          <p:cNvSpPr txBox="1">
            <a:spLocks noChangeArrowheads="1"/>
          </p:cNvSpPr>
          <p:nvPr/>
        </p:nvSpPr>
        <p:spPr bwMode="auto">
          <a:xfrm>
            <a:off x="611560" y="4016097"/>
            <a:ext cx="691237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1 Schéma vedení </a:t>
            </a:r>
            <a:r>
              <a:rPr lang="cs-CZ" sz="1200" i="1" dirty="0" err="1" smtClean="0">
                <a:latin typeface="Franklin Gothic Book" pitchFamily="34" charset="0"/>
              </a:rPr>
              <a:t>nn</a:t>
            </a:r>
            <a:r>
              <a:rPr lang="cs-CZ" sz="1200" i="1" dirty="0" smtClean="0">
                <a:latin typeface="Franklin Gothic Book" pitchFamily="34" charset="0"/>
              </a:rPr>
              <a:t> napájeného ze dvou stran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/>
              <a:t>Grafické řešení  </a:t>
            </a:r>
            <a:endParaRPr lang="cs-CZ" sz="2400" dirty="0"/>
          </a:p>
        </p:txBody>
      </p:sp>
      <p:pic>
        <p:nvPicPr>
          <p:cNvPr id="16388" name="Picture 4" descr="C:\Users\Ucitel\Documents\PROJEKT\3 rocnik\prezentace\opravený sken.jpg"/>
          <p:cNvPicPr>
            <a:picLocks noChangeAspect="1" noChangeArrowheads="1"/>
          </p:cNvPicPr>
          <p:nvPr/>
        </p:nvPicPr>
        <p:blipFill>
          <a:blip r:embed="rId2" cstate="print"/>
          <a:srcRect l="10117" r="8278" b="9446"/>
          <a:stretch>
            <a:fillRect/>
          </a:stretch>
        </p:blipFill>
        <p:spPr bwMode="auto">
          <a:xfrm>
            <a:off x="1287587" y="1381919"/>
            <a:ext cx="6380757" cy="41353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5/9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extovéPole 9"/>
          <p:cNvSpPr txBox="1">
            <a:spLocks noChangeArrowheads="1"/>
          </p:cNvSpPr>
          <p:nvPr/>
        </p:nvSpPr>
        <p:spPr bwMode="auto">
          <a:xfrm>
            <a:off x="1259632" y="5517232"/>
            <a:ext cx="396044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2 Grafické řešení vedení napájeného ze dvou stran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pic>
        <p:nvPicPr>
          <p:cNvPr id="33797" name="Picture 5" descr="C:\Users\Ucitel\Documents\PROJEKT\3 rocnik\prezentace\grafické řešení dvoustr 1.jpg"/>
          <p:cNvPicPr>
            <a:picLocks noChangeAspect="1" noChangeArrowheads="1"/>
          </p:cNvPicPr>
          <p:nvPr/>
        </p:nvPicPr>
        <p:blipFill>
          <a:blip r:embed="rId2" cstate="print"/>
          <a:srcRect l="12877" r="11957" b="9446"/>
          <a:stretch>
            <a:fillRect/>
          </a:stretch>
        </p:blipFill>
        <p:spPr bwMode="auto">
          <a:xfrm>
            <a:off x="2071688" y="1357313"/>
            <a:ext cx="5400675" cy="37988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3" name="TextovéPole 22"/>
          <p:cNvSpPr txBox="1"/>
          <p:nvPr/>
        </p:nvSpPr>
        <p:spPr>
          <a:xfrm>
            <a:off x="428625" y="5303168"/>
            <a:ext cx="8072438" cy="64633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Postupujeme </a:t>
            </a:r>
            <a:r>
              <a:rPr lang="cs-CZ" dirty="0" smtClean="0">
                <a:latin typeface="+mn-lt"/>
              </a:rPr>
              <a:t>stejně jako </a:t>
            </a:r>
            <a:r>
              <a:rPr lang="cs-CZ" dirty="0">
                <a:latin typeface="+mn-lt"/>
              </a:rPr>
              <a:t>u vedení napájeného z jedné strany, můžeme odečíst úbytky napětí při napájení z jedné </a:t>
            </a:r>
            <a:r>
              <a:rPr lang="cs-CZ" dirty="0" smtClean="0">
                <a:latin typeface="+mn-lt"/>
              </a:rPr>
              <a:t>strany.</a:t>
            </a:r>
          </a:p>
        </p:txBody>
      </p:sp>
      <p:pic>
        <p:nvPicPr>
          <p:cNvPr id="1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9" name="Zahnutá šipka doprava 1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doleva 1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38" y="4857750"/>
            <a:ext cx="8215312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Červená čára ( rovnoběžka se spojnicí AC ) rozdělí součet proudů na napájecí proudy I</a:t>
            </a:r>
            <a:r>
              <a:rPr lang="cs-CZ" baseline="-25000" dirty="0">
                <a:latin typeface="+mn-lt"/>
              </a:rPr>
              <a:t>A</a:t>
            </a:r>
            <a:r>
              <a:rPr lang="cs-CZ" dirty="0">
                <a:latin typeface="+mn-lt"/>
              </a:rPr>
              <a:t> a </a:t>
            </a:r>
            <a:r>
              <a:rPr lang="cs-CZ" dirty="0" smtClean="0">
                <a:latin typeface="+mn-lt"/>
              </a:rPr>
              <a:t>I</a:t>
            </a:r>
            <a:r>
              <a:rPr lang="cs-CZ" baseline="-25000" dirty="0" smtClean="0">
                <a:latin typeface="+mn-lt"/>
              </a:rPr>
              <a:t>B</a:t>
            </a:r>
            <a:r>
              <a:rPr lang="cs-CZ" dirty="0" smtClean="0">
                <a:latin typeface="+mn-lt"/>
              </a:rPr>
              <a:t> .</a:t>
            </a:r>
          </a:p>
          <a:p>
            <a:pPr>
              <a:defRPr/>
            </a:pPr>
            <a:endParaRPr lang="cs-CZ" dirty="0" smtClean="0">
              <a:latin typeface="+mn-lt"/>
            </a:endParaRPr>
          </a:p>
          <a:p>
            <a:pPr>
              <a:defRPr/>
            </a:pPr>
            <a:endParaRPr lang="cs-CZ" dirty="0">
              <a:latin typeface="+mn-lt"/>
            </a:endParaRPr>
          </a:p>
        </p:txBody>
      </p:sp>
      <p:pic>
        <p:nvPicPr>
          <p:cNvPr id="16" name="Obrázek 15" descr="grafické řešení dvoustr 2.jpg"/>
          <p:cNvPicPr>
            <a:picLocks noChangeAspect="1"/>
          </p:cNvPicPr>
          <p:nvPr/>
        </p:nvPicPr>
        <p:blipFill>
          <a:blip r:embed="rId2" cstate="print"/>
          <a:srcRect l="8278" t="1574" r="10117" b="11020"/>
          <a:stretch>
            <a:fillRect/>
          </a:stretch>
        </p:blipFill>
        <p:spPr>
          <a:xfrm>
            <a:off x="1979637" y="1273348"/>
            <a:ext cx="5400675" cy="33797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642938" y="5500688"/>
            <a:ext cx="7786687" cy="6461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Zelená čára ( rovnoběžka se spojnicí napětí v bodu B a bodu C) vyjádří velikost vyrovnávacího proudu I</a:t>
            </a:r>
            <a:r>
              <a:rPr lang="cs-CZ" baseline="-25000" dirty="0">
                <a:latin typeface="+mn-lt"/>
              </a:rPr>
              <a:t>v</a:t>
            </a:r>
            <a:r>
              <a:rPr lang="cs-CZ" dirty="0">
                <a:latin typeface="+mn-lt"/>
              </a:rPr>
              <a:t> a osa nulového proudu se posune z x </a:t>
            </a:r>
            <a:r>
              <a:rPr lang="cs-CZ" dirty="0" smtClean="0">
                <a:latin typeface="+mn-lt"/>
              </a:rPr>
              <a:t>do x.</a:t>
            </a:r>
            <a:endParaRPr lang="cs-CZ" dirty="0">
              <a:latin typeface="+mn-lt"/>
            </a:endParaRPr>
          </a:p>
        </p:txBody>
      </p:sp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1" name="Zahnutá šipka doprava 2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eva 2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3" cstate="print"/>
          <a:srcRect l="17489" r="17109" b="47036"/>
          <a:stretch>
            <a:fillRect/>
          </a:stretch>
        </p:blipFill>
        <p:spPr bwMode="auto">
          <a:xfrm>
            <a:off x="972517" y="1412776"/>
            <a:ext cx="7127875" cy="3857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7" name="Přímá spojovací čára 6"/>
          <p:cNvCxnSpPr/>
          <p:nvPr/>
        </p:nvCxnSpPr>
        <p:spPr>
          <a:xfrm>
            <a:off x="5720683" y="4308478"/>
            <a:ext cx="0" cy="47624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441906" y="3679825"/>
            <a:ext cx="0" cy="21590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945761" y="3829050"/>
            <a:ext cx="0" cy="3492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8625" y="5589240"/>
            <a:ext cx="8286750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Úbytky napětí v jednotlivých úsecích </a:t>
            </a:r>
            <a:r>
              <a:rPr lang="cs-CZ" dirty="0" smtClean="0">
                <a:latin typeface="+mn-lt"/>
              </a:rPr>
              <a:t>odečítáme </a:t>
            </a:r>
            <a:r>
              <a:rPr lang="cs-CZ" dirty="0">
                <a:latin typeface="+mn-lt"/>
              </a:rPr>
              <a:t>od spojnice, která je vyznačena </a:t>
            </a:r>
            <a:r>
              <a:rPr lang="cs-CZ" dirty="0" smtClean="0">
                <a:latin typeface="+mn-lt"/>
              </a:rPr>
              <a:t>zeleně, </a:t>
            </a:r>
            <a:r>
              <a:rPr lang="cs-CZ" dirty="0">
                <a:latin typeface="+mn-lt"/>
              </a:rPr>
              <a:t>a </a:t>
            </a:r>
            <a:r>
              <a:rPr lang="cs-CZ" dirty="0" smtClean="0">
                <a:latin typeface="+mn-lt"/>
              </a:rPr>
              <a:t>pomocí </a:t>
            </a:r>
            <a:r>
              <a:rPr lang="cs-CZ" dirty="0">
                <a:latin typeface="+mn-lt"/>
              </a:rPr>
              <a:t>měřítka přepočítáme na hodnotu ve </a:t>
            </a:r>
            <a:r>
              <a:rPr lang="cs-CZ" dirty="0" smtClean="0">
                <a:latin typeface="+mn-lt"/>
              </a:rPr>
              <a:t>voltech.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811717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1399</TotalTime>
  <Words>360</Words>
  <Application>Microsoft Office PowerPoint</Application>
  <PresentationFormat>Předvádění na obrazovce (4:3)</PresentationFormat>
  <Paragraphs>73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Snímek 2</vt:lpstr>
      <vt:lpstr>VEDENÍ NN NAPÁJENÉ ZE DVOU STRAN graficky</vt:lpstr>
      <vt:lpstr>         Vedení nn napÁjenÉ ze dvou stran</vt:lpstr>
      <vt:lpstr>Grafické řešení  </vt:lpstr>
      <vt:lpstr>Grafické řešení - postup</vt:lpstr>
      <vt:lpstr>Grafické řešení - postup</vt:lpstr>
      <vt:lpstr>Grafické řešení - postup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85</cp:revision>
  <dcterms:created xsi:type="dcterms:W3CDTF">2013-07-31T15:32:23Z</dcterms:created>
  <dcterms:modified xsi:type="dcterms:W3CDTF">2014-05-18T13:49:14Z</dcterms:modified>
</cp:coreProperties>
</file>