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6" r:id="rId2"/>
    <p:sldId id="271" r:id="rId3"/>
    <p:sldId id="267" r:id="rId4"/>
    <p:sldId id="257" r:id="rId5"/>
    <p:sldId id="258" r:id="rId6"/>
    <p:sldId id="259" r:id="rId7"/>
    <p:sldId id="260" r:id="rId8"/>
    <p:sldId id="261" r:id="rId9"/>
    <p:sldId id="270" r:id="rId10"/>
  </p:sldIdLst>
  <p:sldSz cx="9144000" cy="6858000" type="screen4x3"/>
  <p:notesSz cx="7102475" cy="102314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020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>
              <a:defRPr sz="1300"/>
            </a:lvl1pPr>
          </a:lstStyle>
          <a:p>
            <a:fld id="{E43B3F87-FC03-42F6-924B-CBA2709B958F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6763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57" tIns="49528" rIns="99057" bIns="49528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4"/>
            <a:ext cx="5681980" cy="4604147"/>
          </a:xfrm>
          <a:prstGeom prst="rect">
            <a:avLst/>
          </a:prstGeom>
        </p:spPr>
        <p:txBody>
          <a:bodyPr vert="horz" lIns="99057" tIns="49528" rIns="99057" bIns="49528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>
              <a:defRPr sz="1300"/>
            </a:lvl1pPr>
          </a:lstStyle>
          <a:p>
            <a:fld id="{33AC9C42-2B34-4F1C-B8EE-8E6536C477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96381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POPSAT OBRÁZKY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AC9C42-2B34-4F1C-B8EE-8E6536C477C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POPSAT OBRÁZKY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AC9C42-2B34-4F1C-B8EE-8E6536C477C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POPSAT OBRÁZEK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AC9C42-2B34-4F1C-B8EE-8E6536C477C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588C-893E-4943-8FAD-D0D28E31CE1B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3179148-731A-433A-B5D4-881ABCFC84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588C-893E-4943-8FAD-D0D28E31CE1B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3179148-731A-433A-B5D4-881ABCFC84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588C-893E-4943-8FAD-D0D28E31CE1B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79148-731A-433A-B5D4-881ABCFC84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588C-893E-4943-8FAD-D0D28E31CE1B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79148-731A-433A-B5D4-881ABCFC84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588C-893E-4943-8FAD-D0D28E31CE1B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3179148-731A-433A-B5D4-881ABCFC84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588C-893E-4943-8FAD-D0D28E31CE1B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79148-731A-433A-B5D4-881ABCFC84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588C-893E-4943-8FAD-D0D28E31CE1B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79148-731A-433A-B5D4-881ABCFC84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588C-893E-4943-8FAD-D0D28E31CE1B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79148-731A-433A-B5D4-881ABCFC84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588C-893E-4943-8FAD-D0D28E31CE1B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79148-731A-433A-B5D4-881ABCFC84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588C-893E-4943-8FAD-D0D28E31CE1B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79148-731A-433A-B5D4-881ABCFC84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6588C-893E-4943-8FAD-D0D28E31CE1B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79148-731A-433A-B5D4-881ABCFC84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A6588C-893E-4943-8FAD-D0D28E31CE1B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3179148-731A-433A-B5D4-881ABCFC84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3. 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REDUKCE V SÍTÍCH NN, HVĚZDICOVÁ SÍŤ</a:t>
            </a:r>
            <a:endParaRPr lang="cs-CZ" sz="1600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VY_52_INOVACE_01_14_KEZU</a:t>
            </a:r>
            <a:endParaRPr lang="cs-CZ" sz="1600" dirty="0">
              <a:latin typeface="Franklin Gothic Book" pitchFamily="34" charset="0"/>
            </a:endParaRPr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550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971600" y="2060848"/>
          <a:ext cx="7200799" cy="4176461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 pro žáky 3. 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Redukce v sítích </a:t>
                      </a:r>
                      <a:r>
                        <a:rPr lang="cs-CZ" sz="1200" b="0" i="0" u="none" strike="noStrike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nn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, hvězdicová síť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VY_52_INOVACE_01_14_KEZU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Z3K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Ing. Zuzana </a:t>
                      </a:r>
                      <a:r>
                        <a:rPr lang="cs-CZ" sz="12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Kerndlová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14.1.2014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3. ročníky SPŠEIT. Jedná se o výkladovou prezentaci sloužící k seznámení studentů s problematikou řešení složitějších sítí, zejména pomocí redukcí.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Redukce, složitější sítě, </a:t>
                      </a:r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hvězdicová síť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Redukce v sítích </a:t>
            </a:r>
            <a:r>
              <a:rPr lang="cs-CZ" sz="2800" dirty="0" err="1" smtClean="0"/>
              <a:t>nn</a:t>
            </a:r>
            <a:r>
              <a:rPr lang="cs-CZ" sz="2800" dirty="0" smtClean="0"/>
              <a:t>, hvězdicová síť</a:t>
            </a:r>
            <a:endParaRPr lang="cs-CZ" sz="2800" dirty="0"/>
          </a:p>
        </p:txBody>
      </p:sp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6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Franklin Gothic Medium" pitchFamily="34" charset="0"/>
              </a:rPr>
              <a:t>Redukce v sítích </a:t>
            </a:r>
            <a:r>
              <a:rPr lang="cs-CZ" sz="2400" dirty="0" err="1" smtClean="0">
                <a:latin typeface="Franklin Gothic Medium" pitchFamily="34" charset="0"/>
              </a:rPr>
              <a:t>nn</a:t>
            </a:r>
            <a:endParaRPr lang="cs-CZ" sz="2400" dirty="0">
              <a:latin typeface="Franklin Gothic Medium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94604" y="1513371"/>
            <a:ext cx="882824" cy="676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Sítě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1475656" y="1484784"/>
            <a:ext cx="3430164" cy="207341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Větší počet vodičů</a:t>
            </a:r>
          </a:p>
          <a:p>
            <a:r>
              <a:rPr lang="cs-CZ" sz="2000" dirty="0" smtClean="0"/>
              <a:t>Různé průřezy</a:t>
            </a:r>
          </a:p>
          <a:p>
            <a:r>
              <a:rPr lang="cs-CZ" sz="2000" smtClean="0"/>
              <a:t>Různý </a:t>
            </a:r>
            <a:r>
              <a:rPr lang="cs-CZ" sz="2000" dirty="0" smtClean="0"/>
              <a:t>materiál</a:t>
            </a:r>
          </a:p>
          <a:p>
            <a:r>
              <a:rPr lang="cs-CZ" sz="2000" dirty="0" smtClean="0"/>
              <a:t>Větší počet uzlů</a:t>
            </a:r>
          </a:p>
          <a:p>
            <a:r>
              <a:rPr lang="cs-CZ" sz="2000" dirty="0" smtClean="0"/>
              <a:t>Více napájecích bodů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3717032"/>
            <a:ext cx="79296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Důsledek – převedení sítě na jednoduchý tvar vhodný k řešení.</a:t>
            </a:r>
            <a:endParaRPr lang="cs-CZ" sz="2000" dirty="0"/>
          </a:p>
        </p:txBody>
      </p:sp>
      <p:pic>
        <p:nvPicPr>
          <p:cNvPr id="7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4/9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2" name="Zahnutá šipka doprava 11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eva 12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Redukce zátěže</a:t>
            </a:r>
            <a:endParaRPr lang="cs-CZ" sz="20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960" y="2827841"/>
            <a:ext cx="3600000" cy="24013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2828553"/>
            <a:ext cx="3600000" cy="15024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4860032" y="1556792"/>
            <a:ext cx="3600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Schéma převedeme do zjednodušené podoby a z něj počítáme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1628800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Stanovení náhradní zátěže v uzlových bodech</a:t>
            </a:r>
            <a:endParaRPr lang="cs-CZ" sz="2000" dirty="0"/>
          </a:p>
        </p:txBody>
      </p:sp>
      <p:pic>
        <p:nvPicPr>
          <p:cNvPr id="7" name="il_fi" descr="OPVK_hor_zakladni_logolink_RGB_cz-1024x223"/>
          <p:cNvPicPr>
            <a:picLocks noChangeAspect="1" noChangeArrowheads="1"/>
          </p:cNvPicPr>
          <p:nvPr/>
        </p:nvPicPr>
        <p:blipFill>
          <a:blip r:embed="rId5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5/9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4" name="Zahnutá šipka doprava 13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leva 14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TextovéPole 9"/>
          <p:cNvSpPr txBox="1">
            <a:spLocks noChangeArrowheads="1"/>
          </p:cNvSpPr>
          <p:nvPr/>
        </p:nvSpPr>
        <p:spPr bwMode="auto">
          <a:xfrm>
            <a:off x="611560" y="5263108"/>
            <a:ext cx="200025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1  schéma sítě</a:t>
            </a:r>
            <a:endParaRPr lang="cs-CZ" sz="1200" i="1" dirty="0">
              <a:latin typeface="Franklin Gothic Book" pitchFamily="34" charset="0"/>
            </a:endParaRPr>
          </a:p>
        </p:txBody>
      </p:sp>
      <p:sp>
        <p:nvSpPr>
          <p:cNvPr id="17" name="TextovéPole 9"/>
          <p:cNvSpPr txBox="1">
            <a:spLocks noChangeArrowheads="1"/>
          </p:cNvSpPr>
          <p:nvPr/>
        </p:nvSpPr>
        <p:spPr bwMode="auto">
          <a:xfrm>
            <a:off x="4860032" y="4365104"/>
            <a:ext cx="200025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2  redukce zátěže</a:t>
            </a:r>
            <a:endParaRPr lang="cs-CZ" sz="1200" i="1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Franklin Gothic Medium" pitchFamily="34" charset="0"/>
              </a:rPr>
              <a:t>Redukce paralelních větví</a:t>
            </a:r>
            <a:endParaRPr lang="cs-CZ" sz="2400" dirty="0">
              <a:latin typeface="Franklin Gothic Medium" pitchFamily="34" charset="0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988841"/>
            <a:ext cx="4320000" cy="18029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39552" y="4397042"/>
            <a:ext cx="65328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 délkami větví počítáme stejně jako s paralelními odpory.</a:t>
            </a:r>
            <a:endParaRPr lang="cs-CZ" sz="2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42964" y="4949154"/>
            <a:ext cx="4320000" cy="10035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539552" y="1412776"/>
            <a:ext cx="51980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Zjednodušuje schéma při stejném odporu sítě.</a:t>
            </a:r>
            <a:endParaRPr lang="cs-CZ" sz="2000" dirty="0"/>
          </a:p>
        </p:txBody>
      </p:sp>
      <p:pic>
        <p:nvPicPr>
          <p:cNvPr id="8" name="il_fi" descr="OPVK_hor_zakladni_logolink_RGB_cz-1024x223"/>
          <p:cNvPicPr>
            <a:picLocks noChangeAspect="1" noChangeArrowheads="1"/>
          </p:cNvPicPr>
          <p:nvPr/>
        </p:nvPicPr>
        <p:blipFill>
          <a:blip r:embed="rId5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6/9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3" name="Zahnutá šipka doprava 12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eva 13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TextovéPole 9"/>
          <p:cNvSpPr txBox="1">
            <a:spLocks noChangeArrowheads="1"/>
          </p:cNvSpPr>
          <p:nvPr/>
        </p:nvSpPr>
        <p:spPr bwMode="auto">
          <a:xfrm>
            <a:off x="2627784" y="5949280"/>
            <a:ext cx="32301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4  výpočet délky výsledné  větve</a:t>
            </a:r>
            <a:endParaRPr lang="cs-CZ" sz="1200" i="1" dirty="0">
              <a:latin typeface="Franklin Gothic Book" pitchFamily="34" charset="0"/>
            </a:endParaRPr>
          </a:p>
        </p:txBody>
      </p:sp>
      <p:sp>
        <p:nvSpPr>
          <p:cNvPr id="16" name="TextovéPole 9"/>
          <p:cNvSpPr txBox="1">
            <a:spLocks noChangeArrowheads="1"/>
          </p:cNvSpPr>
          <p:nvPr/>
        </p:nvSpPr>
        <p:spPr bwMode="auto">
          <a:xfrm>
            <a:off x="2627784" y="3789040"/>
            <a:ext cx="273003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3  redukce paralelních větví</a:t>
            </a:r>
            <a:endParaRPr lang="cs-CZ" sz="1200" i="1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1844824"/>
            <a:ext cx="10441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Redukce materiálu vodičů  - zjednodušení , zachování stejného odporu sítě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452826"/>
            <a:ext cx="80724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Redukce průřezu – zjednodušení, zachování stejného odporu sítě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3028890"/>
            <a:ext cx="95468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Redukce napájecích bodů – zjednodušení, pouze při stejném napájecím napětí</a:t>
            </a:r>
            <a:endParaRPr lang="cs-CZ" sz="2000" dirty="0"/>
          </a:p>
        </p:txBody>
      </p:sp>
      <p:pic>
        <p:nvPicPr>
          <p:cNvPr id="7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7/9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2" name="Zahnutá šipka doprava 11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eva 12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Nadpis 1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Typy redukcí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Franklin Gothic Medium" pitchFamily="34" charset="0"/>
              </a:rPr>
              <a:t>Hvězdicové sítě</a:t>
            </a:r>
            <a:endParaRPr lang="cs-CZ" sz="2400" dirty="0">
              <a:latin typeface="Franklin Gothic Medium" pitchFamily="34" charset="0"/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572000" y="1772816"/>
            <a:ext cx="3888432" cy="30049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39552" y="1772816"/>
            <a:ext cx="4000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Použití při rozvodech v malých obcích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852936"/>
            <a:ext cx="40719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Výpočet pomocí redukcí a postupného zjednodušení</a:t>
            </a:r>
            <a:endParaRPr lang="cs-CZ" sz="2000" dirty="0"/>
          </a:p>
        </p:txBody>
      </p:sp>
      <p:pic>
        <p:nvPicPr>
          <p:cNvPr id="7" name="il_fi" descr="OPVK_hor_zakladni_logolink_RGB_cz-1024x223"/>
          <p:cNvPicPr>
            <a:picLocks noChangeAspect="1" noChangeArrowheads="1"/>
          </p:cNvPicPr>
          <p:nvPr/>
        </p:nvPicPr>
        <p:blipFill>
          <a:blip r:embed="rId4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8/9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2" name="Zahnutá šipka doprava 11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eva 12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TextovéPole 9"/>
          <p:cNvSpPr txBox="1">
            <a:spLocks noChangeArrowheads="1"/>
          </p:cNvSpPr>
          <p:nvPr/>
        </p:nvSpPr>
        <p:spPr bwMode="auto">
          <a:xfrm>
            <a:off x="4572000" y="4797152"/>
            <a:ext cx="200025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5  hvězdicová síť</a:t>
            </a:r>
            <a:endParaRPr lang="cs-CZ" sz="1200" i="1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2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811717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408</TotalTime>
  <Words>332</Words>
  <Application>Microsoft Office PowerPoint</Application>
  <PresentationFormat>Předvádění na obrazovce (4:3)</PresentationFormat>
  <Paragraphs>90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Snímek 2</vt:lpstr>
      <vt:lpstr>Redukce v sítích nn, hvězdicová síť</vt:lpstr>
      <vt:lpstr>Redukce v sítích nn</vt:lpstr>
      <vt:lpstr>Redukce zátěže</vt:lpstr>
      <vt:lpstr>Redukce paralelních větví</vt:lpstr>
      <vt:lpstr>Typy redukcí</vt:lpstr>
      <vt:lpstr>Hvězdicové sítě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Rubi</cp:lastModifiedBy>
  <cp:revision>49</cp:revision>
  <dcterms:created xsi:type="dcterms:W3CDTF">2013-07-31T15:32:38Z</dcterms:created>
  <dcterms:modified xsi:type="dcterms:W3CDTF">2014-05-18T13:49:13Z</dcterms:modified>
</cp:coreProperties>
</file>